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5" r:id="rId5"/>
  </p:sldMasterIdLst>
  <p:notesMasterIdLst>
    <p:notesMasterId r:id="rId23"/>
  </p:notesMasterIdLst>
  <p:sldIdLst>
    <p:sldId id="1832" r:id="rId6"/>
    <p:sldId id="322" r:id="rId7"/>
    <p:sldId id="430" r:id="rId8"/>
    <p:sldId id="600" r:id="rId9"/>
    <p:sldId id="1830" r:id="rId10"/>
    <p:sldId id="1826" r:id="rId11"/>
    <p:sldId id="1825" r:id="rId12"/>
    <p:sldId id="266" r:id="rId13"/>
    <p:sldId id="263" r:id="rId14"/>
    <p:sldId id="269" r:id="rId15"/>
    <p:sldId id="520" r:id="rId16"/>
    <p:sldId id="1828" r:id="rId17"/>
    <p:sldId id="1833" r:id="rId18"/>
    <p:sldId id="1834" r:id="rId19"/>
    <p:sldId id="574" r:id="rId20"/>
    <p:sldId id="573" r:id="rId21"/>
    <p:sldId id="183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32"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1FCAB-3099-48FF-AA21-6E8C760FC02F}" v="27" dt="2023-11-22T15:42:58.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53702" autoAdjust="0"/>
  </p:normalViewPr>
  <p:slideViewPr>
    <p:cSldViewPr snapToGrid="0">
      <p:cViewPr varScale="1">
        <p:scale>
          <a:sx n="61" d="100"/>
          <a:sy n="61" d="100"/>
        </p:scale>
        <p:origin x="1506" y="66"/>
      </p:cViewPr>
      <p:guideLst/>
    </p:cSldViewPr>
  </p:slideViewPr>
  <p:outlineViewPr>
    <p:cViewPr>
      <p:scale>
        <a:sx n="33" d="100"/>
        <a:sy n="33" d="100"/>
      </p:scale>
      <p:origin x="0" y="-4860"/>
    </p:cViewPr>
  </p:outlineViewPr>
  <p:notesTextViewPr>
    <p:cViewPr>
      <p:scale>
        <a:sx n="1" d="1"/>
        <a:sy n="1" d="1"/>
      </p:scale>
      <p:origin x="0" y="0"/>
    </p:cViewPr>
  </p:notesTextViewPr>
  <p:notesViewPr>
    <p:cSldViewPr snapToGrid="0">
      <p:cViewPr varScale="1">
        <p:scale>
          <a:sx n="80" d="100"/>
          <a:sy n="80" d="100"/>
        </p:scale>
        <p:origin x="328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1F51FCAB-3099-48FF-AA21-6E8C760FC02F}"/>
    <pc:docChg chg="modSld">
      <pc:chgData name="Ponder, Marilyn (CDC/NCEZID/DHQP/OD) (CTR)" userId="3999cd6a-e61a-4ada-a4ca-391c3b117a90" providerId="ADAL" clId="{1F51FCAB-3099-48FF-AA21-6E8C760FC02F}" dt="2023-11-22T15:42:58.445" v="27" actId="962"/>
      <pc:docMkLst>
        <pc:docMk/>
      </pc:docMkLst>
      <pc:sldChg chg="addSp modSp">
        <pc:chgData name="Ponder, Marilyn (CDC/NCEZID/DHQP/OD) (CTR)" userId="3999cd6a-e61a-4ada-a4ca-391c3b117a90" providerId="ADAL" clId="{1F51FCAB-3099-48FF-AA21-6E8C760FC02F}" dt="2023-11-22T15:42:58.445" v="27" actId="962"/>
        <pc:sldMkLst>
          <pc:docMk/>
          <pc:sldMk cId="1600255704" sldId="520"/>
        </pc:sldMkLst>
        <pc:spChg chg="mod">
          <ac:chgData name="Ponder, Marilyn (CDC/NCEZID/DHQP/OD) (CTR)" userId="3999cd6a-e61a-4ada-a4ca-391c3b117a90" providerId="ADAL" clId="{1F51FCAB-3099-48FF-AA21-6E8C760FC02F}" dt="2023-11-22T15:42:30.082" v="1" actId="164"/>
          <ac:spMkLst>
            <pc:docMk/>
            <pc:sldMk cId="1600255704" sldId="520"/>
            <ac:spMk id="5" creationId="{05FC1EEA-D7BD-4318-946B-4126F5C7BCA2}"/>
          </ac:spMkLst>
        </pc:spChg>
        <pc:grpChg chg="mod">
          <ac:chgData name="Ponder, Marilyn (CDC/NCEZID/DHQP/OD) (CTR)" userId="3999cd6a-e61a-4ada-a4ca-391c3b117a90" providerId="ADAL" clId="{1F51FCAB-3099-48FF-AA21-6E8C760FC02F}" dt="2023-11-22T15:42:30.082" v="1" actId="164"/>
          <ac:grpSpMkLst>
            <pc:docMk/>
            <pc:sldMk cId="1600255704" sldId="520"/>
            <ac:grpSpMk id="11" creationId="{0A6FA0A3-0C5C-22C5-9B28-545AAB0C95D4}"/>
          </ac:grpSpMkLst>
        </pc:grpChg>
        <pc:grpChg chg="add mod">
          <ac:chgData name="Ponder, Marilyn (CDC/NCEZID/DHQP/OD) (CTR)" userId="3999cd6a-e61a-4ada-a4ca-391c3b117a90" providerId="ADAL" clId="{1F51FCAB-3099-48FF-AA21-6E8C760FC02F}" dt="2023-11-22T15:42:58.445" v="27" actId="962"/>
          <ac:grpSpMkLst>
            <pc:docMk/>
            <pc:sldMk cId="1600255704" sldId="520"/>
            <ac:grpSpMk id="15" creationId="{FFC80587-0BBF-7285-D6A1-112CCC546D13}"/>
          </ac:grpSpMkLst>
        </pc:grpChg>
        <pc:picChg chg="mod">
          <ac:chgData name="Ponder, Marilyn (CDC/NCEZID/DHQP/OD) (CTR)" userId="3999cd6a-e61a-4ada-a4ca-391c3b117a90" providerId="ADAL" clId="{1F51FCAB-3099-48FF-AA21-6E8C760FC02F}" dt="2023-11-22T15:42:30.082" v="1" actId="164"/>
          <ac:picMkLst>
            <pc:docMk/>
            <pc:sldMk cId="1600255704" sldId="520"/>
            <ac:picMk id="4" creationId="{3C9E1BBC-8C87-46CC-9151-D0B61656402E}"/>
          </ac:picMkLst>
        </pc:picChg>
      </pc:sldChg>
      <pc:sldChg chg="modSp mod">
        <pc:chgData name="Ponder, Marilyn (CDC/NCEZID/DHQP/OD) (CTR)" userId="3999cd6a-e61a-4ada-a4ca-391c3b117a90" providerId="ADAL" clId="{1F51FCAB-3099-48FF-AA21-6E8C760FC02F}" dt="2023-11-21T21:45:23.210" v="0" actId="33553"/>
        <pc:sldMkLst>
          <pc:docMk/>
          <pc:sldMk cId="549458858" sldId="1831"/>
        </pc:sldMkLst>
        <pc:spChg chg="mod">
          <ac:chgData name="Ponder, Marilyn (CDC/NCEZID/DHQP/OD) (CTR)" userId="3999cd6a-e61a-4ada-a4ca-391c3b117a90" providerId="ADAL" clId="{1F51FCAB-3099-48FF-AA21-6E8C760FC02F}" dt="2023-11-21T21:45:23.210" v="0" actId="33553"/>
          <ac:spMkLst>
            <pc:docMk/>
            <pc:sldMk cId="549458858" sldId="1831"/>
            <ac:spMk id="4" creationId="{DBAD941D-B3A6-711F-4C97-3F5560110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CCCB-37E0-4FFD-9A4A-734F6AB8D893}"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ECF37-58F2-451B-830D-18D9FC63CA3B}" type="slidenum">
              <a:rPr lang="en-US" smtClean="0"/>
              <a:t>‹#›</a:t>
            </a:fld>
            <a:endParaRPr lang="en-US"/>
          </a:p>
        </p:txBody>
      </p:sp>
    </p:spTree>
    <p:extLst>
      <p:ext uri="{BB962C8B-B14F-4D97-AF65-F5344CB8AC3E}">
        <p14:creationId xmlns:p14="http://schemas.microsoft.com/office/powerpoint/2010/main" val="317000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Audiencia destinataria: esta presentación se enfoca en lo que los </a:t>
            </a:r>
            <a:r>
              <a:rPr lang="es-ES" sz="1200" b="1" i="1" dirty="0">
                <a:solidFill>
                  <a:schemeClr val="tx1"/>
                </a:solidFill>
                <a:latin typeface="+mn-lt"/>
                <a:ea typeface="+mn-ea"/>
                <a:cs typeface="+mn-cs"/>
              </a:rPr>
              <a:t>trabajadores de la salud </a:t>
            </a:r>
            <a:r>
              <a:rPr lang="es-ES" sz="1200" i="1" dirty="0">
                <a:solidFill>
                  <a:schemeClr val="tx1"/>
                </a:solidFill>
                <a:latin typeface="+mn-lt"/>
                <a:ea typeface="+mn-ea"/>
                <a:cs typeface="+mn-cs"/>
              </a:rPr>
              <a:t>deben saber acerca de la seguridad relacionada con las inyecciones durante un brote de la enfermedad por el virus de Marburgo.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dirty="0">
                <a:solidFill>
                  <a:schemeClr val="tx1"/>
                </a:solidFill>
                <a:latin typeface="+mn-lt"/>
                <a:ea typeface="+mn-ea"/>
                <a:cs typeface="+mn-cs"/>
              </a:rPr>
              <a:t>Cantidad de tiempo estimado con participación de la audiencia</a:t>
            </a:r>
            <a:r>
              <a:rPr lang="es-ES" sz="1200" dirty="0">
                <a:solidFill>
                  <a:schemeClr val="tx1"/>
                </a:solidFill>
                <a:latin typeface="+mn-lt"/>
                <a:ea typeface="+mn-ea"/>
                <a:cs typeface="+mn-cs"/>
              </a:rPr>
              <a:t>:</a:t>
            </a:r>
            <a:r>
              <a:rPr lang="es-ES" sz="1200" i="1" dirty="0">
                <a:solidFill>
                  <a:schemeClr val="tx1"/>
                </a:solidFill>
                <a:latin typeface="+mn-lt"/>
                <a:ea typeface="+mn-ea"/>
                <a:cs typeface="+mn-cs"/>
              </a:rPr>
              <a:t> </a:t>
            </a:r>
            <a:r>
              <a:rPr lang="es-ES" sz="1200" i="1">
                <a:solidFill>
                  <a:schemeClr val="tx1"/>
                </a:solidFill>
                <a:latin typeface="+mn-lt"/>
                <a:ea typeface="+mn-ea"/>
                <a:cs typeface="+mn-cs"/>
              </a:rPr>
              <a:t>aproximadamente 15-25 minutos</a:t>
            </a:r>
            <a:r>
              <a:rPr lang="es-ES" sz="1200" i="1"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s-ES" sz="1200" i="1" dirty="0">
                <a:solidFill>
                  <a:schemeClr val="tx1"/>
                </a:solidFill>
                <a:latin typeface="+mn-lt"/>
                <a:ea typeface="+mn-ea"/>
                <a:cs typeface="+mn-cs"/>
              </a:rPr>
              <a:t>Guion:</a:t>
            </a:r>
          </a:p>
          <a:p>
            <a:r>
              <a:rPr lang="es-ES" sz="1200" dirty="0">
                <a:solidFill>
                  <a:schemeClr val="tx1"/>
                </a:solidFill>
                <a:latin typeface="+mn-lt"/>
                <a:ea typeface="+mn-ea"/>
                <a:cs typeface="+mn-cs"/>
              </a:rPr>
              <a:t>¡Bienvenidos! Hoy nos enfocaremos en </a:t>
            </a:r>
            <a:r>
              <a:rPr lang="es-ES" sz="1200" baseline="0" dirty="0">
                <a:solidFill>
                  <a:schemeClr val="tx1"/>
                </a:solidFill>
                <a:latin typeface="+mn-lt"/>
                <a:ea typeface="+mn-ea"/>
                <a:cs typeface="+mn-cs"/>
              </a:rPr>
              <a:t>la seguridad relacionada con las inyecciones durante un brote de la enfermedad por el virus de Marburgo. Hablaremos sobre por qué es importante ayudar a prevenir la transmisión de esta enfermedad en centros de atención médica y luego hablaremos sobre los pasos que se deben seguir para garantizar su seguridad y la de sus pacientes cuando administren inyecciones.</a:t>
            </a:r>
          </a:p>
          <a:p>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1</a:t>
            </a:fld>
            <a:endParaRPr lang="en-US"/>
          </a:p>
        </p:txBody>
      </p:sp>
    </p:spTree>
    <p:extLst>
      <p:ext uri="{BB962C8B-B14F-4D97-AF65-F5344CB8AC3E}">
        <p14:creationId xmlns:p14="http://schemas.microsoft.com/office/powerpoint/2010/main" val="277767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El último paso para garantizar la seguridad antes de administrar una inyección es preparar la piel del paciente en el lugar donde se va a administrar.</a:t>
            </a:r>
          </a:p>
          <a:p>
            <a:endParaRPr lang="en-US" dirty="0"/>
          </a:p>
          <a:p>
            <a:r>
              <a:rPr lang="es-ES" sz="1200" dirty="0">
                <a:solidFill>
                  <a:srgbClr val="000000"/>
                </a:solidFill>
                <a:latin typeface="Calibri" panose="020F0502020204030204" pitchFamily="34" charset="0"/>
                <a:ea typeface="Calibri" panose="020F0502020204030204" pitchFamily="34" charset="0"/>
                <a:cs typeface="Calibri"/>
              </a:rPr>
              <a:t>Para hacer esto, apliquen una solución a base de alcohol al 60-70 % (como alcohol isopropílico, etanol u otro antiséptico disponible) a un bastoncito de algodón (hisopo) o toallita de un uso.</a:t>
            </a:r>
          </a:p>
          <a:p>
            <a:endParaRPr lang="en-US" sz="1200" dirty="0">
              <a:effectLst/>
              <a:latin typeface="Calibri"/>
              <a:ea typeface="Calibri"/>
              <a:cs typeface="Calibri"/>
            </a:endParaRPr>
          </a:p>
          <a:p>
            <a:r>
              <a:rPr lang="es-ES" sz="1200" dirty="0">
                <a:solidFill>
                  <a:srgbClr val="000000"/>
                </a:solidFill>
                <a:latin typeface="Calibri" panose="020F0502020204030204" pitchFamily="34" charset="0"/>
                <a:ea typeface="Calibri" panose="020F0502020204030204" pitchFamily="34" charset="0"/>
                <a:cs typeface="Calibri"/>
              </a:rPr>
              <a:t>Limpien el área donde van a administrar la inyección desde el centro del lugar donde se va a poner hacia afuera, pero no lo repitan en la misma área.</a:t>
            </a:r>
          </a:p>
          <a:p>
            <a:endParaRPr lang="en-US" sz="1200" dirty="0">
              <a:effectLst/>
              <a:latin typeface="Calibri"/>
              <a:ea typeface="Calibri"/>
              <a:cs typeface="Calibri"/>
            </a:endParaRPr>
          </a:p>
          <a:p>
            <a:r>
              <a:rPr lang="es-ES" sz="1200" dirty="0">
                <a:solidFill>
                  <a:srgbClr val="000000"/>
                </a:solidFill>
                <a:latin typeface="Calibri" panose="020F0502020204030204" pitchFamily="34" charset="0"/>
                <a:ea typeface="Calibri" panose="020F0502020204030204" pitchFamily="34" charset="0"/>
                <a:cs typeface="Calibri"/>
              </a:rPr>
              <a:t>Apliquen la solución por 30 segundos y después dejen secar por completo.</a:t>
            </a:r>
          </a:p>
          <a:p>
            <a:endParaRPr lang="en-US" sz="1200" dirty="0">
              <a:effectLst/>
              <a:latin typeface="Calibri"/>
              <a:ea typeface="Calibri"/>
              <a:cs typeface="Calibri"/>
            </a:endParaRPr>
          </a:p>
          <a:p>
            <a:r>
              <a:rPr lang="es-ES" sz="1200" dirty="0">
                <a:solidFill>
                  <a:srgbClr val="000000"/>
                </a:solidFill>
                <a:latin typeface="Calibri" panose="020F0502020204030204" pitchFamily="34" charset="0"/>
                <a:ea typeface="Calibri" panose="020F0502020204030204" pitchFamily="34" charset="0"/>
              </a:rPr>
              <a:t>Cuando hagan esto, NO usen algodones almacenados en un recipiente de múltiples usos húmedo.</a:t>
            </a:r>
          </a:p>
          <a:p>
            <a:endParaRPr lang="en-US" sz="1200" dirty="0">
              <a:solidFill>
                <a:srgbClr val="000000"/>
              </a:solidFill>
              <a:effectLst/>
              <a:latin typeface="Calibri" panose="020F0502020204030204" pitchFamily="34" charset="0"/>
              <a:cs typeface="Calibri" panose="020F0502020204030204" pitchFamily="34" charset="0"/>
            </a:endParaRPr>
          </a:p>
          <a:p>
            <a:r>
              <a:rPr lang="es-ES" sz="1200" dirty="0">
                <a:solidFill>
                  <a:srgbClr val="000000"/>
                </a:solidFill>
                <a:latin typeface="Calibri" panose="020F0502020204030204" pitchFamily="34" charset="0"/>
                <a:cs typeface="Calibri" panose="020F0502020204030204" pitchFamily="34" charset="0"/>
              </a:rPr>
              <a:t>Ahora, con las manos limpias, un espacio de trabajo limpio, una aguja y jeringa estériles, un vial de medicamento estéril y un lugar de inyección preparado, están listos para administrar la inyección de forma segura.</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934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b="0" i="0" dirty="0"/>
              <a:t>Pero</a:t>
            </a:r>
            <a:r>
              <a:rPr lang="es-ES" dirty="0"/>
              <a:t> las prácticas seguras de inyección no terminan con la inyección. Cómo desechan las agujas y jeringas también es importante. Idealmente, cuando se administra una inyección, hay una caja para objetos cortopunzantes al alcance de la mano. Inmediatamente después de administrar una inyección, deberían desechar la aguja y jeringa en la caja. </a:t>
            </a:r>
          </a:p>
          <a:p>
            <a:endParaRPr lang="en-US" dirty="0"/>
          </a:p>
          <a:p>
            <a:r>
              <a:rPr lang="es-ES" dirty="0"/>
              <a:t>Nunca deben desprender la aguja de la jeringa. Ambas piezas deben colocarse en el recipiente para objetos cortopunzantes como unidad para reducir el riesgo de lesiones. Deberían evitar volver a tapar las agujas , doblar o romper agujas, o dejar agujas en un vial o en una bolsa de medicamento intravenoso como pueden ver en esta imagen en la esquina derecha inferior. Además, nunca deberían llenar de más los recipientes para objetos cortopunzantes. Estas malas prácticas para las inyecciones pueden producir la contaminación o pinchazos de aguja accidentales, lo que puede causar la transmisión de la enfermedad por el virus de Marburgo a ustedes o sus pacientes.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95378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Idealmente, los recipientes para objetos cortopunzantes estarán ubicados en cada área de atención del paciente al alcance de la mano de donde están administrando la inyección. Sobre todo, los recipientes para objetos cortopunzantes no deben colocarse en el piso donde los niños podrían agarrarlos o donde frecuente exposición a la humedad en el piso podría causar que ciertos tipos de recipientes se rompan. En su lugar, los recipientes para objetos cortopunzantes podrían ubicarse en un carrito con medicamentos, en una pared o en una superficie cercana, como una mesa.</a:t>
            </a:r>
          </a:p>
          <a:p>
            <a:endParaRPr lang="en-US" dirty="0"/>
          </a:p>
          <a:p>
            <a:r>
              <a:rPr lang="es-ES" dirty="0"/>
              <a:t>Cuando desechen agujas y jeringas, no llenen los recipientes de más.</a:t>
            </a:r>
          </a:p>
        </p:txBody>
      </p:sp>
      <p:sp>
        <p:nvSpPr>
          <p:cNvPr id="4" name="Slide Number Placeholder 3"/>
          <p:cNvSpPr>
            <a:spLocks noGrp="1"/>
          </p:cNvSpPr>
          <p:nvPr>
            <p:ph type="sldNum" sz="quarter" idx="5"/>
          </p:nvPr>
        </p:nvSpPr>
        <p:spPr/>
        <p:txBody>
          <a:bodyPr/>
          <a:lstStyle/>
          <a:p>
            <a:fld id="{013ECF37-58F2-451B-830D-18D9FC63CA3B}" type="slidenum">
              <a:rPr lang="en-US" smtClean="0"/>
              <a:t>12</a:t>
            </a:fld>
            <a:endParaRPr lang="en-US"/>
          </a:p>
        </p:txBody>
      </p:sp>
    </p:spTree>
    <p:extLst>
      <p:ext uri="{BB962C8B-B14F-4D97-AF65-F5344CB8AC3E}">
        <p14:creationId xmlns:p14="http://schemas.microsoft.com/office/powerpoint/2010/main" val="55526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s-ES" sz="1800" dirty="0">
                <a:solidFill>
                  <a:srgbClr val="2E74B5"/>
                </a:solidFill>
                <a:effectLst/>
                <a:latin typeface="Calibri" panose="020F0502020204030204" pitchFamily="34" charset="0"/>
                <a:ea typeface="Calibri" panose="020F0502020204030204" pitchFamily="34" charset="0"/>
              </a:rPr>
              <a:t>Ahora que hablamos sobre desechar agujas y otros objetos cortopunzantes, verifiquemos sus conocimientos. Imaginen que se encuentran con este recipiente para objetos cortopunzantes en su centro de atención médica. ¿Qué cambios deben hacerse para que el desecho de estos objetos sea más seguro aquí? </a:t>
            </a:r>
            <a:r>
              <a:rPr lang="es-ES" sz="1800" i="1" dirty="0">
                <a:solidFill>
                  <a:srgbClr val="2E74B5"/>
                </a:solidFill>
                <a:effectLst/>
                <a:latin typeface="Calibri" panose="020F0502020204030204" pitchFamily="34" charset="0"/>
                <a:ea typeface="Calibri" panose="020F0502020204030204" pitchFamily="34" charset="0"/>
              </a:rPr>
              <a:t>[Deles unos minutos a los participantes para conversar entre todos o en grupos pequeños]. </a:t>
            </a:r>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13</a:t>
            </a:fld>
            <a:endParaRPr lang="en-US"/>
          </a:p>
        </p:txBody>
      </p:sp>
    </p:spTree>
    <p:extLst>
      <p:ext uri="{BB962C8B-B14F-4D97-AF65-F5344CB8AC3E}">
        <p14:creationId xmlns:p14="http://schemas.microsoft.com/office/powerpoint/2010/main" val="353790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a:t>
            </a:r>
            <a:r>
              <a:rPr lang="es-ES" sz="1800" i="1" dirty="0">
                <a:solidFill>
                  <a:srgbClr val="2E74B5"/>
                </a:solidFill>
                <a:effectLst/>
                <a:latin typeface="Calibri" panose="020F0502020204030204" pitchFamily="34" charset="0"/>
                <a:ea typeface="Calibri" panose="020F0502020204030204" pitchFamily="34" charset="0"/>
              </a:rPr>
              <a:t>Puede que necesite adaptar lo siguiente según lo que hayan conversado los participantes sobre la foto en la diapositiva anterior].</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s-ES" sz="1800" i="1" dirty="0">
                <a:solidFill>
                  <a:srgbClr val="2E74B5"/>
                </a:solidFill>
                <a:effectLst/>
                <a:latin typeface="Calibri" panose="020F0502020204030204" pitchFamily="34" charset="0"/>
                <a:ea typeface="Calibri" panose="020F0502020204030204" pitchFamily="34" charset="0"/>
              </a:rPr>
              <a:t>Guion</a:t>
            </a:r>
            <a:r>
              <a:rPr lang="es-ES" sz="1800" dirty="0">
                <a:solidFill>
                  <a:srgbClr val="2E74B5"/>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La caja para objetos cortopunzantes está en el piso. Esto hace que sea más fácil para los niños pequeños y otras personas meter la mano. Las cajas para objetos cortopunzantes nunca deben estar en el piso.</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Todo el desecho de objetos cortopunzantes debe estar ADENTRO del recipiente, no solo encima. Pueden ver que varios productos cortopunzantes están encima de este recipiente.</a:t>
            </a:r>
          </a:p>
          <a:p>
            <a:pPr marL="457200" marR="0">
              <a:spcBef>
                <a:spcPts val="0"/>
              </a:spcBef>
              <a:spcAft>
                <a:spcPts val="0"/>
              </a:spcAft>
            </a:pPr>
            <a:endParaRPr lang="es-ES" sz="1800" dirty="0">
              <a:solidFill>
                <a:srgbClr val="2E74B5"/>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En esos productos que están encima, podemos ver agujas a las que se les volvió a poner la tapa, agujas sin jeringas y jeringas sin agujas. Recuerden que deben desechar las agujas y jeringas juntas como una sola unidad, y nunca deben volver a ponerle la tapa a una aguja usada.</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Por último, hay recipientes aparte para separar los desechos aquí, lo que es una buena práctica, pero no está claro para qué es el recipiente gris a la derecha. Se debe etiquetar para que los objetos cortopunzantes no se desechen por error ahí.</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1800" dirty="0">
                <a:solidFill>
                  <a:srgbClr val="2E74B5"/>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14</a:t>
            </a:fld>
            <a:endParaRPr lang="en-US"/>
          </a:p>
        </p:txBody>
      </p:sp>
    </p:spTree>
    <p:extLst>
      <p:ext uri="{BB962C8B-B14F-4D97-AF65-F5344CB8AC3E}">
        <p14:creationId xmlns:p14="http://schemas.microsoft.com/office/powerpoint/2010/main" val="189401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Reflexión:</a:t>
            </a:r>
            <a:r>
              <a:rPr lang="es-ES" i="1" dirty="0"/>
              <a:t> anima a los participantes a aplicar, analizar y evaluar lo que han aprendido, los ayuda a profundizar su comprensión del tema, y también lo ayuda a usted a verificar su comprensión de lo que han aprendido.</a:t>
            </a:r>
          </a:p>
          <a:p>
            <a:endParaRPr lang="en-US" i="1" dirty="0"/>
          </a:p>
          <a:p>
            <a:r>
              <a:rPr lang="es-ES" i="1" dirty="0"/>
              <a:t>Personalización: ayuda a los participantes a pensar en cómo lo que han aprendido se aplica a sus situaciones específicas. Conectar el aprendizaje a las experiencias personales ayuda a las personas a entender y recordar mejor las ideas que se enseñaron.</a:t>
            </a:r>
          </a:p>
          <a:p>
            <a:endParaRPr lang="en-US" i="1" dirty="0"/>
          </a:p>
          <a:p>
            <a:r>
              <a:rPr lang="es-ES" i="1" dirty="0"/>
              <a:t>Guion:</a:t>
            </a:r>
          </a:p>
          <a:p>
            <a:r>
              <a:rPr lang="es-ES" dirty="0"/>
              <a:t>Ahora que hemos conversado sobre las prácticas ideales de seguridad relacionada con las inyecciones, conversemos sobre cómo podría verse esto en su centro. ¿Qué dificultades han encontrado en su centro respecto a la práctica de 1 aguja, 1 jeringa para 1 paciente, 1 vez? </a:t>
            </a:r>
          </a:p>
          <a:p>
            <a:r>
              <a:rPr lang="es-ES" dirty="0"/>
              <a:t>[</a:t>
            </a:r>
            <a:r>
              <a:rPr lang="es-ES" i="1" dirty="0"/>
              <a:t>Deles a los participantes unos minutos para responder; puede que quiera escribir las respuestas en una pizarra negra o blanca, o en una hoja de papel grande si tiene estos materiales</a:t>
            </a:r>
            <a:r>
              <a:rPr lang="es-ES" dirty="0"/>
              <a:t>].</a:t>
            </a:r>
          </a:p>
          <a:p>
            <a:r>
              <a:rPr lang="es-ES" dirty="0"/>
              <a:t>¿Cuáles son algunas formas en las que se pueden superar estas dificultades? </a:t>
            </a:r>
          </a:p>
          <a:p>
            <a:r>
              <a:rPr lang="es-ES" i="0" dirty="0"/>
              <a:t>[</a:t>
            </a:r>
            <a:r>
              <a:rPr lang="es-ES" i="1" dirty="0"/>
              <a:t>Las respuestas variarán. Usted también puede hacer sugerencias según lo considere oportuno].</a:t>
            </a:r>
          </a:p>
          <a:p>
            <a:endParaRPr lang="en-US" i="1" dirty="0"/>
          </a:p>
          <a:p>
            <a:r>
              <a:rPr lang="es-ES" i="0" dirty="0"/>
              <a:t>¿Qué dificultades encuentran en su centro respecto al desecho seguro de agujas y otros objetos cortopunzantes en recipientes?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r>
              <a:rPr lang="es-ES" i="1" dirty="0"/>
              <a:t>Deles a los participantes unos minutos para responder; puede que quiera escribir las respuestas en una pizarra negra o blanca, o en una hoja de papel grande si tiene estos materiales</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0" dirty="0"/>
              <a:t>¿Cómo se pueden superar estas dificultades?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0" dirty="0"/>
              <a:t>[</a:t>
            </a:r>
            <a:r>
              <a:rPr lang="es-ES" i="1" dirty="0"/>
              <a:t>Las respuestas variarán. Usted también puede hacer sugerencias según lo considere oportuno].</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p>
          <a:p>
            <a:r>
              <a:rPr lang="es-ES" dirty="0"/>
              <a:t>Esto concluye nuestra sesión de hoy. Antes de que se vayan, quiero repasar algunos puntos clave que espero que se lleven de nuestro tiempo juntos. Recuerden que la seguridad relacionada con las inyecciones ayuda a protegerlos a ustedes, sus compañeros de trabajo y sus pacientes. </a:t>
            </a:r>
          </a:p>
          <a:p>
            <a:endParaRPr lang="en-US" dirty="0"/>
          </a:p>
          <a:p>
            <a:r>
              <a:rPr lang="es-ES" dirty="0"/>
              <a:t>Ya que la enfermedad por el virus de Marburgo puede potencialmente propagarse al reutilizar agujas, es fundamental usar solo una jeringa y una aguja para un paciente solo una vez. </a:t>
            </a:r>
          </a:p>
          <a:p>
            <a:r>
              <a:rPr lang="es-ES" dirty="0"/>
              <a:t>Para protegerse contra los pinchazos de aguja accidentales que potencialmente podrían infectarlos con el virus, es fundamental desechar las agujas y otros objetos cortopunzantes de forma correcta.</a:t>
            </a:r>
          </a:p>
        </p:txBody>
      </p:sp>
      <p:sp>
        <p:nvSpPr>
          <p:cNvPr id="4" name="Slide Number Placeholder 3"/>
          <p:cNvSpPr>
            <a:spLocks noGrp="1"/>
          </p:cNvSpPr>
          <p:nvPr>
            <p:ph type="sldNum" sz="quarter" idx="5"/>
          </p:nvPr>
        </p:nvSpPr>
        <p:spPr/>
        <p:txBody>
          <a:bodyPr/>
          <a:lstStyle/>
          <a:p>
            <a:fld id="{013ECF37-58F2-451B-830D-18D9FC63CA3B}" type="slidenum">
              <a:rPr lang="en-US" smtClean="0"/>
              <a:t>16</a:t>
            </a:fld>
            <a:endParaRPr lang="en-US"/>
          </a:p>
        </p:txBody>
      </p:sp>
    </p:spTree>
    <p:extLst>
      <p:ext uri="{BB962C8B-B14F-4D97-AF65-F5344CB8AC3E}">
        <p14:creationId xmlns:p14="http://schemas.microsoft.com/office/powerpoint/2010/main" val="3016740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17</a:t>
            </a:fld>
            <a:endParaRPr lang="en-US"/>
          </a:p>
        </p:txBody>
      </p:sp>
    </p:spTree>
    <p:extLst>
      <p:ext uri="{BB962C8B-B14F-4D97-AF65-F5344CB8AC3E}">
        <p14:creationId xmlns:p14="http://schemas.microsoft.com/office/powerpoint/2010/main" val="34199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dirty="0"/>
              <a:t>Guion</a:t>
            </a:r>
            <a:r>
              <a:rPr lang="es-ES" dirty="0"/>
              <a:t>:</a:t>
            </a:r>
          </a:p>
          <a:p>
            <a:pPr lvl="0"/>
            <a:r>
              <a:rPr lang="es-ES" dirty="0"/>
              <a:t>Tenemos 2 objetivos de aprendizaje en el día de hoy.</a:t>
            </a:r>
            <a:r>
              <a:rPr lang="es-ES" baseline="0" dirty="0"/>
              <a:t> Para el final de nuestro encuentro, ustedes deberían poder explicar por qué es importante usar una aguja y una jeringa para un paciente una sola vez en el contexto de la enfermedad por el virus de Marburgo. También deberían poder describir tres cosas que hay que evitar cuando se desechan agujas usadas.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Activación</a:t>
            </a:r>
            <a:r>
              <a:rPr lang="es-ES" i="1" baseline="0" dirty="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dirty="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i="1" baseline="0" dirty="0"/>
              <a:t>Guion:</a:t>
            </a:r>
          </a:p>
          <a:p>
            <a:r>
              <a:rPr lang="es-ES" i="0" baseline="0" dirty="0"/>
              <a:t>Puede que muchos de ustedes les administren inyecciones a pacientes regularmente. Se requieren muchos pasos para administrar inyecciones de forma segura. ¿Cuáles son 2 cosas que siempre hacen cuando preparan o administran inyecciones para que ustedes y sus pacientes se mantengan seguros?</a:t>
            </a:r>
          </a:p>
          <a:p>
            <a:r>
              <a:rPr lang="es-ES" i="1" baseline="0" dirty="0"/>
              <a:t>[Permítales a algunos participantes compartir sus respuestas. Estas podrían variar].</a:t>
            </a:r>
          </a:p>
          <a:p>
            <a:r>
              <a:rPr lang="es-ES" i="0" baseline="0" dirty="0"/>
              <a:t>Vamos a pasar la mayoría del tiempo hoy conversando sobre los pasos que se deben seguir para hacer que las inyecciones sean seguras en el contexto de la enfermedad por el virus de Marburgo, pero primero, conversemos sobre por qué la seguridad relacionada con las inyecciones es importante.</a:t>
            </a:r>
          </a:p>
          <a:p>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p>
          <a:p>
            <a:r>
              <a:rPr lang="es-ES" dirty="0"/>
              <a:t>Usar prácticas inseguras de inyección podría permitir que patógenos que se transmiten por la sangre, como la enfermedad por el virus de Marburgo, se transmitan a los pacientes y el personal. Ciertas prácticas, como volver a usar agujas y jeringas y el desecho inseguro de agujas, puede causar la propagación de la enfermedad por el virus de Marburgo a los pacientes y el personal.</a:t>
            </a:r>
          </a:p>
          <a:p>
            <a:endParaRPr lang="en-US" dirty="0"/>
          </a:p>
          <a:p>
            <a:r>
              <a:rPr lang="es-ES" dirty="0"/>
              <a:t>Al seguir prácticas seguras de inyección, como lo conversaremos hoy, ayudan a protegerse a ustedes mismos, y también a los pacientes y compañeros de trabajo en su centro médico. Al mantenerse seguros contra la enfermedad por el virus de Marburgo, protegen a las personas con las que entran en contacto en su comunidad, como su familia y sus amigos.</a:t>
            </a:r>
          </a:p>
        </p:txBody>
      </p:sp>
      <p:sp>
        <p:nvSpPr>
          <p:cNvPr id="4" name="Slide Number Placeholder 3"/>
          <p:cNvSpPr>
            <a:spLocks noGrp="1"/>
          </p:cNvSpPr>
          <p:nvPr>
            <p:ph type="sldNum" sz="quarter" idx="5"/>
          </p:nvPr>
        </p:nvSpPr>
        <p:spPr/>
        <p:txBody>
          <a:bodyPr/>
          <a:lstStyle/>
          <a:p>
            <a:fld id="{013ECF37-58F2-451B-830D-18D9FC63CA3B}" type="slidenum">
              <a:rPr lang="en-US" smtClean="0"/>
              <a:t>4</a:t>
            </a:fld>
            <a:endParaRPr lang="en-US"/>
          </a:p>
        </p:txBody>
      </p:sp>
    </p:spTree>
    <p:extLst>
      <p:ext uri="{BB962C8B-B14F-4D97-AF65-F5344CB8AC3E}">
        <p14:creationId xmlns:p14="http://schemas.microsoft.com/office/powerpoint/2010/main" val="419809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p>
          <a:p>
            <a:r>
              <a:rPr lang="es-ES" dirty="0"/>
              <a:t>Estos son los siete pasos para la administración segura de inyecciones según la Organización Mundial de la Salud. </a:t>
            </a:r>
            <a:endParaRPr lang="es-ES" i="1" dirty="0"/>
          </a:p>
          <a:p>
            <a:pPr defTabSz="457200">
              <a:lnSpc>
                <a:spcPct val="150000"/>
              </a:lnSpc>
              <a:spcAft>
                <a:spcPts val="1200"/>
              </a:spcAft>
              <a:buClrTx/>
              <a:buFontTx/>
              <a:buNone/>
            </a:pPr>
            <a:r>
              <a:rPr lang="es-ES" sz="1200" dirty="0">
                <a:solidFill>
                  <a:prstClr val="black"/>
                </a:solidFill>
                <a:latin typeface="Calibri" panose="020F0502020204030204"/>
                <a:ea typeface="+mn-ea"/>
                <a:cs typeface="+mn-cs"/>
              </a:rPr>
              <a:t>PASO 1: Higienización de las manos</a:t>
            </a:r>
          </a:p>
          <a:p>
            <a:pPr defTabSz="457200">
              <a:lnSpc>
                <a:spcPct val="150000"/>
              </a:lnSpc>
              <a:spcAft>
                <a:spcPts val="1200"/>
              </a:spcAft>
              <a:buClrTx/>
              <a:buFontTx/>
              <a:buNone/>
            </a:pPr>
            <a:r>
              <a:rPr lang="es-ES" sz="1200" dirty="0">
                <a:solidFill>
                  <a:prstClr val="black"/>
                </a:solidFill>
                <a:latin typeface="Calibri" panose="020F0502020204030204"/>
                <a:ea typeface="+mn-ea"/>
                <a:cs typeface="+mn-cs"/>
              </a:rPr>
              <a:t>PASO 2: Uso de un espacio de trabajo limpio</a:t>
            </a:r>
          </a:p>
          <a:p>
            <a:pPr defTabSz="457200">
              <a:spcBef>
                <a:spcPts val="600"/>
              </a:spcBef>
              <a:spcAft>
                <a:spcPts val="1200"/>
              </a:spcAft>
              <a:buClrTx/>
              <a:buFontTx/>
              <a:buNone/>
            </a:pPr>
            <a:r>
              <a:rPr lang="es-ES" sz="1200" dirty="0">
                <a:solidFill>
                  <a:prstClr val="black"/>
                </a:solidFill>
                <a:latin typeface="Calibri" panose="020F0502020204030204"/>
                <a:ea typeface="+mn-ea"/>
                <a:cs typeface="+mn-cs"/>
              </a:rPr>
              <a:t>PASO 3: Uso de jeringa y aguja estériles y nuevas </a:t>
            </a:r>
          </a:p>
          <a:p>
            <a:pPr defTabSz="457200">
              <a:spcBef>
                <a:spcPts val="600"/>
              </a:spcBef>
              <a:spcAft>
                <a:spcPts val="1200"/>
              </a:spcAft>
              <a:buClrTx/>
              <a:buFontTx/>
              <a:buNone/>
            </a:pPr>
            <a:r>
              <a:rPr lang="es-ES" sz="1200" dirty="0">
                <a:solidFill>
                  <a:prstClr val="black"/>
                </a:solidFill>
                <a:latin typeface="Calibri" panose="020F0502020204030204"/>
                <a:ea typeface="+mn-ea"/>
                <a:cs typeface="+mn-cs"/>
              </a:rPr>
              <a:t>PASO 4: Uso de vial de medicamento y diluyente estériles</a:t>
            </a:r>
          </a:p>
          <a:p>
            <a:pPr defTabSz="457200">
              <a:lnSpc>
                <a:spcPct val="150000"/>
              </a:lnSpc>
              <a:spcAft>
                <a:spcPts val="1200"/>
              </a:spcAft>
              <a:buClrTx/>
              <a:buFontTx/>
              <a:buNone/>
            </a:pPr>
            <a:r>
              <a:rPr lang="es-ES" sz="1200" dirty="0">
                <a:solidFill>
                  <a:prstClr val="black"/>
                </a:solidFill>
                <a:latin typeface="Calibri" panose="020F0502020204030204"/>
                <a:ea typeface="+mn-ea"/>
                <a:cs typeface="+mn-cs"/>
              </a:rPr>
              <a:t>PASO 5: Preparación de la piel</a:t>
            </a:r>
          </a:p>
          <a:p>
            <a:pPr defTabSz="457200">
              <a:lnSpc>
                <a:spcPct val="150000"/>
              </a:lnSpc>
              <a:spcAft>
                <a:spcPts val="1200"/>
              </a:spcAft>
              <a:buClrTx/>
              <a:buFontTx/>
              <a:buNone/>
            </a:pPr>
            <a:r>
              <a:rPr lang="es-ES" sz="1200" dirty="0">
                <a:solidFill>
                  <a:prstClr val="black"/>
                </a:solidFill>
                <a:latin typeface="Calibri" panose="020F0502020204030204"/>
                <a:ea typeface="+mn-ea"/>
                <a:cs typeface="+mn-cs"/>
              </a:rPr>
              <a:t>PASO 6: Recolección adecuada de los objetos cortopunzantes</a:t>
            </a:r>
          </a:p>
          <a:p>
            <a:pPr defTabSz="457200">
              <a:lnSpc>
                <a:spcPct val="150000"/>
              </a:lnSpc>
              <a:buClrTx/>
              <a:buFontTx/>
              <a:buNone/>
            </a:pPr>
            <a:r>
              <a:rPr lang="es-ES" sz="1200" dirty="0">
                <a:solidFill>
                  <a:prstClr val="black"/>
                </a:solidFill>
                <a:latin typeface="Calibri" panose="020F0502020204030204"/>
                <a:ea typeface="+mn-ea"/>
                <a:cs typeface="+mn-cs"/>
              </a:rPr>
              <a:t>PASO 7: Manejo adecuado de los desechos</a:t>
            </a:r>
          </a:p>
          <a:p>
            <a:endParaRPr lang="en-US" i="1" dirty="0"/>
          </a:p>
          <a:p>
            <a:r>
              <a:rPr lang="es-ES" i="0" dirty="0"/>
              <a:t>Vamos a ver cada paso en más detalle.</a:t>
            </a:r>
          </a:p>
        </p:txBody>
      </p:sp>
      <p:sp>
        <p:nvSpPr>
          <p:cNvPr id="4" name="Slide Number Placeholder 3"/>
          <p:cNvSpPr>
            <a:spLocks noGrp="1"/>
          </p:cNvSpPr>
          <p:nvPr>
            <p:ph type="sldNum" sz="quarter" idx="5"/>
          </p:nvPr>
        </p:nvSpPr>
        <p:spPr/>
        <p:txBody>
          <a:bodyPr/>
          <a:lstStyle/>
          <a:p>
            <a:fld id="{013ECF37-58F2-451B-830D-18D9FC63CA3B}" type="slidenum">
              <a:rPr lang="en-US" smtClean="0"/>
              <a:t>5</a:t>
            </a:fld>
            <a:endParaRPr lang="en-US"/>
          </a:p>
        </p:txBody>
      </p:sp>
    </p:spTree>
    <p:extLst>
      <p:ext uri="{BB962C8B-B14F-4D97-AF65-F5344CB8AC3E}">
        <p14:creationId xmlns:p14="http://schemas.microsoft.com/office/powerpoint/2010/main" val="123376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p>
          <a:p>
            <a:r>
              <a:rPr lang="es-ES" dirty="0"/>
              <a:t>Primero, antes de preparar una inyección, deberán higienizarse las manos. También necesitan hacerlo antes y después de administrar la inyección. Aunque pueden usar guantes, su uso no sustituye la necesidad de higienizarse las manos.</a:t>
            </a:r>
          </a:p>
        </p:txBody>
      </p:sp>
      <p:sp>
        <p:nvSpPr>
          <p:cNvPr id="4" name="Slide Number Placeholder 3"/>
          <p:cNvSpPr>
            <a:spLocks noGrp="1"/>
          </p:cNvSpPr>
          <p:nvPr>
            <p:ph type="sldNum" sz="quarter" idx="5"/>
          </p:nvPr>
        </p:nvSpPr>
        <p:spPr/>
        <p:txBody>
          <a:bodyPr/>
          <a:lstStyle/>
          <a:p>
            <a:fld id="{013ECF37-58F2-451B-830D-18D9FC63CA3B}" type="slidenum">
              <a:rPr lang="en-US" smtClean="0"/>
              <a:t>6</a:t>
            </a:fld>
            <a:endParaRPr lang="en-US"/>
          </a:p>
        </p:txBody>
      </p:sp>
    </p:spTree>
    <p:extLst>
      <p:ext uri="{BB962C8B-B14F-4D97-AF65-F5344CB8AC3E}">
        <p14:creationId xmlns:p14="http://schemas.microsoft.com/office/powerpoint/2010/main" val="31915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Además de manos limpias, necesitan un espacio de trabajo limpio. Cuando preparen una inyección, siempre háganlo en un área limpia y designada. </a:t>
            </a:r>
          </a:p>
        </p:txBody>
      </p:sp>
      <p:sp>
        <p:nvSpPr>
          <p:cNvPr id="4" name="Slide Number Placeholder 3"/>
          <p:cNvSpPr>
            <a:spLocks noGrp="1"/>
          </p:cNvSpPr>
          <p:nvPr>
            <p:ph type="sldNum" sz="quarter" idx="5"/>
          </p:nvPr>
        </p:nvSpPr>
        <p:spPr/>
        <p:txBody>
          <a:bodyPr/>
          <a:lstStyle/>
          <a:p>
            <a:fld id="{013ECF37-58F2-451B-830D-18D9FC63CA3B}" type="slidenum">
              <a:rPr lang="en-US" smtClean="0"/>
              <a:t>7</a:t>
            </a:fld>
            <a:endParaRPr lang="en-US"/>
          </a:p>
        </p:txBody>
      </p:sp>
    </p:spTree>
    <p:extLst>
      <p:ext uri="{BB962C8B-B14F-4D97-AF65-F5344CB8AC3E}">
        <p14:creationId xmlns:p14="http://schemas.microsoft.com/office/powerpoint/2010/main" val="302009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Siempre usen una jeringa y aguja estériles. Deberán usar una aguja y jeringa solo una vez para un paciente. Si es posible, usen una aguja y jeringa </a:t>
            </a:r>
            <a:r>
              <a:rPr lang="es-ES" sz="1200" dirty="0">
                <a:solidFill>
                  <a:prstClr val="black"/>
                </a:solidFill>
                <a:latin typeface="Calibri" panose="020F0502020204030204"/>
                <a:ea typeface="+mn-ea"/>
                <a:cs typeface="+mn-cs"/>
              </a:rPr>
              <a:t>con mecanismos que impiden su reutilización o que protegen contra lesiones.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el empaque de la aguja o jeringa ha sido perforado, roto o expuesto a humedad, podría estar contaminada, y no debería usarla.</a:t>
            </a:r>
          </a:p>
          <a:p>
            <a:endParaRPr lang="en-US" dirty="0"/>
          </a:p>
          <a:p>
            <a:r>
              <a:rPr lang="es-ES" dirty="0"/>
              <a:t>Según el centro médico y las cadenas de suministro, vemos mucha reutilización de agujas y jeringas, y hay algunos datos no comprobados de brotes anteriores de que reutilizar agujas y jeringas podría contribuir a la amplificación de la enfermedad por el virus de Marburgo en centros de atención médica, especialmente en áreas donde se considera a las inyecciones como el estándar terapéutico en comparación con los medicamentos orales. El uso de agujas y jeringa estériles es importante.</a:t>
            </a:r>
          </a:p>
          <a:p>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8</a:t>
            </a:fld>
            <a:endParaRPr lang="en-US"/>
          </a:p>
        </p:txBody>
      </p:sp>
    </p:spTree>
    <p:extLst>
      <p:ext uri="{BB962C8B-B14F-4D97-AF65-F5344CB8AC3E}">
        <p14:creationId xmlns:p14="http://schemas.microsoft.com/office/powerpoint/2010/main" val="304967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Puede que noten un patrón aquí: manos limpias, espacio de trabajo limpio, aguja y jeringa estériles, y ahora agregamos un vial de medicamento estéril. </a:t>
            </a:r>
          </a:p>
          <a:p>
            <a:endParaRPr lang="en-US" dirty="0"/>
          </a:p>
          <a:p>
            <a:r>
              <a:rPr lang="es-ES" dirty="0"/>
              <a:t>Siempre deben leer las etiquetas de los viales y seguir las recomendaciones para el producto específico sobre su uso, almacenamiento y manipulación. También deben verificar la vía de administración. ¿Es intramuscular? ¿Es intradérmica? Y deberían revisar la fecha de vencimiento en el vial o la ampolla. Si la fecha ya pasó, no deben usar el medicamento.</a:t>
            </a:r>
          </a:p>
          <a:p>
            <a:endParaRPr lang="en-US" dirty="0"/>
          </a:p>
          <a:p>
            <a:r>
              <a:rPr lang="es-ES" dirty="0"/>
              <a:t>Para evitar la contaminación, antes de una inyección, siempre limpien la tapa o el tapón de goma de un vial de medicamento con alcohol al 70 % u otro antiséptico disponible y dejen que se sequen al aire. Luego, solo perforen el vial del medicamento con una aguja estéril. Se prefieren los viales de medicamento de una dosis cuando sea posible, pero si deben usar viales de múltiples dosis, desinfecten el tapón de goma antes de cada uso y usen una aguja y jeringa estériles cada vez para evitar la contaminación. Recuerden que el tamaño o la forma de un vial no indican si contiene una o múltiples dosis. Siempre revisen la etiqueta y no usen viales de una dosis más de una vez.</a:t>
            </a:r>
          </a:p>
        </p:txBody>
      </p:sp>
      <p:sp>
        <p:nvSpPr>
          <p:cNvPr id="4" name="Slide Number Placeholder 3"/>
          <p:cNvSpPr>
            <a:spLocks noGrp="1"/>
          </p:cNvSpPr>
          <p:nvPr>
            <p:ph type="sldNum" sz="quarter" idx="5"/>
          </p:nvPr>
        </p:nvSpPr>
        <p:spPr/>
        <p:txBody>
          <a:bodyPr/>
          <a:lstStyle/>
          <a:p>
            <a:fld id="{013ECF37-58F2-451B-830D-18D9FC63CA3B}" type="slidenum">
              <a:rPr lang="en-US" smtClean="0"/>
              <a:t>9</a:t>
            </a:fld>
            <a:endParaRPr lang="en-US"/>
          </a:p>
        </p:txBody>
      </p:sp>
    </p:spTree>
    <p:extLst>
      <p:ext uri="{BB962C8B-B14F-4D97-AF65-F5344CB8AC3E}">
        <p14:creationId xmlns:p14="http://schemas.microsoft.com/office/powerpoint/2010/main" val="237163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6832365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6173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396-77CD-4C76-BB0E-4BCD1DE30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68E8-3331-4213-B7C0-28FA5F30B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D920D-D8B2-4DE4-B9B2-9DCF47F5E99F}"/>
              </a:ext>
            </a:extLst>
          </p:cNvPr>
          <p:cNvSpPr>
            <a:spLocks noGrp="1"/>
          </p:cNvSpPr>
          <p:nvPr>
            <p:ph type="dt" sz="half" idx="10"/>
          </p:nvPr>
        </p:nvSpPr>
        <p:spPr/>
        <p:txBody>
          <a:bodyPr/>
          <a:lstStyle/>
          <a:p>
            <a:fld id="{C9D03AC1-E410-437A-9904-46D7E5C589EF}" type="datetimeFigureOut">
              <a:rPr lang="en-US" smtClean="0"/>
              <a:t>11/22/2023</a:t>
            </a:fld>
            <a:endParaRPr lang="en-US"/>
          </a:p>
        </p:txBody>
      </p:sp>
      <p:sp>
        <p:nvSpPr>
          <p:cNvPr id="5" name="Footer Placeholder 4">
            <a:extLst>
              <a:ext uri="{FF2B5EF4-FFF2-40B4-BE49-F238E27FC236}">
                <a16:creationId xmlns:a16="http://schemas.microsoft.com/office/drawing/2014/main" id="{D3EFBD5D-2388-4227-8873-35323571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0DBA8-BB3B-434F-81A5-C5F3FF835B0A}"/>
              </a:ext>
            </a:extLst>
          </p:cNvPr>
          <p:cNvSpPr>
            <a:spLocks noGrp="1"/>
          </p:cNvSpPr>
          <p:nvPr>
            <p:ph type="sldNum" sz="quarter" idx="12"/>
          </p:nvPr>
        </p:nvSpPr>
        <p:spPr/>
        <p:txBody>
          <a:bodyPr/>
          <a:lstStyle/>
          <a:p>
            <a:fld id="{CE1CD707-504F-42CE-A1A7-60B3FF0D1DA2}" type="slidenum">
              <a:rPr lang="en-US" smtClean="0"/>
              <a:t>‹#›</a:t>
            </a:fld>
            <a:endParaRPr lang="en-US"/>
          </a:p>
        </p:txBody>
      </p:sp>
    </p:spTree>
    <p:extLst>
      <p:ext uri="{BB962C8B-B14F-4D97-AF65-F5344CB8AC3E}">
        <p14:creationId xmlns:p14="http://schemas.microsoft.com/office/powerpoint/2010/main" val="77411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513191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646331"/>
          </a:xfrm>
          <a:prstGeom prst="rect">
            <a:avLst/>
          </a:prstGeom>
          <a:noFill/>
        </p:spPr>
        <p:txBody>
          <a:bodyPr wrap="square" rtlCol="0">
            <a:spAutoFit/>
          </a:bodyPr>
          <a:lstStyle/>
          <a:p>
            <a:r>
              <a:rPr lang="en-US" b="1">
                <a:solidFill>
                  <a:schemeClr val="bg2"/>
                </a:solidFill>
                <a:latin typeface="Calibri" panose="020F0502020204030204" pitchFamily="34" charset="0"/>
              </a:rPr>
              <a:t>Centers for Disease Control and Prevention</a:t>
            </a:r>
          </a:p>
          <a:p>
            <a:r>
              <a:rPr lang="en-US"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8966931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51986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6133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1653995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52082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456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7855762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73398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8618709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3691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396-77CD-4C76-BB0E-4BCD1DE30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68E8-3331-4213-B7C0-28FA5F30B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D920D-D8B2-4DE4-B9B2-9DCF47F5E99F}"/>
              </a:ext>
            </a:extLst>
          </p:cNvPr>
          <p:cNvSpPr>
            <a:spLocks noGrp="1"/>
          </p:cNvSpPr>
          <p:nvPr>
            <p:ph type="dt" sz="half" idx="10"/>
          </p:nvPr>
        </p:nvSpPr>
        <p:spPr/>
        <p:txBody>
          <a:bodyPr/>
          <a:lstStyle/>
          <a:p>
            <a:fld id="{C9D03AC1-E410-437A-9904-46D7E5C589EF}" type="datetimeFigureOut">
              <a:rPr lang="en-US" smtClean="0"/>
              <a:t>11/22/2023</a:t>
            </a:fld>
            <a:endParaRPr lang="en-US"/>
          </a:p>
        </p:txBody>
      </p:sp>
      <p:sp>
        <p:nvSpPr>
          <p:cNvPr id="5" name="Footer Placeholder 4">
            <a:extLst>
              <a:ext uri="{FF2B5EF4-FFF2-40B4-BE49-F238E27FC236}">
                <a16:creationId xmlns:a16="http://schemas.microsoft.com/office/drawing/2014/main" id="{D3EFBD5D-2388-4227-8873-35323571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0DBA8-BB3B-434F-81A5-C5F3FF835B0A}"/>
              </a:ext>
            </a:extLst>
          </p:cNvPr>
          <p:cNvSpPr>
            <a:spLocks noGrp="1"/>
          </p:cNvSpPr>
          <p:nvPr>
            <p:ph type="sldNum" sz="quarter" idx="12"/>
          </p:nvPr>
        </p:nvSpPr>
        <p:spPr/>
        <p:txBody>
          <a:bodyPr/>
          <a:lstStyle/>
          <a:p>
            <a:fld id="{CE1CD707-504F-42CE-A1A7-60B3FF0D1DA2}" type="slidenum">
              <a:rPr lang="en-US" smtClean="0"/>
              <a:t>‹#›</a:t>
            </a:fld>
            <a:endParaRPr lang="en-US"/>
          </a:p>
        </p:txBody>
      </p:sp>
    </p:spTree>
    <p:extLst>
      <p:ext uri="{BB962C8B-B14F-4D97-AF65-F5344CB8AC3E}">
        <p14:creationId xmlns:p14="http://schemas.microsoft.com/office/powerpoint/2010/main" val="2274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406484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33906206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3920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31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89540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6" y="3547187"/>
            <a:ext cx="8852455" cy="2450094"/>
          </a:xfrm>
          <a:prstGeom prst="rect">
            <a:avLst/>
          </a:prstGeom>
          <a:noFill/>
        </p:spPr>
        <p:txBody>
          <a:bodyPr wrap="square" rtlCol="0">
            <a:spAutoFit/>
          </a:bodyPr>
          <a:lstStyle/>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obtener más información, comuníquese con los CDC: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1-800-CDC-INFO (232-4636)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Línea TTY: 1-888-232-6348    www.cdc.gov/spanish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Los hallazgos y las conclusiones que aparecen en este informe pertenecen a los autores y no reflejan necesariamente la postura oficial de los Centros para el Control y la Prevención de Enfermedades.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7466737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9139216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53867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0"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087453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cdn.who.int/media/docs/default-source/integrated-health-services-(ihs)/injection-safety/is_best-practices-guidelines.pdf?sfvrsn=d2902e9d_5"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4CF2BC-7B58-0341-6704-4CCE9A858F5C}"/>
              </a:ext>
            </a:extLst>
          </p:cNvPr>
          <p:cNvSpPr>
            <a:spLocks noGrp="1"/>
          </p:cNvSpPr>
          <p:nvPr>
            <p:ph type="title"/>
          </p:nvPr>
        </p:nvSpPr>
        <p:spPr>
          <a:xfrm>
            <a:off x="1567543" y="3331029"/>
            <a:ext cx="9715500" cy="2266931"/>
          </a:xfrm>
        </p:spPr>
        <p:txBody>
          <a:bodyPr vert="horz" lIns="91440" tIns="45720" rIns="91440" bIns="45720" rtlCol="0" anchor="b" anchorCtr="0">
            <a:normAutofit fontScale="90000"/>
          </a:bodyPr>
          <a:lstStyle/>
          <a:p>
            <a:pPr>
              <a:lnSpc>
                <a:spcPct val="100000"/>
              </a:lnSpc>
            </a:pPr>
            <a:r>
              <a:rPr lang="es-ES" sz="4400" dirty="0">
                <a:solidFill>
                  <a:schemeClr val="accent5">
                    <a:lumMod val="75000"/>
                  </a:schemeClr>
                </a:solidFill>
                <a:latin typeface="Calibri"/>
                <a:cs typeface="Calibri"/>
              </a:rPr>
              <a:t>Prevención y control de infecciones: enfermedad por el virus de Marburgo (EVM) </a:t>
            </a:r>
            <a:br>
              <a:rPr lang="es-ES" sz="4400" dirty="0">
                <a:solidFill>
                  <a:schemeClr val="accent5">
                    <a:lumMod val="75000"/>
                  </a:schemeClr>
                </a:solidFill>
                <a:latin typeface="Calibri"/>
                <a:cs typeface="Calibri"/>
              </a:rPr>
            </a:br>
            <a:r>
              <a:rPr lang="es-ES" sz="4400" dirty="0">
                <a:solidFill>
                  <a:schemeClr val="accent5">
                    <a:lumMod val="75000"/>
                  </a:schemeClr>
                </a:solidFill>
                <a:latin typeface="Calibri Light" panose="020F0302020204030204" pitchFamily="34" charset="0"/>
                <a:cs typeface="Calibri Light" panose="020F0302020204030204" pitchFamily="34" charset="0"/>
              </a:rPr>
              <a:t>Seguridad relacionada con las inyecciones</a:t>
            </a:r>
            <a:br>
              <a:rPr lang="es-ES" sz="4800" b="0" dirty="0">
                <a:latin typeface="Calibri Light" panose="020F0302020204030204" pitchFamily="34" charset="0"/>
                <a:cs typeface="Calibri Light" panose="020F0302020204030204" pitchFamily="34" charset="0"/>
              </a:rPr>
            </a:br>
            <a:r>
              <a:rPr lang="es-ES" sz="4800" b="0" dirty="0">
                <a:latin typeface="Calibri Light" panose="020F0302020204030204" pitchFamily="34" charset="0"/>
                <a:cs typeface="Calibri Light" panose="020F0302020204030204" pitchFamily="34" charset="0"/>
              </a:rPr>
              <a:t> </a:t>
            </a:r>
          </a:p>
        </p:txBody>
      </p:sp>
      <p:cxnSp>
        <p:nvCxnSpPr>
          <p:cNvPr id="6" name="Straight Connector 5">
            <a:extLst>
              <a:ext uri="{FF2B5EF4-FFF2-40B4-BE49-F238E27FC236}">
                <a16:creationId xmlns:a16="http://schemas.microsoft.com/office/drawing/2014/main" id="{CD2CE948-792D-EA93-DF0A-4105C59454F1}"/>
              </a:ext>
              <a:ext uri="{C183D7F6-B498-43B3-948B-1728B52AA6E4}">
                <adec:decorative xmlns:adec="http://schemas.microsoft.com/office/drawing/2017/decorative" val="1"/>
              </a:ext>
            </a:extLst>
          </p:cNvPr>
          <p:cNvCxnSpPr>
            <a:cxnSpLocks/>
          </p:cNvCxnSpPr>
          <p:nvPr/>
        </p:nvCxnSpPr>
        <p:spPr>
          <a:xfrm>
            <a:off x="1812471" y="5133554"/>
            <a:ext cx="796514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FFD5CD-87BF-356A-064C-338F1EA9DC1C}"/>
              </a:ext>
            </a:extLst>
          </p:cNvPr>
          <p:cNvSpPr txBox="1"/>
          <p:nvPr/>
        </p:nvSpPr>
        <p:spPr>
          <a:xfrm>
            <a:off x="1681843" y="5157690"/>
            <a:ext cx="862039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sp>
        <p:nvSpPr>
          <p:cNvPr id="8" name="TextBox 7">
            <a:extLst>
              <a:ext uri="{FF2B5EF4-FFF2-40B4-BE49-F238E27FC236}">
                <a16:creationId xmlns:a16="http://schemas.microsoft.com/office/drawing/2014/main" id="{71803EF9-4A7C-A353-6FDC-FB6280AE36BA}"/>
              </a:ext>
            </a:extLst>
          </p:cNvPr>
          <p:cNvSpPr txBox="1"/>
          <p:nvPr/>
        </p:nvSpPr>
        <p:spPr>
          <a:xfrm>
            <a:off x="9441481" y="621199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chemeClr val="accent6">
                    <a:lumMod val="90000"/>
                    <a:lumOff val="10000"/>
                  </a:schemeClr>
                </a:solidFill>
                <a:latin typeface="Calibri"/>
                <a:cs typeface="Calibri"/>
              </a:rPr>
              <a:t>Actualizado: marzo del 2023</a:t>
            </a:r>
          </a:p>
        </p:txBody>
      </p:sp>
    </p:spTree>
    <p:extLst>
      <p:ext uri="{BB962C8B-B14F-4D97-AF65-F5344CB8AC3E}">
        <p14:creationId xmlns:p14="http://schemas.microsoft.com/office/powerpoint/2010/main" val="38086612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5: Preparación de la piel</a:t>
            </a:r>
          </a:p>
        </p:txBody>
      </p:sp>
      <p:pic>
        <p:nvPicPr>
          <p:cNvPr id="7" name="Picture 6" descr="Imagen de manos desinfectando una parte del brazo con una toallita con alcohol.">
            <a:extLst>
              <a:ext uri="{FF2B5EF4-FFF2-40B4-BE49-F238E27FC236}">
                <a16:creationId xmlns:a16="http://schemas.microsoft.com/office/drawing/2014/main" id="{08065081-08ED-49F7-B9D6-D01E4E32E776}"/>
              </a:ext>
            </a:extLst>
          </p:cNvPr>
          <p:cNvPicPr>
            <a:picLocks noChangeAspect="1"/>
          </p:cNvPicPr>
          <p:nvPr/>
        </p:nvPicPr>
        <p:blipFill>
          <a:blip r:embed="rId3"/>
          <a:stretch>
            <a:fillRect/>
          </a:stretch>
        </p:blipFill>
        <p:spPr>
          <a:xfrm>
            <a:off x="400503" y="2054277"/>
            <a:ext cx="3113198" cy="2363724"/>
          </a:xfrm>
          <a:prstGeom prst="rect">
            <a:avLst/>
          </a:prstGeom>
        </p:spPr>
      </p:pic>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3965713" y="1600200"/>
            <a:ext cx="7616686" cy="4400551"/>
          </a:xfrm>
        </p:spPr>
        <p:txBody>
          <a:bodyPr>
            <a:normAutofit/>
          </a:bodyPr>
          <a:lstStyle/>
          <a:p>
            <a:r>
              <a:rPr lang="es-ES" sz="2400" dirty="0">
                <a:solidFill>
                  <a:srgbClr val="000000"/>
                </a:solidFill>
                <a:latin typeface="Calibri" panose="020F0502020204030204" pitchFamily="34" charset="0"/>
                <a:ea typeface="Calibri" panose="020F0502020204030204" pitchFamily="34" charset="0"/>
                <a:cs typeface="Calibri"/>
              </a:rPr>
              <a:t>Aplicar una solución a base de alcohol al 60-70% (alcohol isopropílico, etanol u otro antiséptico disponible) a un bastoncito de algodón (hisopo) o toallita de un uso.</a:t>
            </a:r>
          </a:p>
          <a:p>
            <a:r>
              <a:rPr lang="es-ES" sz="2400" dirty="0">
                <a:solidFill>
                  <a:srgbClr val="000000"/>
                </a:solidFill>
                <a:latin typeface="Calibri" panose="020F0502020204030204" pitchFamily="34" charset="0"/>
                <a:ea typeface="Calibri" panose="020F0502020204030204" pitchFamily="34" charset="0"/>
                <a:cs typeface="Calibri"/>
              </a:rPr>
              <a:t>Limpiar el área desde el centro del lugar donde se va a poner la inyección hacia afuera, pero no repetirlo en la misma área.</a:t>
            </a:r>
          </a:p>
          <a:p>
            <a:r>
              <a:rPr lang="es-ES" sz="2400" dirty="0">
                <a:solidFill>
                  <a:srgbClr val="000000"/>
                </a:solidFill>
                <a:latin typeface="Calibri" panose="020F0502020204030204" pitchFamily="34" charset="0"/>
                <a:ea typeface="Calibri" panose="020F0502020204030204" pitchFamily="34" charset="0"/>
                <a:cs typeface="Calibri"/>
              </a:rPr>
              <a:t>Aplicar la solución por 30 segundos y después dejar secar por completo.</a:t>
            </a:r>
          </a:p>
          <a:p>
            <a:r>
              <a:rPr lang="es-ES" sz="2400" dirty="0">
                <a:solidFill>
                  <a:srgbClr val="000000"/>
                </a:solidFill>
                <a:latin typeface="Calibri" panose="020F0502020204030204" pitchFamily="34" charset="0"/>
                <a:ea typeface="Calibri" panose="020F0502020204030204" pitchFamily="34" charset="0"/>
              </a:rPr>
              <a:t>NO usar algodones almacenados en un recipiente de múltiples usos húmedo.</a:t>
            </a:r>
          </a:p>
          <a:p>
            <a:endParaRPr lang="en-US" sz="2400" dirty="0">
              <a:latin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2400" dirty="0">
              <a:solidFill>
                <a:srgbClr val="000000"/>
              </a:solidFill>
              <a:latin typeface="Calibri" panose="020F0502020204030204" pitchFamily="34" charset="0"/>
              <a:ea typeface="Calibri"/>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2400" dirty="0">
              <a:solidFill>
                <a:srgbClr val="000000"/>
              </a:solidFill>
              <a:effectLst/>
              <a:latin typeface="Calibri" panose="020F0502020204030204" pitchFamily="34" charset="0"/>
              <a:ea typeface="Calibri"/>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2107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877E-2C2A-468B-AD5B-F9F24F335850}"/>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Paso 6: Recolección adecuada de los objetos cortopunzantes</a:t>
            </a:r>
          </a:p>
        </p:txBody>
      </p:sp>
      <p:sp>
        <p:nvSpPr>
          <p:cNvPr id="3" name="Text Placeholder 2" descr="Imagen con instrucciones sobre qué hacer y qué no hacer cuando desechan una aguja y jeringa, con tres dibujos, todos con líneas rojas tachándolos: 1 de una aguja en una bolsa de medicamento intravenoso; 1 de una aguja a la que se le vuelve a poner la tapa, y otro de una aguja que se dejó en un vial.">
            <a:extLst>
              <a:ext uri="{FF2B5EF4-FFF2-40B4-BE49-F238E27FC236}">
                <a16:creationId xmlns:a16="http://schemas.microsoft.com/office/drawing/2014/main" id="{3A83E453-39D8-4631-833A-5B4C334208F1}"/>
              </a:ext>
            </a:extLst>
          </p:cNvPr>
          <p:cNvSpPr>
            <a:spLocks noGrp="1"/>
          </p:cNvSpPr>
          <p:nvPr>
            <p:ph sz="quarter" idx="11"/>
          </p:nvPr>
        </p:nvSpPr>
        <p:spPr>
          <a:xfrm>
            <a:off x="2611886" y="1710347"/>
            <a:ext cx="9090900" cy="4412157"/>
          </a:xfrm>
        </p:spPr>
        <p:txBody>
          <a:bodyPr>
            <a:normAutofit fontScale="62500" lnSpcReduction="20000"/>
          </a:bodyPr>
          <a:lstStyle/>
          <a:p>
            <a:pPr marL="0" indent="0">
              <a:buNone/>
            </a:pPr>
            <a:endParaRPr lang="en-US" sz="2400" b="1" dirty="0">
              <a:solidFill>
                <a:srgbClr val="0039A6"/>
              </a:solidFill>
            </a:endParaRPr>
          </a:p>
          <a:p>
            <a:pPr marL="0" indent="0">
              <a:buNone/>
            </a:pPr>
            <a:r>
              <a:rPr lang="es-ES" sz="3200" b="1" dirty="0">
                <a:solidFill>
                  <a:srgbClr val="000000"/>
                </a:solidFill>
              </a:rPr>
              <a:t>QUÉ HACER</a:t>
            </a:r>
          </a:p>
          <a:p>
            <a:pPr marL="342909" lvl="1" indent="0">
              <a:buNone/>
            </a:pPr>
            <a:r>
              <a:rPr lang="es-ES" sz="3200" dirty="0">
                <a:solidFill>
                  <a:srgbClr val="000000"/>
                </a:solidFill>
              </a:rPr>
              <a:t>Desechar la aguja y jeringa inmediatamente después de su uso</a:t>
            </a:r>
          </a:p>
          <a:p>
            <a:pPr marL="0" indent="0">
              <a:buNone/>
            </a:pPr>
            <a:endParaRPr lang="en-US" sz="2400" dirty="0">
              <a:solidFill>
                <a:schemeClr val="accent4">
                  <a:lumMod val="50000"/>
                </a:schemeClr>
              </a:solidFill>
            </a:endParaRPr>
          </a:p>
          <a:p>
            <a:pPr marL="0" indent="0">
              <a:buNone/>
            </a:pPr>
            <a:endParaRPr lang="en-US" sz="2400" dirty="0">
              <a:solidFill>
                <a:schemeClr val="accent4">
                  <a:lumMod val="50000"/>
                </a:schemeClr>
              </a:solidFill>
            </a:endParaRPr>
          </a:p>
          <a:p>
            <a:pPr marL="0" indent="0">
              <a:buNone/>
            </a:pPr>
            <a:r>
              <a:rPr lang="es-ES" sz="3200" b="1" dirty="0">
                <a:solidFill>
                  <a:srgbClr val="000000"/>
                </a:solidFill>
              </a:rPr>
              <a:t>QUÉ NO HACER</a:t>
            </a:r>
          </a:p>
          <a:p>
            <a:pPr marL="342909" lvl="1" indent="0">
              <a:buNone/>
            </a:pPr>
            <a:r>
              <a:rPr lang="es-ES" sz="3200" dirty="0">
                <a:solidFill>
                  <a:srgbClr val="000000"/>
                </a:solidFill>
              </a:rPr>
              <a:t>Desprender la aguja de la jeringa </a:t>
            </a:r>
          </a:p>
          <a:p>
            <a:pPr marL="342909" lvl="1" indent="0">
              <a:buNone/>
            </a:pPr>
            <a:r>
              <a:rPr lang="es-ES" sz="3200" dirty="0">
                <a:solidFill>
                  <a:srgbClr val="000000"/>
                </a:solidFill>
              </a:rPr>
              <a:t>Volver a tapar las agujas</a:t>
            </a:r>
          </a:p>
          <a:p>
            <a:pPr marL="342909" lvl="1" indent="0">
              <a:buNone/>
            </a:pPr>
            <a:r>
              <a:rPr lang="es-ES" sz="3200" dirty="0">
                <a:solidFill>
                  <a:srgbClr val="000000"/>
                </a:solidFill>
              </a:rPr>
              <a:t>Doblar o romper la aguja </a:t>
            </a:r>
          </a:p>
          <a:p>
            <a:pPr marL="342909" lvl="1" indent="0">
              <a:buNone/>
            </a:pPr>
            <a:r>
              <a:rPr lang="es-ES" sz="3200" dirty="0">
                <a:solidFill>
                  <a:srgbClr val="000000"/>
                </a:solidFill>
              </a:rPr>
              <a:t>Dejar la aguja en un vial o bolsa de </a:t>
            </a:r>
            <a:br>
              <a:rPr lang="es-ES" sz="3200" dirty="0">
                <a:solidFill>
                  <a:srgbClr val="000000"/>
                </a:solidFill>
              </a:rPr>
            </a:br>
            <a:r>
              <a:rPr lang="es-ES" sz="3200" dirty="0">
                <a:solidFill>
                  <a:srgbClr val="000000"/>
                </a:solidFill>
              </a:rPr>
              <a:t>medicamento intravenoso</a:t>
            </a:r>
          </a:p>
          <a:p>
            <a:pPr marL="342909" lvl="1" indent="0">
              <a:buNone/>
            </a:pPr>
            <a:r>
              <a:rPr lang="es-ES" sz="3200" dirty="0">
                <a:solidFill>
                  <a:srgbClr val="000000"/>
                </a:solidFill>
              </a:rPr>
              <a:t>Llenar de más los recipientes para</a:t>
            </a:r>
            <a:br>
              <a:rPr lang="es-ES" sz="3200" dirty="0">
                <a:solidFill>
                  <a:srgbClr val="000000"/>
                </a:solidFill>
              </a:rPr>
            </a:br>
            <a:r>
              <a:rPr lang="es-ES" sz="3200" dirty="0">
                <a:solidFill>
                  <a:srgbClr val="000000"/>
                </a:solidFill>
              </a:rPr>
              <a:t> objetos cortopunzantes</a:t>
            </a:r>
          </a:p>
        </p:txBody>
      </p:sp>
      <p:pic>
        <p:nvPicPr>
          <p:cNvPr id="6" name="Picture 5" descr="Imagen de una mano desechando una aguja usada en una caja para objetos cortopunzantes.">
            <a:extLst>
              <a:ext uri="{FF2B5EF4-FFF2-40B4-BE49-F238E27FC236}">
                <a16:creationId xmlns:a16="http://schemas.microsoft.com/office/drawing/2014/main" id="{09CCBF44-7D65-4E4F-AA0A-0ED4DD0D1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92" y="1783313"/>
            <a:ext cx="1663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ultiplication Sign 6">
            <a:extLst>
              <a:ext uri="{FF2B5EF4-FFF2-40B4-BE49-F238E27FC236}">
                <a16:creationId xmlns:a16="http://schemas.microsoft.com/office/drawing/2014/main" id="{730E83EE-E4E4-42A7-BA3C-44F7A02404B9}"/>
              </a:ext>
              <a:ext uri="{C183D7F6-B498-43B3-948B-1728B52AA6E4}">
                <adec:decorative xmlns:adec="http://schemas.microsoft.com/office/drawing/2017/decorative" val="1"/>
              </a:ext>
            </a:extLst>
          </p:cNvPr>
          <p:cNvSpPr/>
          <p:nvPr/>
        </p:nvSpPr>
        <p:spPr>
          <a:xfrm>
            <a:off x="2496583" y="3769829"/>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05FBC0AA-2C01-45B3-9E20-2C08A225A9A6}"/>
              </a:ext>
              <a:ext uri="{C183D7F6-B498-43B3-948B-1728B52AA6E4}">
                <adec:decorative xmlns:adec="http://schemas.microsoft.com/office/drawing/2017/decorative" val="1"/>
              </a:ext>
            </a:extLst>
          </p:cNvPr>
          <p:cNvSpPr/>
          <p:nvPr/>
        </p:nvSpPr>
        <p:spPr>
          <a:xfrm>
            <a:off x="2496583" y="4136934"/>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ication Sign 8">
            <a:extLst>
              <a:ext uri="{FF2B5EF4-FFF2-40B4-BE49-F238E27FC236}">
                <a16:creationId xmlns:a16="http://schemas.microsoft.com/office/drawing/2014/main" id="{6672B2A0-00F5-47F4-9751-C1752485E7F0}"/>
              </a:ext>
              <a:ext uri="{C183D7F6-B498-43B3-948B-1728B52AA6E4}">
                <adec:decorative xmlns:adec="http://schemas.microsoft.com/office/drawing/2017/decorative" val="1"/>
              </a:ext>
            </a:extLst>
          </p:cNvPr>
          <p:cNvSpPr/>
          <p:nvPr/>
        </p:nvSpPr>
        <p:spPr>
          <a:xfrm>
            <a:off x="2496583" y="4481916"/>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ultiplication Sign 9">
            <a:extLst>
              <a:ext uri="{FF2B5EF4-FFF2-40B4-BE49-F238E27FC236}">
                <a16:creationId xmlns:a16="http://schemas.microsoft.com/office/drawing/2014/main" id="{9821ACED-E394-4D1F-B8D0-BFAAB7D2FB69}"/>
              </a:ext>
              <a:ext uri="{C183D7F6-B498-43B3-948B-1728B52AA6E4}">
                <adec:decorative xmlns:adec="http://schemas.microsoft.com/office/drawing/2017/decorative" val="1"/>
              </a:ext>
            </a:extLst>
          </p:cNvPr>
          <p:cNvSpPr/>
          <p:nvPr/>
        </p:nvSpPr>
        <p:spPr>
          <a:xfrm>
            <a:off x="2497852" y="4954462"/>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CD7790A-49C5-4294-B0F4-97711CAAE7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886" y="2380612"/>
            <a:ext cx="413617" cy="413617"/>
          </a:xfrm>
          <a:prstGeom prst="rect">
            <a:avLst/>
          </a:prstGeom>
        </p:spPr>
      </p:pic>
      <p:sp>
        <p:nvSpPr>
          <p:cNvPr id="14" name="Multiplication Sign 13">
            <a:extLst>
              <a:ext uri="{FF2B5EF4-FFF2-40B4-BE49-F238E27FC236}">
                <a16:creationId xmlns:a16="http://schemas.microsoft.com/office/drawing/2014/main" id="{38E20F93-2FCC-4FB5-AAF2-AF35C069D5F9}"/>
              </a:ext>
              <a:ext uri="{C183D7F6-B498-43B3-948B-1728B52AA6E4}">
                <adec:decorative xmlns:adec="http://schemas.microsoft.com/office/drawing/2017/decorative" val="1"/>
              </a:ext>
            </a:extLst>
          </p:cNvPr>
          <p:cNvSpPr/>
          <p:nvPr/>
        </p:nvSpPr>
        <p:spPr>
          <a:xfrm>
            <a:off x="2496583" y="5513173"/>
            <a:ext cx="584836" cy="386382"/>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Imagen con instrucciones sobre qué no hacer cuando desechan una aguja y jeringa, con tres dibujos, todos con líneas rojas tachándolos: 1 de una aguja en una bolsa de medicamento intravenoso; 1 de una aguja a la que se le vuelve a poner la tapa, y otro de una aguja que se dejó en un vial.">
            <a:extLst>
              <a:ext uri="{FF2B5EF4-FFF2-40B4-BE49-F238E27FC236}">
                <a16:creationId xmlns:a16="http://schemas.microsoft.com/office/drawing/2014/main" id="{FFC80587-0BBF-7285-D6A1-112CCC546D13}"/>
              </a:ext>
            </a:extLst>
          </p:cNvPr>
          <p:cNvGrpSpPr/>
          <p:nvPr/>
        </p:nvGrpSpPr>
        <p:grpSpPr>
          <a:xfrm>
            <a:off x="7324384" y="3472440"/>
            <a:ext cx="4680260" cy="2989675"/>
            <a:chOff x="7324384" y="3472440"/>
            <a:chExt cx="4680260" cy="2989675"/>
          </a:xfrm>
        </p:grpSpPr>
        <p:sp>
          <p:nvSpPr>
            <p:cNvPr id="5" name="Oval 25">
              <a:extLst>
                <a:ext uri="{FF2B5EF4-FFF2-40B4-BE49-F238E27FC236}">
                  <a16:creationId xmlns:a16="http://schemas.microsoft.com/office/drawing/2014/main" id="{05FC1EEA-D7BD-4318-946B-4126F5C7BCA2}"/>
                </a:ext>
              </a:extLst>
            </p:cNvPr>
            <p:cNvSpPr>
              <a:spLocks noChangeArrowheads="1"/>
            </p:cNvSpPr>
            <p:nvPr/>
          </p:nvSpPr>
          <p:spPr bwMode="auto">
            <a:xfrm>
              <a:off x="7324384" y="4755767"/>
              <a:ext cx="1830729" cy="1706348"/>
            </a:xfrm>
            <a:prstGeom prst="ellipse">
              <a:avLst/>
            </a:prstGeom>
            <a:blipFill dpi="0" rotWithShape="1">
              <a:blip r:embed="rId6"/>
              <a:srcRect/>
              <a:stretch>
                <a:fillRect/>
              </a:stretch>
            </a:blipFill>
            <a:ln w="25400">
              <a:solidFill>
                <a:srgbClr val="FFFFFF"/>
              </a:solidFill>
              <a:round/>
              <a:headEnd/>
              <a:tailEnd/>
            </a:ln>
          </p:spPr>
          <p:txBody>
            <a:bodyPr/>
            <a:lstStyle>
              <a:lvl1pPr>
                <a:spcBef>
                  <a:spcPct val="20000"/>
                </a:spcBef>
                <a:buClr>
                  <a:srgbClr val="DE2414"/>
                </a:buClr>
                <a:buFont typeface="Wingdings"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en-US" sz="2000">
                <a:latin typeface="Calibri" panose="020F0502020204030204" pitchFamily="34" charset="0"/>
                <a:ea typeface="ＭＳ Ｐゴシック" panose="020B0600070205080204" pitchFamily="34" charset="-128"/>
              </a:endParaRPr>
            </a:p>
          </p:txBody>
        </p:sp>
        <p:grpSp>
          <p:nvGrpSpPr>
            <p:cNvPr id="11" name="Group 10">
              <a:extLst>
                <a:ext uri="{FF2B5EF4-FFF2-40B4-BE49-F238E27FC236}">
                  <a16:creationId xmlns:a16="http://schemas.microsoft.com/office/drawing/2014/main" id="{0A6FA0A3-0C5C-22C5-9B28-545AAB0C95D4}"/>
                </a:ext>
              </a:extLst>
            </p:cNvPr>
            <p:cNvGrpSpPr>
              <a:grpSpLocks noChangeAspect="1"/>
            </p:cNvGrpSpPr>
            <p:nvPr/>
          </p:nvGrpSpPr>
          <p:grpSpPr>
            <a:xfrm>
              <a:off x="8909783" y="3472440"/>
              <a:ext cx="1616950" cy="1926975"/>
              <a:chOff x="9563917" y="1777508"/>
              <a:chExt cx="1764755" cy="2294018"/>
            </a:xfrm>
          </p:grpSpPr>
          <p:pic>
            <p:nvPicPr>
              <p:cNvPr id="13" name="Picture 12">
                <a:extLst>
                  <a:ext uri="{FF2B5EF4-FFF2-40B4-BE49-F238E27FC236}">
                    <a16:creationId xmlns:a16="http://schemas.microsoft.com/office/drawing/2014/main" id="{910F9324-2076-3A0E-D00A-25012F1F212E}"/>
                  </a:ext>
                </a:extLst>
              </p:cNvPr>
              <p:cNvPicPr>
                <a:picLocks noChangeAspect="1"/>
              </p:cNvPicPr>
              <p:nvPr/>
            </p:nvPicPr>
            <p:blipFill>
              <a:blip r:embed="rId7"/>
              <a:stretch>
                <a:fillRect/>
              </a:stretch>
            </p:blipFill>
            <p:spPr>
              <a:xfrm>
                <a:off x="9665245" y="1861726"/>
                <a:ext cx="1562100" cy="2209800"/>
              </a:xfrm>
              <a:prstGeom prst="rect">
                <a:avLst/>
              </a:prstGeom>
            </p:spPr>
          </p:pic>
          <p:pic>
            <p:nvPicPr>
              <p:cNvPr id="16" name="Picture 15">
                <a:extLst>
                  <a:ext uri="{FF2B5EF4-FFF2-40B4-BE49-F238E27FC236}">
                    <a16:creationId xmlns:a16="http://schemas.microsoft.com/office/drawing/2014/main" id="{2A063808-20A0-BF27-13D7-577AE7169310}"/>
                  </a:ext>
                </a:extLst>
              </p:cNvPr>
              <p:cNvPicPr>
                <a:picLocks noChangeAspect="1"/>
              </p:cNvPicPr>
              <p:nvPr/>
            </p:nvPicPr>
            <p:blipFill>
              <a:blip r:embed="rId8"/>
              <a:stretch>
                <a:fillRect/>
              </a:stretch>
            </p:blipFill>
            <p:spPr>
              <a:xfrm rot="5595151">
                <a:off x="10835782" y="2124513"/>
                <a:ext cx="190500" cy="371475"/>
              </a:xfrm>
              <a:prstGeom prst="rect">
                <a:avLst/>
              </a:prstGeom>
            </p:spPr>
          </p:pic>
          <p:sp>
            <p:nvSpPr>
              <p:cNvPr id="17" name="&quot;Not Allowed&quot; Symbol 16">
                <a:extLst>
                  <a:ext uri="{FF2B5EF4-FFF2-40B4-BE49-F238E27FC236}">
                    <a16:creationId xmlns:a16="http://schemas.microsoft.com/office/drawing/2014/main" id="{44871BA7-8B40-483F-0B69-5065884DAD02}"/>
                  </a:ext>
                </a:extLst>
              </p:cNvPr>
              <p:cNvSpPr/>
              <p:nvPr/>
            </p:nvSpPr>
            <p:spPr>
              <a:xfrm>
                <a:off x="9563917" y="1777508"/>
                <a:ext cx="1764755" cy="1611740"/>
              </a:xfrm>
              <a:prstGeom prst="noSmoking">
                <a:avLst>
                  <a:gd name="adj" fmla="val 8010"/>
                </a:avLst>
              </a:prstGeom>
              <a:solidFill>
                <a:srgbClr val="DE0029"/>
              </a:solidFill>
              <a:ln>
                <a:solidFill>
                  <a:srgbClr val="DE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2">
              <a:extLst>
                <a:ext uri="{FF2B5EF4-FFF2-40B4-BE49-F238E27FC236}">
                  <a16:creationId xmlns:a16="http://schemas.microsoft.com/office/drawing/2014/main" id="{3C9E1BBC-8C87-46CC-9151-D0B61656402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81402" y="4728636"/>
              <a:ext cx="1723242" cy="17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02557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609600" y="161468"/>
            <a:ext cx="10972800" cy="1143000"/>
          </a:xfrm>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a:t>
            </a:r>
            <a:r>
              <a:rPr lang="es-ES" sz="4000" dirty="0">
                <a:solidFill>
                  <a:schemeClr val="accent5">
                    <a:lumMod val="75000"/>
                  </a:schemeClr>
                </a:solidFill>
                <a:latin typeface="Calibri Light" panose="020F0302020204030204" pitchFamily="34" charset="0"/>
                <a:cs typeface="Calibri Light" panose="020F0302020204030204" pitchFamily="34" charset="0"/>
              </a:rPr>
              <a:t>7</a:t>
            </a:r>
            <a:r>
              <a:rPr lang="es-ES" sz="4000" b="1" dirty="0">
                <a:solidFill>
                  <a:schemeClr val="accent5">
                    <a:lumMod val="75000"/>
                  </a:schemeClr>
                </a:solidFill>
                <a:latin typeface="Calibri Light" panose="020F0302020204030204" pitchFamily="34" charset="0"/>
                <a:cs typeface="Calibri Light" panose="020F0302020204030204" pitchFamily="34" charset="0"/>
              </a:rPr>
              <a:t>: Manejo adecuado de los desechos</a:t>
            </a:r>
          </a:p>
        </p:txBody>
      </p:sp>
      <p:sp>
        <p:nvSpPr>
          <p:cNvPr id="16" name="TextBox 15">
            <a:extLst>
              <a:ext uri="{FF2B5EF4-FFF2-40B4-BE49-F238E27FC236}">
                <a16:creationId xmlns:a16="http://schemas.microsoft.com/office/drawing/2014/main" id="{FDF0A4AC-E4B6-4AA9-83D9-A999E1E5B516}"/>
              </a:ext>
            </a:extLst>
          </p:cNvPr>
          <p:cNvSpPr txBox="1"/>
          <p:nvPr/>
        </p:nvSpPr>
        <p:spPr>
          <a:xfrm>
            <a:off x="609600" y="1075421"/>
            <a:ext cx="7908118" cy="5143972"/>
          </a:xfrm>
          <a:prstGeom prst="rect">
            <a:avLst/>
          </a:prstGeom>
          <a:noFill/>
        </p:spPr>
        <p:txBody>
          <a:bodyPr wrap="square">
            <a:spAutoFit/>
          </a:bodyPr>
          <a:lstStyle/>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endParaRPr kumimoji="0" lang="en-US" sz="2400" b="1"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s-ES" sz="2500" b="1" i="0" u="none" strike="noStrike" cap="none" normalizeH="0" baseline="0" noProof="0" dirty="0">
                <a:ln>
                  <a:noFill/>
                </a:ln>
                <a:solidFill>
                  <a:srgbClr val="000000"/>
                </a:solidFill>
                <a:uLnTx/>
                <a:uFillTx/>
                <a:latin typeface="Calibri"/>
                <a:cs typeface="Calibri"/>
                <a:sym typeface="Calibri"/>
              </a:rPr>
              <a:t>Recipientes para objetos cortopunzantes</a:t>
            </a:r>
          </a:p>
          <a:p>
            <a:pPr marL="457200" marR="0" lvl="0" indent="-342900" algn="l" defTabSz="914400" rtl="0" eaLnBrk="1" fontAlgn="auto" latinLnBrk="0" hangingPunct="1">
              <a:lnSpc>
                <a:spcPct val="90000"/>
              </a:lnSpc>
              <a:spcBef>
                <a:spcPts val="813"/>
              </a:spcBef>
              <a:spcAft>
                <a:spcPts val="0"/>
              </a:spcAft>
              <a:buClr>
                <a:srgbClr val="000000"/>
              </a:buClr>
              <a:buSzPts val="1800"/>
              <a:buFont typeface="Arial" panose="020B0604020202020204" pitchFamily="34" charset="0"/>
              <a:buChar char="•"/>
              <a:tabLst/>
              <a:defRPr/>
            </a:pPr>
            <a:r>
              <a:rPr lang="es-ES" sz="2500" dirty="0">
                <a:solidFill>
                  <a:srgbClr val="000000"/>
                </a:solidFill>
                <a:latin typeface="Calibri"/>
                <a:cs typeface="Calibri"/>
                <a:sym typeface="Calibri"/>
              </a:rPr>
              <a:t>NO deben llenarse de más.</a:t>
            </a:r>
          </a:p>
          <a:p>
            <a:pPr marL="571500" marR="0" lvl="1" algn="l" defTabSz="914400" rtl="0" eaLnBrk="1" fontAlgn="auto" latinLnBrk="0" hangingPunct="1">
              <a:lnSpc>
                <a:spcPct val="90000"/>
              </a:lnSpc>
              <a:spcBef>
                <a:spcPts val="406"/>
              </a:spcBef>
              <a:spcAft>
                <a:spcPts val="0"/>
              </a:spcAft>
              <a:buClr>
                <a:srgbClr val="000000"/>
              </a:buClr>
              <a:buSzPts val="1800"/>
              <a:tabLst/>
              <a:defRPr/>
            </a:pPr>
            <a:endParaRPr kumimoji="0" lang="en-US" sz="25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s-ES" sz="2500" b="1" i="0" u="none" strike="noStrike" cap="none" normalizeH="0" baseline="0" noProof="0" dirty="0">
                <a:ln>
                  <a:noFill/>
                </a:ln>
                <a:solidFill>
                  <a:srgbClr val="000000"/>
                </a:solidFill>
                <a:uLnTx/>
                <a:uFillTx/>
                <a:latin typeface="Calibri"/>
                <a:cs typeface="Calibri"/>
                <a:sym typeface="Calibri"/>
              </a:rPr>
              <a:t>Ubicación</a:t>
            </a:r>
          </a:p>
          <a:p>
            <a:pPr marL="457200" indent="-342900">
              <a:lnSpc>
                <a:spcPct val="90000"/>
              </a:lnSpc>
              <a:spcBef>
                <a:spcPts val="406"/>
              </a:spcBef>
              <a:buClr>
                <a:srgbClr val="000000"/>
              </a:buClr>
              <a:buSzPts val="1800"/>
              <a:buFont typeface="Arial"/>
              <a:buChar char="•"/>
              <a:defRPr/>
            </a:pPr>
            <a:r>
              <a:rPr kumimoji="0" lang="es-ES" sz="2500" b="0" i="0" u="none" strike="noStrike" cap="none" normalizeH="0" baseline="0" noProof="0" dirty="0">
                <a:ln>
                  <a:noFill/>
                </a:ln>
                <a:solidFill>
                  <a:srgbClr val="000000"/>
                </a:solidFill>
                <a:uLnTx/>
                <a:uFillTx/>
                <a:latin typeface="Calibri"/>
                <a:cs typeface="Calibri"/>
                <a:sym typeface="Calibri"/>
              </a:rPr>
              <a:t>En cada área de atención del paciente. </a:t>
            </a:r>
          </a:p>
          <a:p>
            <a:pPr marL="457200" indent="-342900">
              <a:lnSpc>
                <a:spcPct val="90000"/>
              </a:lnSpc>
              <a:spcBef>
                <a:spcPts val="406"/>
              </a:spcBef>
              <a:buClr>
                <a:srgbClr val="000000"/>
              </a:buClr>
              <a:buSzPts val="1800"/>
              <a:buFont typeface="Arial"/>
              <a:buChar char="•"/>
              <a:defRPr/>
            </a:pPr>
            <a:r>
              <a:rPr lang="es-ES" sz="2500" dirty="0">
                <a:solidFill>
                  <a:srgbClr val="000000"/>
                </a:solidFill>
                <a:latin typeface="Calibri"/>
                <a:cs typeface="Calibri"/>
                <a:sym typeface="Calibri"/>
              </a:rPr>
              <a:t>Al alcance de la mano cuando se administra una inyección.</a:t>
            </a:r>
          </a:p>
          <a:p>
            <a:pPr marL="457200" indent="-342900">
              <a:lnSpc>
                <a:spcPct val="90000"/>
              </a:lnSpc>
              <a:spcBef>
                <a:spcPts val="406"/>
              </a:spcBef>
              <a:buClr>
                <a:srgbClr val="000000"/>
              </a:buClr>
              <a:buSzPts val="1800"/>
              <a:buFont typeface="Arial"/>
              <a:buChar char="•"/>
              <a:defRPr/>
            </a:pPr>
            <a:r>
              <a:rPr kumimoji="0" lang="es-ES" sz="2500" b="0" i="0" u="none" strike="noStrike" cap="none" normalizeH="0" baseline="0" noProof="0" dirty="0">
                <a:ln>
                  <a:noFill/>
                </a:ln>
                <a:solidFill>
                  <a:srgbClr val="000000"/>
                </a:solidFill>
                <a:uLnTx/>
                <a:uFillTx/>
                <a:latin typeface="Calibri"/>
                <a:cs typeface="Calibri"/>
                <a:sym typeface="Calibri"/>
              </a:rPr>
              <a:t>En un carrito con medicamentos, una pared o una mesa o superficie cercana.</a:t>
            </a:r>
          </a:p>
          <a:p>
            <a:pPr marL="457200" indent="-342900">
              <a:lnSpc>
                <a:spcPct val="90000"/>
              </a:lnSpc>
              <a:spcBef>
                <a:spcPts val="406"/>
              </a:spcBef>
              <a:buClr>
                <a:srgbClr val="000000"/>
              </a:buClr>
              <a:buSzPts val="1800"/>
              <a:buFont typeface="Arial"/>
              <a:buChar char="•"/>
              <a:defRPr/>
            </a:pPr>
            <a:r>
              <a:rPr kumimoji="0" lang="es-ES" sz="2500" b="0" i="0" u="none" strike="noStrike" cap="none" normalizeH="0" baseline="0" noProof="0" dirty="0">
                <a:ln>
                  <a:noFill/>
                </a:ln>
                <a:solidFill>
                  <a:srgbClr val="000000"/>
                </a:solidFill>
                <a:uLnTx/>
                <a:uFillTx/>
                <a:latin typeface="Calibri"/>
                <a:cs typeface="Calibri"/>
                <a:sym typeface="Calibri"/>
              </a:rPr>
              <a:t>NO en el piso (peligroso para los niños; las cajas de cartón se pueden romper por frecuente humedad o agua en el piso).</a:t>
            </a:r>
          </a:p>
        </p:txBody>
      </p:sp>
      <p:pic>
        <p:nvPicPr>
          <p:cNvPr id="17" name="Content Placeholder 3" descr="Imagen de un recipiente para objetos cortopunzantes que tiene cerca de dos tercios llenos y tiene la palabra SÍ y una marca de verificación verde al lado.">
            <a:extLst>
              <a:ext uri="{FF2B5EF4-FFF2-40B4-BE49-F238E27FC236}">
                <a16:creationId xmlns:a16="http://schemas.microsoft.com/office/drawing/2014/main" id="{DD0C0085-91C9-46B9-B4A8-3DB72AC09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92" y="1574529"/>
            <a:ext cx="2371806" cy="2170091"/>
          </a:xfrm>
          <a:prstGeom prst="rect">
            <a:avLst/>
          </a:prstGeom>
        </p:spPr>
      </p:pic>
      <p:pic>
        <p:nvPicPr>
          <p:cNvPr id="18" name="Picture 17" descr="Imagen de un recipiente para objetos cortopunzantes desbordado con la palabra NO y una cruz roja al lado.">
            <a:extLst>
              <a:ext uri="{FF2B5EF4-FFF2-40B4-BE49-F238E27FC236}">
                <a16:creationId xmlns:a16="http://schemas.microsoft.com/office/drawing/2014/main" id="{3BAE6734-E697-49D5-B56F-D33A85E65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527" y="3744620"/>
            <a:ext cx="2375171" cy="2173170"/>
          </a:xfrm>
          <a:prstGeom prst="rect">
            <a:avLst/>
          </a:prstGeom>
        </p:spPr>
      </p:pic>
      <p:sp>
        <p:nvSpPr>
          <p:cNvPr id="2" name="TextBox 1">
            <a:extLst>
              <a:ext uri="{FF2B5EF4-FFF2-40B4-BE49-F238E27FC236}">
                <a16:creationId xmlns:a16="http://schemas.microsoft.com/office/drawing/2014/main" id="{E7ED7DDF-0FF8-7ECA-3340-4CF7A23B7A7A}"/>
              </a:ext>
              <a:ext uri="{C183D7F6-B498-43B3-948B-1728B52AA6E4}">
                <adec:decorative xmlns:adec="http://schemas.microsoft.com/office/drawing/2017/decorative" val="1"/>
              </a:ext>
            </a:extLst>
          </p:cNvPr>
          <p:cNvSpPr txBox="1"/>
          <p:nvPr/>
        </p:nvSpPr>
        <p:spPr>
          <a:xfrm>
            <a:off x="10266067" y="1447326"/>
            <a:ext cx="1108665" cy="1077218"/>
          </a:xfrm>
          <a:prstGeom prst="rect">
            <a:avLst/>
          </a:prstGeom>
          <a:solidFill>
            <a:schemeClr val="bg2"/>
          </a:solidFill>
        </p:spPr>
        <p:txBody>
          <a:bodyPr wrap="square" rtlCol="0">
            <a:spAutoFit/>
          </a:bodyPr>
          <a:lstStyle/>
          <a:p>
            <a:pPr algn="ctr"/>
            <a:r>
              <a:rPr lang="en-US" sz="6400" b="0" i="0" dirty="0" err="1">
                <a:solidFill>
                  <a:srgbClr val="00B050"/>
                </a:solidFill>
                <a:effectLst/>
                <a:latin typeface="WR_Korean"/>
              </a:rPr>
              <a:t>sí</a:t>
            </a:r>
            <a:endParaRPr lang="en-US" sz="64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41161950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07940E-4439-6420-E173-C53AA87EAA8D}"/>
              </a:ext>
            </a:extLst>
          </p:cNvPr>
          <p:cNvSpPr txBox="1">
            <a:spLocks noGrp="1"/>
          </p:cNvSpPr>
          <p:nvPr>
            <p:ph type="title" idx="4294967295"/>
          </p:nvPr>
        </p:nvSpPr>
        <p:spPr>
          <a:xfrm>
            <a:off x="206926" y="689690"/>
            <a:ext cx="5664486" cy="1671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35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Verificación de conocimientos: seguridad relacionada con los objetos cortopunzantes</a:t>
            </a:r>
          </a:p>
        </p:txBody>
      </p:sp>
      <p:sp>
        <p:nvSpPr>
          <p:cNvPr id="5" name="Text Placeholder 2">
            <a:extLst>
              <a:ext uri="{FF2B5EF4-FFF2-40B4-BE49-F238E27FC236}">
                <a16:creationId xmlns:a16="http://schemas.microsoft.com/office/drawing/2014/main" id="{D7434ADF-6CB4-08D5-2B56-7CA35D1F08FA}"/>
              </a:ext>
            </a:extLst>
          </p:cNvPr>
          <p:cNvSpPr>
            <a:spLocks noGrp="1"/>
          </p:cNvSpPr>
          <p:nvPr>
            <p:ph type="body" idx="1"/>
          </p:nvPr>
        </p:nvSpPr>
        <p:spPr>
          <a:xfrm>
            <a:off x="364957" y="4496674"/>
            <a:ext cx="4615276" cy="426244"/>
          </a:xfrm>
        </p:spPr>
        <p:txBody>
          <a:bodyPr vert="horz" lIns="91440" tIns="45720" rIns="91440" bIns="45720" rtlCol="0">
            <a:noAutofit/>
          </a:bodyPr>
          <a:lstStyle/>
          <a:p>
            <a:pPr marL="0" indent="0">
              <a:lnSpc>
                <a:spcPct val="100000"/>
              </a:lnSpc>
              <a:spcBef>
                <a:spcPts val="1200"/>
              </a:spcBef>
              <a:buNone/>
            </a:pPr>
            <a:r>
              <a:rPr lang="es-ES" sz="3300" dirty="0"/>
              <a:t>¿Qué debe cambiar para que el desecho de objetos cortopunzantes sea más seguro aquí?</a:t>
            </a:r>
          </a:p>
        </p:txBody>
      </p:sp>
      <p:pic>
        <p:nvPicPr>
          <p:cNvPr id="4" name="Content Placeholder 3" descr="Imagen de tres recipientes de desechos en el piso: un recipiente azul sin tapa con un letrero arriba que dice &quot;solo para desechos generales&quot;; un recipiente amarillo con una tapa y unas agujas y jeringas encima, y un letrero arriba que dice &quot;solo para objetos cortopunzantes&quot;; y un recipiente gris sin tapa con basura adentro.">
            <a:extLst>
              <a:ext uri="{FF2B5EF4-FFF2-40B4-BE49-F238E27FC236}">
                <a16:creationId xmlns:a16="http://schemas.microsoft.com/office/drawing/2014/main" id="{7AA9D005-5F9F-61CF-3023-8389D020D5D5}"/>
              </a:ext>
            </a:extLst>
          </p:cNvPr>
          <p:cNvPicPr>
            <a:picLocks noChangeAspect="1"/>
          </p:cNvPicPr>
          <p:nvPr/>
        </p:nvPicPr>
        <p:blipFill rotWithShape="1">
          <a:blip r:embed="rId3">
            <a:extLst>
              <a:ext uri="{28A0092B-C50C-407E-A947-70E740481C1C}">
                <a14:useLocalDpi xmlns:a14="http://schemas.microsoft.com/office/drawing/2010/main" val="0"/>
              </a:ext>
            </a:extLst>
          </a:blip>
          <a:srcRect l="10214" t="32746" r="5447" b="11636"/>
          <a:stretch/>
        </p:blipFill>
        <p:spPr>
          <a:xfrm>
            <a:off x="5994114" y="858645"/>
            <a:ext cx="5664487" cy="4980512"/>
          </a:xfrm>
          <a:prstGeom prst="rect">
            <a:avLst/>
          </a:prstGeom>
          <a:effectLst/>
        </p:spPr>
      </p:pic>
    </p:spTree>
    <p:extLst>
      <p:ext uri="{BB962C8B-B14F-4D97-AF65-F5344CB8AC3E}">
        <p14:creationId xmlns:p14="http://schemas.microsoft.com/office/powerpoint/2010/main" val="3639817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BBA7C0-1675-20A2-DA45-CB81F7ABB50C}"/>
              </a:ext>
            </a:extLst>
          </p:cNvPr>
          <p:cNvSpPr txBox="1">
            <a:spLocks noGrp="1"/>
          </p:cNvSpPr>
          <p:nvPr>
            <p:ph type="title" idx="4294967295"/>
          </p:nvPr>
        </p:nvSpPr>
        <p:spPr>
          <a:xfrm>
            <a:off x="0" y="313686"/>
            <a:ext cx="7145979"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Comentarios: seguridad relacionada con los objetos cortopunzantes</a:t>
            </a:r>
          </a:p>
        </p:txBody>
      </p:sp>
      <p:sp>
        <p:nvSpPr>
          <p:cNvPr id="6" name="TextBox 5">
            <a:extLst>
              <a:ext uri="{FF2B5EF4-FFF2-40B4-BE49-F238E27FC236}">
                <a16:creationId xmlns:a16="http://schemas.microsoft.com/office/drawing/2014/main" id="{671EF364-5753-B4F4-1B4E-7DA8659DB60C}"/>
              </a:ext>
            </a:extLst>
          </p:cNvPr>
          <p:cNvSpPr txBox="1"/>
          <p:nvPr/>
        </p:nvSpPr>
        <p:spPr>
          <a:xfrm>
            <a:off x="192973" y="1015314"/>
            <a:ext cx="6575962" cy="6278642"/>
          </a:xfrm>
          <a:prstGeom prst="rect">
            <a:avLst/>
          </a:prstGeom>
          <a:noFill/>
        </p:spPr>
        <p:txBody>
          <a:bodyPr wrap="square">
            <a:spAutoFit/>
          </a:bodyPr>
          <a:lstStyle/>
          <a:p>
            <a:pPr marL="800100" lvl="1" indent="-342900">
              <a:buClr>
                <a:schemeClr val="accent2">
                  <a:lumMod val="60000"/>
                  <a:lumOff val="40000"/>
                </a:schemeClr>
              </a:buClr>
              <a:buFont typeface="Arial" panose="020B0604020202020204" pitchFamily="34" charset="0"/>
              <a:buChar char="•"/>
            </a:pPr>
            <a:endParaRPr lang="en-US" sz="2400" dirty="0">
              <a:solidFill>
                <a:schemeClr val="bg2"/>
              </a:solidFill>
            </a:endParaRPr>
          </a:p>
          <a:p>
            <a:pPr marL="457200" indent="-457200">
              <a:lnSpc>
                <a:spcPct val="100000"/>
              </a:lnSpc>
              <a:buClr>
                <a:schemeClr val="bg2"/>
              </a:buClr>
              <a:buFont typeface="Arial" panose="020B0604020202020204" pitchFamily="34" charset="0"/>
              <a:buChar char="•"/>
            </a:pPr>
            <a:r>
              <a:rPr lang="es-ES" sz="2400" dirty="0">
                <a:solidFill>
                  <a:schemeClr val="bg2"/>
                </a:solidFill>
              </a:rPr>
              <a:t>La caja para objetos cortopunzantes debe colocarse fuera del piso.</a:t>
            </a:r>
          </a:p>
          <a:p>
            <a:pPr marL="914389" lvl="1" indent="-457200">
              <a:spcBef>
                <a:spcPts val="0"/>
              </a:spcBef>
              <a:buClr>
                <a:schemeClr val="bg2"/>
              </a:buClr>
              <a:buFont typeface="Arial" panose="020B0604020202020204" pitchFamily="34" charset="0"/>
              <a:buChar char="•"/>
            </a:pPr>
            <a:r>
              <a:rPr lang="es-ES" sz="2200" dirty="0">
                <a:solidFill>
                  <a:schemeClr val="bg2"/>
                </a:solidFill>
              </a:rPr>
              <a:t>En la imagen, es fácil para los niños u otras personas meter la mano.</a:t>
            </a:r>
          </a:p>
          <a:p>
            <a:pPr marL="914389" lvl="1" indent="-457200">
              <a:spcBef>
                <a:spcPts val="0"/>
              </a:spcBef>
              <a:buClr>
                <a:schemeClr val="bg2"/>
              </a:buClr>
              <a:buFont typeface="Arial" panose="020B0604020202020204" pitchFamily="34" charset="0"/>
              <a:buChar char="•"/>
            </a:pPr>
            <a:endParaRPr lang="en-US" sz="2400" dirty="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s-ES" sz="2400" dirty="0">
                <a:solidFill>
                  <a:schemeClr val="bg2"/>
                </a:solidFill>
              </a:rPr>
              <a:t>El desecho de objetos cortopunzantes debe estar </a:t>
            </a:r>
            <a:r>
              <a:rPr lang="es-ES" sz="2400" b="1" dirty="0">
                <a:solidFill>
                  <a:schemeClr val="bg2"/>
                </a:solidFill>
              </a:rPr>
              <a:t>adentro del</a:t>
            </a:r>
            <a:r>
              <a:rPr lang="es-ES" sz="2400" dirty="0">
                <a:solidFill>
                  <a:schemeClr val="bg2"/>
                </a:solidFill>
              </a:rPr>
              <a:t> recipiente, no solo encima.</a:t>
            </a:r>
          </a:p>
          <a:p>
            <a:pPr marL="457200" indent="-457200">
              <a:lnSpc>
                <a:spcPct val="100000"/>
              </a:lnSpc>
              <a:spcBef>
                <a:spcPts val="0"/>
              </a:spcBef>
              <a:buClr>
                <a:schemeClr val="bg2"/>
              </a:buClr>
              <a:buFont typeface="Arial" panose="020B0604020202020204" pitchFamily="34" charset="0"/>
              <a:buChar char="•"/>
            </a:pPr>
            <a:endParaRPr lang="en-US" sz="2400" dirty="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s-ES" sz="2400" dirty="0">
                <a:solidFill>
                  <a:schemeClr val="bg2"/>
                </a:solidFill>
              </a:rPr>
              <a:t>No se deben volver a tapar las agujas o desprenderlas de las jeringas.</a:t>
            </a:r>
          </a:p>
          <a:p>
            <a:pPr marL="914389" lvl="1" indent="-457200">
              <a:spcBef>
                <a:spcPts val="0"/>
              </a:spcBef>
              <a:buClr>
                <a:schemeClr val="bg2"/>
              </a:buClr>
              <a:buFont typeface="Arial" panose="020B0604020202020204" pitchFamily="34" charset="0"/>
              <a:buChar char="•"/>
            </a:pPr>
            <a:endParaRPr lang="en-US" sz="2400" dirty="0">
              <a:solidFill>
                <a:schemeClr val="bg2"/>
              </a:solidFill>
            </a:endParaRPr>
          </a:p>
          <a:p>
            <a:pPr marL="457200" indent="-457200">
              <a:lnSpc>
                <a:spcPct val="100000"/>
              </a:lnSpc>
              <a:spcBef>
                <a:spcPts val="0"/>
              </a:spcBef>
              <a:buClr>
                <a:schemeClr val="bg2"/>
              </a:buClr>
              <a:buFont typeface="Arial" panose="020B0604020202020204" pitchFamily="34" charset="0"/>
              <a:buChar char="•"/>
            </a:pPr>
            <a:r>
              <a:rPr lang="es-ES" sz="2400" dirty="0">
                <a:solidFill>
                  <a:schemeClr val="bg2"/>
                </a:solidFill>
              </a:rPr>
              <a:t>Tener recipientes aparte para separar los desechos es una buena práctica.</a:t>
            </a:r>
          </a:p>
          <a:p>
            <a:pPr marL="914389" lvl="1" indent="-457200">
              <a:buClr>
                <a:schemeClr val="bg2"/>
              </a:buClr>
              <a:buFont typeface="Arial" panose="020B0604020202020204" pitchFamily="34" charset="0"/>
              <a:buChar char="•"/>
            </a:pPr>
            <a:r>
              <a:rPr lang="es-ES" sz="2200" dirty="0">
                <a:solidFill>
                  <a:schemeClr val="bg2"/>
                </a:solidFill>
              </a:rPr>
              <a:t>Pero el recipiente gris debería estar etiquetado.</a:t>
            </a:r>
          </a:p>
          <a:p>
            <a:pPr marL="914389" lvl="1" indent="-457200">
              <a:buClr>
                <a:schemeClr val="bg2"/>
              </a:buClr>
              <a:buFont typeface="Arial" panose="020B0604020202020204" pitchFamily="34" charset="0"/>
              <a:buChar char="•"/>
            </a:pPr>
            <a:endParaRPr lang="en-US" sz="2400" dirty="0">
              <a:solidFill>
                <a:schemeClr val="bg2"/>
              </a:solidFill>
            </a:endParaRPr>
          </a:p>
          <a:p>
            <a:pPr indent="-228600">
              <a:buClr>
                <a:schemeClr val="accent2">
                  <a:lumMod val="60000"/>
                  <a:lumOff val="40000"/>
                </a:schemeClr>
              </a:buClr>
              <a:buFont typeface="Arial" panose="020B0604020202020204" pitchFamily="34" charset="0"/>
              <a:buChar char="•"/>
            </a:pPr>
            <a:endParaRPr lang="en-US" sz="2400" dirty="0">
              <a:solidFill>
                <a:schemeClr val="bg2"/>
              </a:solidFill>
            </a:endParaRPr>
          </a:p>
        </p:txBody>
      </p:sp>
      <p:pic>
        <p:nvPicPr>
          <p:cNvPr id="4" name="Content Placeholder 3" descr="Misma imagen que la diapositiva anterior. Imagen de tres recipientes de desechos en el piso: un recipiente azul sin tapa con un letrero arriba que dice &quot;solo para desechos generales&quot;; un recipiente amarillo con una tapa y unas agujas y jeringas encima, y un letrero arriba que dice &quot;solo para objetos cortopunzantes&quot;; y un recipiente gris sin tapa con basura adentro.">
            <a:extLst>
              <a:ext uri="{FF2B5EF4-FFF2-40B4-BE49-F238E27FC236}">
                <a16:creationId xmlns:a16="http://schemas.microsoft.com/office/drawing/2014/main" id="{77E797C0-F210-1EF3-08C7-55B1DF0AE6AF}"/>
              </a:ext>
            </a:extLst>
          </p:cNvPr>
          <p:cNvPicPr>
            <a:picLocks noChangeAspect="1"/>
          </p:cNvPicPr>
          <p:nvPr/>
        </p:nvPicPr>
        <p:blipFill rotWithShape="1">
          <a:blip r:embed="rId3">
            <a:extLst>
              <a:ext uri="{28A0092B-C50C-407E-A947-70E740481C1C}">
                <a14:useLocalDpi xmlns:a14="http://schemas.microsoft.com/office/drawing/2010/main" val="0"/>
              </a:ext>
            </a:extLst>
          </a:blip>
          <a:srcRect l="8971" t="31544" r="2994" b="3740"/>
          <a:stretch/>
        </p:blipFill>
        <p:spPr>
          <a:xfrm>
            <a:off x="7069513" y="1407615"/>
            <a:ext cx="4528063" cy="4438185"/>
          </a:xfrm>
          <a:prstGeom prst="rect">
            <a:avLst/>
          </a:prstGeom>
          <a:effectLst/>
        </p:spPr>
      </p:pic>
    </p:spTree>
    <p:extLst>
      <p:ext uri="{BB962C8B-B14F-4D97-AF65-F5344CB8AC3E}">
        <p14:creationId xmlns:p14="http://schemas.microsoft.com/office/powerpoint/2010/main" val="9264338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73628" y="249059"/>
            <a:ext cx="11059884" cy="1162051"/>
          </a:xfrm>
          <a:prstGeom prst="rect">
            <a:avLst/>
          </a:prstGeom>
        </p:spPr>
        <p:txBody>
          <a:bodyPr vert="horz" lIns="91440" tIns="45720" rIns="91440" bIns="45720" rtlCol="0" anchor="b">
            <a:normAutofit/>
          </a:bodyPr>
          <a:lstStyle/>
          <a:p>
            <a:pPr algn="l"/>
            <a:r>
              <a:rPr lang="es-ES" sz="4400" b="1" dirty="0">
                <a:solidFill>
                  <a:schemeClr val="bg2"/>
                </a:solidFill>
                <a:latin typeface="Calibri Light" panose="020F0302020204030204" pitchFamily="34" charset="0"/>
                <a:cs typeface="Calibri Light" panose="020F0302020204030204" pitchFamily="34" charset="0"/>
              </a:rPr>
              <a:t>Reflexión</a:t>
            </a:r>
          </a:p>
        </p:txBody>
      </p:sp>
      <p:sp>
        <p:nvSpPr>
          <p:cNvPr id="5" name="TextBox 4">
            <a:extLst>
              <a:ext uri="{FF2B5EF4-FFF2-40B4-BE49-F238E27FC236}">
                <a16:creationId xmlns:a16="http://schemas.microsoft.com/office/drawing/2014/main" id="{9747E300-8B85-43B8-8237-F0D7F15BCC92}"/>
              </a:ext>
            </a:extLst>
          </p:cNvPr>
          <p:cNvSpPr txBox="1"/>
          <p:nvPr/>
        </p:nvSpPr>
        <p:spPr>
          <a:xfrm>
            <a:off x="670262" y="1794904"/>
            <a:ext cx="10466615" cy="3539430"/>
          </a:xfrm>
          <a:prstGeom prst="rect">
            <a:avLst/>
          </a:prstGeom>
          <a:noFill/>
        </p:spPr>
        <p:txBody>
          <a:bodyPr wrap="square">
            <a:spAutoFit/>
          </a:bodyPr>
          <a:lstStyle/>
          <a:p>
            <a:pPr marL="457200" indent="-457200">
              <a:buClr>
                <a:schemeClr val="bg2"/>
              </a:buClr>
              <a:buFont typeface="Arial" panose="020B0604020202020204" pitchFamily="34" charset="0"/>
              <a:buChar char="•"/>
            </a:pPr>
            <a:r>
              <a:rPr lang="es-ES" sz="3200" dirty="0">
                <a:solidFill>
                  <a:schemeClr val="bg2"/>
                </a:solidFill>
                <a:latin typeface="Calibri" panose="020F0502020204030204" pitchFamily="34" charset="0"/>
                <a:cs typeface="Calibri" panose="020F0502020204030204" pitchFamily="34" charset="0"/>
              </a:rPr>
              <a:t>¿Qué dificultades encuentran en su centro médico respecto a la práctica de 1 aguja, 1 jeringa para 1 paciente, 1 vez? ¿Cómo se pueden superar estas dificultades?</a:t>
            </a:r>
          </a:p>
          <a:p>
            <a:pPr marL="457200" indent="-457200">
              <a:buClr>
                <a:schemeClr val="bg2"/>
              </a:buClr>
              <a:buFont typeface="Arial" panose="020B0604020202020204" pitchFamily="34" charset="0"/>
              <a:buChar char="•"/>
            </a:pPr>
            <a:endParaRPr lang="en-US" sz="3200" dirty="0">
              <a:solidFill>
                <a:schemeClr val="bg2"/>
              </a:solidFill>
              <a:latin typeface="Calibri" panose="020F0502020204030204" pitchFamily="34" charset="0"/>
              <a:cs typeface="Calibri" panose="020F0502020204030204" pitchFamily="34" charset="0"/>
            </a:endParaRPr>
          </a:p>
          <a:p>
            <a:pPr marL="457200" indent="-457200">
              <a:buClr>
                <a:schemeClr val="bg2"/>
              </a:buClr>
              <a:buFont typeface="Arial" panose="020B0604020202020204" pitchFamily="34" charset="0"/>
              <a:buChar char="•"/>
            </a:pPr>
            <a:r>
              <a:rPr lang="es-ES" sz="3200" dirty="0">
                <a:solidFill>
                  <a:schemeClr val="bg2"/>
                </a:solidFill>
                <a:latin typeface="Calibri" panose="020F0502020204030204" pitchFamily="34" charset="0"/>
                <a:cs typeface="Calibri" panose="020F0502020204030204" pitchFamily="34" charset="0"/>
              </a:rPr>
              <a:t>¿Qué dificultades encuentran en su centro respecto al desecho seguro de agujas y otros objetos cortopunzantes en recipientes? ¿Cómo se pueden superar estas dificultades?</a:t>
            </a:r>
          </a:p>
        </p:txBody>
      </p:sp>
    </p:spTree>
    <p:extLst>
      <p:ext uri="{BB962C8B-B14F-4D97-AF65-F5344CB8AC3E}">
        <p14:creationId xmlns:p14="http://schemas.microsoft.com/office/powerpoint/2010/main" val="4191046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s-ES" sz="4000" b="1" dirty="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75806"/>
            <a:ext cx="10972800" cy="4176467"/>
          </a:xfrm>
        </p:spPr>
        <p:txBody>
          <a:bodyPr>
            <a:normAutofit/>
          </a:bodyPr>
          <a:lstStyle/>
          <a:p>
            <a:endParaRPr lang="en-US" sz="1400" dirty="0"/>
          </a:p>
          <a:p>
            <a:pPr marL="0" indent="0">
              <a:buNone/>
            </a:pPr>
            <a:r>
              <a:rPr lang="es-ES" sz="3400" b="1" dirty="0">
                <a:solidFill>
                  <a:schemeClr val="accent5">
                    <a:lumMod val="75000"/>
                  </a:schemeClr>
                </a:solidFill>
              </a:rPr>
              <a:t>Proteger a los pacientes </a:t>
            </a:r>
            <a:r>
              <a:rPr lang="es-ES" sz="3400" b="1" dirty="0">
                <a:solidFill>
                  <a:schemeClr val="accent5">
                    <a:lumMod val="75000"/>
                  </a:schemeClr>
                </a:solidFill>
                <a:sym typeface="Wingdings" panose="05000000000000000000" pitchFamily="2" charset="2"/>
              </a:rPr>
              <a:t></a:t>
            </a:r>
            <a:r>
              <a:rPr lang="es-ES" sz="3400" b="1" dirty="0">
                <a:solidFill>
                  <a:schemeClr val="accent5">
                    <a:lumMod val="75000"/>
                  </a:schemeClr>
                </a:solidFill>
              </a:rPr>
              <a:t> </a:t>
            </a:r>
            <a:r>
              <a:rPr lang="es-ES" sz="3400" dirty="0"/>
              <a:t>1 jeringa y 1 aguja para 1 paciente 1 vez.</a:t>
            </a:r>
          </a:p>
          <a:p>
            <a:pPr marL="0" indent="0">
              <a:buNone/>
            </a:pPr>
            <a:endParaRPr lang="en-US" sz="3400" b="1" dirty="0">
              <a:solidFill>
                <a:schemeClr val="accent1">
                  <a:lumMod val="75000"/>
                </a:schemeClr>
              </a:solidFill>
            </a:endParaRPr>
          </a:p>
          <a:p>
            <a:pPr marL="0" indent="0">
              <a:buNone/>
            </a:pPr>
            <a:r>
              <a:rPr lang="es-ES" sz="3400" b="1" dirty="0">
                <a:solidFill>
                  <a:schemeClr val="accent5">
                    <a:lumMod val="75000"/>
                  </a:schemeClr>
                </a:solidFill>
              </a:rPr>
              <a:t>Protegerse a ustedes </a:t>
            </a:r>
            <a:r>
              <a:rPr lang="es-ES" sz="3400" b="1" dirty="0">
                <a:solidFill>
                  <a:schemeClr val="accent5">
                    <a:lumMod val="75000"/>
                  </a:schemeClr>
                </a:solidFill>
                <a:sym typeface="Wingdings" panose="05000000000000000000" pitchFamily="2" charset="2"/>
              </a:rPr>
              <a:t></a:t>
            </a:r>
            <a:r>
              <a:rPr lang="es-ES" sz="3400" b="1" dirty="0">
                <a:solidFill>
                  <a:schemeClr val="accent5">
                    <a:lumMod val="75000"/>
                  </a:schemeClr>
                </a:solidFill>
              </a:rPr>
              <a:t> </a:t>
            </a:r>
            <a:r>
              <a:rPr lang="es-ES" sz="3400" dirty="0"/>
              <a:t>Desechar las agujas y otros objetos cortopunzantes de forma correcta.</a:t>
            </a: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AD941D-B3A6-711F-4C97-3F5560110986}"/>
              </a:ext>
            </a:extLst>
          </p:cNvPr>
          <p:cNvSpPr txBox="1">
            <a:spLocks noGrp="1"/>
          </p:cNvSpPr>
          <p:nvPr>
            <p:ph type="title" idx="4294967295"/>
          </p:nvPr>
        </p:nvSpPr>
        <p:spPr>
          <a:xfrm>
            <a:off x="295892" y="134795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¡Gracias!</a:t>
            </a:r>
          </a:p>
        </p:txBody>
      </p:sp>
    </p:spTree>
    <p:extLst>
      <p:ext uri="{BB962C8B-B14F-4D97-AF65-F5344CB8AC3E}">
        <p14:creationId xmlns:p14="http://schemas.microsoft.com/office/powerpoint/2010/main" val="5494588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p:txBody>
          <a:bodyPr/>
          <a:lstStyle/>
          <a:p>
            <a:pPr marL="0" indent="0">
              <a:buClrTx/>
              <a:buNone/>
            </a:pPr>
            <a:r>
              <a:rPr lang="es-ES" sz="2800" dirty="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Explicar por qué es importante usar una aguja y una jeringa para un paciente una sola vez en el contexto de la EVM.</a:t>
            </a:r>
          </a:p>
          <a:p>
            <a:pPr marL="805180" lvl="1" indent="-457200">
              <a:spcBef>
                <a:spcPts val="1800"/>
              </a:spcBef>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Describir 3 cosas que hay que evitar cuando se desechan agujas usadas.</a:t>
            </a: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79518" y="388747"/>
            <a:ext cx="11059884" cy="1162051"/>
          </a:xfrm>
          <a:prstGeom prst="rect">
            <a:avLst/>
          </a:prstGeom>
        </p:spPr>
        <p:txBody>
          <a:bodyPr vert="horz" lIns="91440" tIns="45720" rIns="91440" bIns="45720" rtlCol="0" anchor="b">
            <a:normAutofit/>
          </a:bodyPr>
          <a:lstStyle/>
          <a:p>
            <a:pPr algn="l"/>
            <a:r>
              <a:rPr lang="es-ES" sz="4400" b="1" dirty="0">
                <a:solidFill>
                  <a:schemeClr val="bg2"/>
                </a:solidFill>
                <a:latin typeface="Calibri Light" panose="020F0302020204030204" pitchFamily="34" charset="0"/>
                <a:cs typeface="Calibri Light" panose="020F0302020204030204" pitchFamily="34" charset="0"/>
              </a:rPr>
              <a:t>Hablar sobre lo siguiente:</a:t>
            </a:r>
          </a:p>
        </p:txBody>
      </p:sp>
      <p:sp>
        <p:nvSpPr>
          <p:cNvPr id="5" name="TextBox 4">
            <a:extLst>
              <a:ext uri="{FF2B5EF4-FFF2-40B4-BE49-F238E27FC236}">
                <a16:creationId xmlns:a16="http://schemas.microsoft.com/office/drawing/2014/main" id="{9747E300-8B85-43B8-8237-F0D7F15BCC92}"/>
              </a:ext>
            </a:extLst>
          </p:cNvPr>
          <p:cNvSpPr txBox="1"/>
          <p:nvPr/>
        </p:nvSpPr>
        <p:spPr>
          <a:xfrm>
            <a:off x="578890" y="1997839"/>
            <a:ext cx="10171284" cy="2862322"/>
          </a:xfrm>
          <a:prstGeom prst="rect">
            <a:avLst/>
          </a:prstGeom>
          <a:noFill/>
        </p:spPr>
        <p:txBody>
          <a:bodyPr wrap="square">
            <a:spAutoFit/>
          </a:bodyPr>
          <a:lstStyle/>
          <a:p>
            <a:r>
              <a:rPr lang="es-ES" sz="3600" dirty="0">
                <a:solidFill>
                  <a:schemeClr val="bg2"/>
                </a:solidFill>
                <a:latin typeface="Calibri"/>
                <a:cs typeface="Calibri"/>
              </a:rPr>
              <a:t>Se requieren muchos pasos para administrar inyecciones de forma segura. ¿Cuáles son 2 cosas que siempre hace cuando prepara o administra una inyección para que usted y sus pacientes se mantengan seguros?</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1392-262F-4EF1-996B-31C9BB012F3B}"/>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¿Por qué seguridad relacionada con las inyecciones?</a:t>
            </a:r>
          </a:p>
        </p:txBody>
      </p:sp>
      <p:sp>
        <p:nvSpPr>
          <p:cNvPr id="3" name="Text Placeholder 2">
            <a:extLst>
              <a:ext uri="{FF2B5EF4-FFF2-40B4-BE49-F238E27FC236}">
                <a16:creationId xmlns:a16="http://schemas.microsoft.com/office/drawing/2014/main" id="{9CE16835-6A21-4824-A92A-C56CB31E2206}"/>
              </a:ext>
            </a:extLst>
          </p:cNvPr>
          <p:cNvSpPr>
            <a:spLocks noGrp="1"/>
          </p:cNvSpPr>
          <p:nvPr>
            <p:ph sz="quarter" idx="11"/>
          </p:nvPr>
        </p:nvSpPr>
        <p:spPr>
          <a:xfrm>
            <a:off x="609600" y="1565867"/>
            <a:ext cx="10972800" cy="4176467"/>
          </a:xfrm>
        </p:spPr>
        <p:txBody>
          <a:bodyPr>
            <a:normAutofit fontScale="92500" lnSpcReduction="10000"/>
          </a:bodyPr>
          <a:lstStyle/>
          <a:p>
            <a:pPr marL="0" indent="0">
              <a:spcBef>
                <a:spcPts val="1800"/>
              </a:spcBef>
              <a:buNone/>
            </a:pPr>
            <a:r>
              <a:rPr lang="es-ES" sz="2800" dirty="0"/>
              <a:t>Las prácticas inseguras de inyección pueden causar la transmisión de la EVM a los pacientes y al personal.</a:t>
            </a:r>
          </a:p>
          <a:p>
            <a:pPr>
              <a:spcBef>
                <a:spcPts val="1800"/>
              </a:spcBef>
            </a:pPr>
            <a:r>
              <a:rPr lang="es-ES" sz="2800" dirty="0"/>
              <a:t>Volver a usar agujas y jeringas podría contribuir a la propagación de la EVM entre pacientes.</a:t>
            </a:r>
          </a:p>
          <a:p>
            <a:pPr>
              <a:spcBef>
                <a:spcPts val="1800"/>
              </a:spcBef>
            </a:pPr>
            <a:r>
              <a:rPr lang="es-ES" sz="2800" dirty="0"/>
              <a:t>El desecho inseguro que causa pinchazos de aguja accidentales puede contribuir a la propagación de la EVM entre los pacientes y el personal.</a:t>
            </a:r>
          </a:p>
          <a:p>
            <a:pPr marL="0" indent="0">
              <a:spcBef>
                <a:spcPts val="1800"/>
              </a:spcBef>
              <a:buNone/>
            </a:pPr>
            <a:r>
              <a:rPr lang="es-ES" sz="2800" dirty="0"/>
              <a:t>Seguir las prácticas seguras de inyección ayuda a protegerlo a usted, sus pacientes, sus compañeros de trabajo y su comunidad contra la EVM.</a:t>
            </a:r>
          </a:p>
        </p:txBody>
      </p:sp>
    </p:spTree>
    <p:extLst>
      <p:ext uri="{BB962C8B-B14F-4D97-AF65-F5344CB8AC3E}">
        <p14:creationId xmlns:p14="http://schemas.microsoft.com/office/powerpoint/2010/main" val="11075935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D671B9-032F-4098-BA27-9CB6F4A9F092}"/>
              </a:ext>
              <a:ext uri="{C183D7F6-B498-43B3-948B-1728B52AA6E4}">
                <adec:decorative xmlns:adec="http://schemas.microsoft.com/office/drawing/2017/decorative" val="1"/>
              </a:ext>
            </a:extLst>
          </p:cNvPr>
          <p:cNvGrpSpPr/>
          <p:nvPr/>
        </p:nvGrpSpPr>
        <p:grpSpPr>
          <a:xfrm>
            <a:off x="0" y="-1"/>
            <a:ext cx="3289240" cy="6713539"/>
            <a:chOff x="429994" y="363767"/>
            <a:chExt cx="2859246" cy="5833242"/>
          </a:xfrm>
          <a:solidFill>
            <a:schemeClr val="accent2">
              <a:lumMod val="60000"/>
              <a:lumOff val="40000"/>
            </a:schemeClr>
          </a:solidFill>
        </p:grpSpPr>
        <p:sp>
          <p:nvSpPr>
            <p:cNvPr id="8" name="Rectangle 7">
              <a:extLst>
                <a:ext uri="{FF2B5EF4-FFF2-40B4-BE49-F238E27FC236}">
                  <a16:creationId xmlns:a16="http://schemas.microsoft.com/office/drawing/2014/main" id="{ED1FF2BA-853C-4BC0-8C8D-9552BAA5AFFB}"/>
                </a:ext>
              </a:extLst>
            </p:cNvPr>
            <p:cNvSpPr/>
            <p:nvPr/>
          </p:nvSpPr>
          <p:spPr>
            <a:xfrm>
              <a:off x="429994" y="363767"/>
              <a:ext cx="2859246" cy="5833242"/>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5FDA35-63BB-41C0-855C-4768C1564F6D}"/>
                </a:ext>
              </a:extLst>
            </p:cNvPr>
            <p:cNvSpPr/>
            <p:nvPr/>
          </p:nvSpPr>
          <p:spPr>
            <a:xfrm>
              <a:off x="682566" y="1840889"/>
              <a:ext cx="2606673" cy="561582"/>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s-ES" sz="3600" dirty="0">
                <a:solidFill>
                  <a:schemeClr val="bg2"/>
                </a:solidFill>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FEC4A836-582B-A4EA-05E5-86D4E418DF92}"/>
              </a:ext>
            </a:extLst>
          </p:cNvPr>
          <p:cNvSpPr>
            <a:spLocks noGrp="1"/>
          </p:cNvSpPr>
          <p:nvPr>
            <p:ph type="title"/>
          </p:nvPr>
        </p:nvSpPr>
        <p:spPr>
          <a:xfrm>
            <a:off x="183904" y="4056615"/>
            <a:ext cx="2998683" cy="1143000"/>
          </a:xfrm>
        </p:spPr>
        <p:txBody>
          <a:bodyPr/>
          <a:lstStyle/>
          <a:p>
            <a:r>
              <a:rPr lang="es-ES" sz="8000" dirty="0">
                <a:solidFill>
                  <a:schemeClr val="bg2"/>
                </a:solidFill>
                <a:cs typeface="Calibri" panose="020F0502020204030204" pitchFamily="34" charset="0"/>
              </a:rPr>
              <a:t>7</a:t>
            </a:r>
            <a:r>
              <a:rPr lang="es-ES" sz="4000" dirty="0">
                <a:solidFill>
                  <a:schemeClr val="bg2"/>
                </a:solidFill>
                <a:cs typeface="Calibri" panose="020F0502020204030204" pitchFamily="34" charset="0"/>
              </a:rPr>
              <a:t> </a:t>
            </a:r>
            <a:r>
              <a:rPr lang="es-ES" sz="3500" dirty="0">
                <a:solidFill>
                  <a:schemeClr val="bg2"/>
                </a:solidFill>
                <a:cs typeface="Calibri" panose="020F0502020204030204" pitchFamily="34" charset="0"/>
              </a:rPr>
              <a:t>pasos </a:t>
            </a:r>
            <a:br>
              <a:rPr lang="es-ES" sz="3500" dirty="0">
                <a:solidFill>
                  <a:schemeClr val="bg2"/>
                </a:solidFill>
                <a:cs typeface="Calibri" panose="020F0502020204030204" pitchFamily="34" charset="0"/>
              </a:rPr>
            </a:br>
            <a:r>
              <a:rPr lang="es-ES" sz="3500" dirty="0">
                <a:solidFill>
                  <a:schemeClr val="bg2"/>
                </a:solidFill>
                <a:cs typeface="Calibri" panose="020F0502020204030204" pitchFamily="34" charset="0"/>
              </a:rPr>
              <a:t>para la administración segura de inyecciones</a:t>
            </a:r>
            <a:br>
              <a:rPr lang="es-ES" sz="4000" dirty="0">
                <a:solidFill>
                  <a:schemeClr val="bg2"/>
                </a:solidFill>
                <a:cs typeface="Calibri" panose="020F0502020204030204" pitchFamily="34" charset="0"/>
              </a:rPr>
            </a:br>
            <a:endParaRPr lang="en-US" dirty="0"/>
          </a:p>
        </p:txBody>
      </p:sp>
      <p:sp>
        <p:nvSpPr>
          <p:cNvPr id="7" name="Rectangle 6">
            <a:extLst>
              <a:ext uri="{FF2B5EF4-FFF2-40B4-BE49-F238E27FC236}">
                <a16:creationId xmlns:a16="http://schemas.microsoft.com/office/drawing/2014/main" id="{25E35C7D-251F-4A40-B599-7569F64D79E1}"/>
              </a:ext>
            </a:extLst>
          </p:cNvPr>
          <p:cNvSpPr/>
          <p:nvPr/>
        </p:nvSpPr>
        <p:spPr>
          <a:xfrm>
            <a:off x="3902960" y="827013"/>
            <a:ext cx="8103791" cy="5174943"/>
          </a:xfrm>
          <a:prstGeom prst="rect">
            <a:avLst/>
          </a:prstGeom>
        </p:spPr>
        <p:txBody>
          <a:bodyPr wrap="square">
            <a:spAutoFit/>
          </a:bodyPr>
          <a:lstStyle/>
          <a:p>
            <a:pPr defTabSz="457200">
              <a:lnSpc>
                <a:spcPct val="150000"/>
              </a:lnSpc>
              <a:spcAft>
                <a:spcPts val="1200"/>
              </a:spcAft>
              <a:buClrTx/>
              <a:buFontTx/>
              <a:buNone/>
            </a:pPr>
            <a:r>
              <a:rPr lang="es-ES" sz="2400" dirty="0">
                <a:solidFill>
                  <a:prstClr val="black"/>
                </a:solidFill>
                <a:latin typeface="Calibri" panose="020F0502020204030204"/>
                <a:ea typeface="+mn-ea"/>
                <a:cs typeface="+mn-cs"/>
              </a:rPr>
              <a:t>PASO 1: Higienización de las manos</a:t>
            </a:r>
          </a:p>
          <a:p>
            <a:pPr defTabSz="457200">
              <a:lnSpc>
                <a:spcPct val="150000"/>
              </a:lnSpc>
              <a:spcAft>
                <a:spcPts val="1200"/>
              </a:spcAft>
              <a:buClrTx/>
              <a:buFontTx/>
              <a:buNone/>
            </a:pPr>
            <a:r>
              <a:rPr lang="es-ES" sz="2400" dirty="0">
                <a:solidFill>
                  <a:prstClr val="black"/>
                </a:solidFill>
                <a:latin typeface="Calibri" panose="020F0502020204030204"/>
                <a:ea typeface="+mn-ea"/>
                <a:cs typeface="+mn-cs"/>
              </a:rPr>
              <a:t>PASO 2: Uso de un espacio de trabajo limpio</a:t>
            </a:r>
          </a:p>
          <a:p>
            <a:pPr defTabSz="457200">
              <a:spcBef>
                <a:spcPts val="600"/>
              </a:spcBef>
              <a:spcAft>
                <a:spcPts val="1200"/>
              </a:spcAft>
              <a:buClrTx/>
              <a:buFontTx/>
              <a:buNone/>
            </a:pPr>
            <a:r>
              <a:rPr lang="es-ES" sz="2400" dirty="0">
                <a:solidFill>
                  <a:prstClr val="black"/>
                </a:solidFill>
                <a:latin typeface="Calibri" panose="020F0502020204030204"/>
                <a:ea typeface="+mn-ea"/>
                <a:cs typeface="+mn-cs"/>
              </a:rPr>
              <a:t>PASO 3: Uso de jeringa y aguja estériles y nuevas </a:t>
            </a:r>
          </a:p>
          <a:p>
            <a:pPr defTabSz="457200">
              <a:spcBef>
                <a:spcPts val="600"/>
              </a:spcBef>
              <a:spcAft>
                <a:spcPts val="1200"/>
              </a:spcAft>
              <a:buClrTx/>
              <a:buFontTx/>
              <a:buNone/>
            </a:pPr>
            <a:r>
              <a:rPr lang="es-ES" sz="2400" dirty="0">
                <a:solidFill>
                  <a:prstClr val="black"/>
                </a:solidFill>
                <a:latin typeface="Calibri" panose="020F0502020204030204"/>
                <a:ea typeface="+mn-ea"/>
                <a:cs typeface="+mn-cs"/>
              </a:rPr>
              <a:t>PASO 4: Uso de vial de medicamento y diluyente estériles</a:t>
            </a:r>
          </a:p>
          <a:p>
            <a:pPr defTabSz="457200">
              <a:lnSpc>
                <a:spcPct val="150000"/>
              </a:lnSpc>
              <a:spcAft>
                <a:spcPts val="1200"/>
              </a:spcAft>
              <a:buClrTx/>
              <a:buFontTx/>
              <a:buNone/>
            </a:pPr>
            <a:r>
              <a:rPr lang="es-ES" sz="2400" dirty="0">
                <a:solidFill>
                  <a:prstClr val="black"/>
                </a:solidFill>
                <a:latin typeface="Calibri" panose="020F0502020204030204"/>
                <a:ea typeface="+mn-ea"/>
                <a:cs typeface="+mn-cs"/>
              </a:rPr>
              <a:t>PASO 5: Preparación de la piel</a:t>
            </a:r>
          </a:p>
          <a:p>
            <a:pPr defTabSz="457200">
              <a:lnSpc>
                <a:spcPct val="150000"/>
              </a:lnSpc>
              <a:spcAft>
                <a:spcPts val="1200"/>
              </a:spcAft>
              <a:buClrTx/>
              <a:buFontTx/>
              <a:buNone/>
            </a:pPr>
            <a:r>
              <a:rPr lang="es-ES" sz="2400" dirty="0">
                <a:solidFill>
                  <a:prstClr val="black"/>
                </a:solidFill>
                <a:latin typeface="Calibri" panose="020F0502020204030204"/>
                <a:ea typeface="+mn-ea"/>
                <a:cs typeface="+mn-cs"/>
              </a:rPr>
              <a:t>PASO 6: Recolección adecuada de los objetos cortopunzantes</a:t>
            </a:r>
          </a:p>
          <a:p>
            <a:pPr defTabSz="457200">
              <a:lnSpc>
                <a:spcPct val="150000"/>
              </a:lnSpc>
              <a:buClrTx/>
              <a:buFontTx/>
              <a:buNone/>
            </a:pPr>
            <a:r>
              <a:rPr lang="es-ES" sz="2400" dirty="0">
                <a:solidFill>
                  <a:prstClr val="black"/>
                </a:solidFill>
                <a:latin typeface="Calibri" panose="020F0502020204030204"/>
                <a:ea typeface="+mn-ea"/>
                <a:cs typeface="+mn-cs"/>
              </a:rPr>
              <a:t>PASO 7: Manejo adecuado de los desechos</a:t>
            </a:r>
          </a:p>
          <a:p>
            <a:pPr defTabSz="457200">
              <a:lnSpc>
                <a:spcPct val="150000"/>
              </a:lnSpc>
              <a:buClrTx/>
              <a:buFontTx/>
              <a:buNone/>
            </a:pPr>
            <a:endParaRPr lang="en-US" sz="2400" kern="1200" dirty="0">
              <a:solidFill>
                <a:prstClr val="black"/>
              </a:solidFill>
              <a:latin typeface="Calibri" panose="020F0502020204030204"/>
              <a:ea typeface="+mn-ea"/>
              <a:cs typeface="+mn-cs"/>
            </a:endParaRPr>
          </a:p>
        </p:txBody>
      </p:sp>
      <p:sp>
        <p:nvSpPr>
          <p:cNvPr id="5" name="TextBox 4">
            <a:extLst>
              <a:ext uri="{FF2B5EF4-FFF2-40B4-BE49-F238E27FC236}">
                <a16:creationId xmlns:a16="http://schemas.microsoft.com/office/drawing/2014/main" id="{4B957477-5734-4588-8208-C3B197C655A8}"/>
              </a:ext>
            </a:extLst>
          </p:cNvPr>
          <p:cNvSpPr txBox="1"/>
          <p:nvPr/>
        </p:nvSpPr>
        <p:spPr>
          <a:xfrm>
            <a:off x="3289240" y="6084764"/>
            <a:ext cx="8289040" cy="338554"/>
          </a:xfrm>
          <a:prstGeom prst="rect">
            <a:avLst/>
          </a:prstGeom>
          <a:noFill/>
        </p:spPr>
        <p:txBody>
          <a:bodyPr wrap="square">
            <a:spAutoFit/>
          </a:bodyPr>
          <a:lstStyle/>
          <a:p>
            <a:pPr algn="ctr"/>
            <a:r>
              <a:rPr lang="en-US" sz="1600" dirty="0">
                <a:hlinkClick r:id="rId3"/>
              </a:rPr>
              <a:t>is_best-practices-guidelines.pdf (who.int)</a:t>
            </a:r>
            <a:r>
              <a:rPr lang="en-US" sz="1600" dirty="0"/>
              <a:t> </a:t>
            </a:r>
            <a:endParaRPr lang="es-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43502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1: Higienización de las manos</a:t>
            </a:r>
          </a:p>
        </p:txBody>
      </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609600" y="1824285"/>
            <a:ext cx="10972800" cy="2925810"/>
          </a:xfrm>
        </p:spPr>
        <p:txBody>
          <a:bodyPr>
            <a:normAutofit/>
          </a:bodyPr>
          <a:lstStyle/>
          <a:p>
            <a:pPr>
              <a:buClr>
                <a:schemeClr val="accent2">
                  <a:lumMod val="60000"/>
                  <a:lumOff val="40000"/>
                </a:schemeClr>
              </a:buClr>
            </a:pPr>
            <a:r>
              <a:rPr lang="es-ES" sz="2800">
                <a:latin typeface="Calibri" panose="020F0502020204030204" pitchFamily="34" charset="0"/>
                <a:cs typeface="Calibri" panose="020F0502020204030204" pitchFamily="34" charset="0"/>
              </a:rPr>
              <a:t>Realizar la higiene de las manos </a:t>
            </a:r>
            <a:r>
              <a:rPr lang="es-ES" sz="2800" b="1">
                <a:latin typeface="Calibri" panose="020F0502020204030204" pitchFamily="34" charset="0"/>
                <a:cs typeface="Calibri" panose="020F0502020204030204" pitchFamily="34" charset="0"/>
              </a:rPr>
              <a:t>antes</a:t>
            </a:r>
            <a:r>
              <a:rPr lang="es-ES" sz="2800">
                <a:latin typeface="Calibri" panose="020F0502020204030204" pitchFamily="34" charset="0"/>
                <a:cs typeface="Calibri" panose="020F0502020204030204" pitchFamily="34" charset="0"/>
              </a:rPr>
              <a:t> de preparar las inyecciones.</a:t>
            </a:r>
          </a:p>
          <a:p>
            <a:pPr>
              <a:buClr>
                <a:schemeClr val="accent2">
                  <a:lumMod val="60000"/>
                  <a:lumOff val="40000"/>
                </a:schemeClr>
              </a:buClr>
            </a:pPr>
            <a:r>
              <a:rPr lang="es-ES" sz="2800">
                <a:latin typeface="Calibri" panose="020F0502020204030204" pitchFamily="34" charset="0"/>
                <a:cs typeface="Calibri" panose="020F0502020204030204" pitchFamily="34" charset="0"/>
              </a:rPr>
              <a:t>Realizar la higiene de las manos </a:t>
            </a:r>
            <a:r>
              <a:rPr lang="es-ES" sz="2800" b="1">
                <a:latin typeface="Calibri" panose="020F0502020204030204" pitchFamily="34" charset="0"/>
                <a:cs typeface="Calibri" panose="020F0502020204030204" pitchFamily="34" charset="0"/>
              </a:rPr>
              <a:t>antes </a:t>
            </a:r>
            <a:r>
              <a:rPr lang="es-ES" sz="2800">
                <a:latin typeface="Calibri" panose="020F0502020204030204" pitchFamily="34" charset="0"/>
                <a:cs typeface="Calibri" panose="020F0502020204030204" pitchFamily="34" charset="0"/>
              </a:rPr>
              <a:t>de un procedimiento limpio (inyección) y </a:t>
            </a:r>
            <a:r>
              <a:rPr lang="es-ES" sz="2800" b="1">
                <a:latin typeface="Calibri" panose="020F0502020204030204" pitchFamily="34" charset="0"/>
                <a:cs typeface="Calibri" panose="020F0502020204030204" pitchFamily="34" charset="0"/>
              </a:rPr>
              <a:t>después</a:t>
            </a:r>
            <a:r>
              <a:rPr lang="es-ES" sz="2800">
                <a:latin typeface="Calibri" panose="020F0502020204030204" pitchFamily="34" charset="0"/>
                <a:cs typeface="Calibri" panose="020F0502020204030204" pitchFamily="34" charset="0"/>
              </a:rPr>
              <a:t> de la exposición a sangre o líquidos corporales, o del contacto con el paciente (después de la inyección).</a:t>
            </a:r>
          </a:p>
          <a:p>
            <a:pPr>
              <a:buClr>
                <a:schemeClr val="accent2">
                  <a:lumMod val="60000"/>
                  <a:lumOff val="40000"/>
                </a:schemeClr>
              </a:buClr>
            </a:pPr>
            <a:r>
              <a:rPr lang="es-ES" sz="2800">
                <a:latin typeface="Calibri" panose="020F0502020204030204" pitchFamily="34" charset="0"/>
                <a:cs typeface="Calibri" panose="020F0502020204030204" pitchFamily="34" charset="0"/>
              </a:rPr>
              <a:t>El uso de guantes no sustituye la necesidad de higienizarse las manos.</a:t>
            </a:r>
          </a:p>
          <a:p>
            <a:endParaRPr lang="en-US" sz="2400"/>
          </a:p>
          <a:p>
            <a:endParaRPr lang="en-US" sz="2400"/>
          </a:p>
        </p:txBody>
      </p:sp>
      <p:grpSp>
        <p:nvGrpSpPr>
          <p:cNvPr id="13" name="Google Shape;121;g16e53436b32_0_91" descr="Imagen que muestra manos siguiendo los pasos para un lavado de manos adecuado.">
            <a:extLst>
              <a:ext uri="{FF2B5EF4-FFF2-40B4-BE49-F238E27FC236}">
                <a16:creationId xmlns:a16="http://schemas.microsoft.com/office/drawing/2014/main" id="{64F5CB92-AD46-4B09-B1CC-3AF346815547}"/>
              </a:ext>
            </a:extLst>
          </p:cNvPr>
          <p:cNvGrpSpPr/>
          <p:nvPr/>
        </p:nvGrpSpPr>
        <p:grpSpPr>
          <a:xfrm>
            <a:off x="2141625" y="4750094"/>
            <a:ext cx="7270003" cy="1097528"/>
            <a:chOff x="5041320" y="5193751"/>
            <a:chExt cx="7943297" cy="737015"/>
          </a:xfrm>
        </p:grpSpPr>
        <p:pic>
          <p:nvPicPr>
            <p:cNvPr id="15" name="Google Shape;122;g16e53436b32_0_91">
              <a:extLst>
                <a:ext uri="{FF2B5EF4-FFF2-40B4-BE49-F238E27FC236}">
                  <a16:creationId xmlns:a16="http://schemas.microsoft.com/office/drawing/2014/main" id="{77220B9D-3F1F-4CC5-A3CF-5EC15E898193}"/>
                </a:ext>
              </a:extLst>
            </p:cNvPr>
            <p:cNvPicPr preferRelativeResize="0"/>
            <p:nvPr/>
          </p:nvPicPr>
          <p:blipFill rotWithShape="1">
            <a:blip r:embed="rId3">
              <a:alphaModFix/>
            </a:blip>
            <a:srcRect/>
            <a:stretch/>
          </p:blipFill>
          <p:spPr>
            <a:xfrm>
              <a:off x="7551179" y="5290263"/>
              <a:ext cx="1091679" cy="596770"/>
            </a:xfrm>
            <a:prstGeom prst="rect">
              <a:avLst/>
            </a:prstGeom>
            <a:noFill/>
            <a:ln>
              <a:noFill/>
            </a:ln>
          </p:spPr>
        </p:pic>
        <p:pic>
          <p:nvPicPr>
            <p:cNvPr id="17" name="Google Shape;123;g16e53436b32_0_91">
              <a:extLst>
                <a:ext uri="{FF2B5EF4-FFF2-40B4-BE49-F238E27FC236}">
                  <a16:creationId xmlns:a16="http://schemas.microsoft.com/office/drawing/2014/main" id="{8626EF05-4C9F-4659-8D97-CE40F7EB4A30}"/>
                </a:ext>
              </a:extLst>
            </p:cNvPr>
            <p:cNvPicPr preferRelativeResize="0"/>
            <p:nvPr/>
          </p:nvPicPr>
          <p:blipFill rotWithShape="1">
            <a:blip r:embed="rId4">
              <a:alphaModFix/>
            </a:blip>
            <a:srcRect/>
            <a:stretch/>
          </p:blipFill>
          <p:spPr>
            <a:xfrm>
              <a:off x="8791298" y="5524655"/>
              <a:ext cx="1091678" cy="373119"/>
            </a:xfrm>
            <a:prstGeom prst="rect">
              <a:avLst/>
            </a:prstGeom>
            <a:noFill/>
            <a:ln>
              <a:noFill/>
            </a:ln>
          </p:spPr>
        </p:pic>
        <p:pic>
          <p:nvPicPr>
            <p:cNvPr id="20" name="Google Shape;124;g16e53436b32_0_91">
              <a:extLst>
                <a:ext uri="{FF2B5EF4-FFF2-40B4-BE49-F238E27FC236}">
                  <a16:creationId xmlns:a16="http://schemas.microsoft.com/office/drawing/2014/main" id="{3A0EC05C-730F-46E9-A8C5-76CB5125224D}"/>
                </a:ext>
              </a:extLst>
            </p:cNvPr>
            <p:cNvPicPr preferRelativeResize="0"/>
            <p:nvPr/>
          </p:nvPicPr>
          <p:blipFill rotWithShape="1">
            <a:blip r:embed="rId5">
              <a:alphaModFix/>
            </a:blip>
            <a:srcRect/>
            <a:stretch/>
          </p:blipFill>
          <p:spPr>
            <a:xfrm>
              <a:off x="10024645" y="5246529"/>
              <a:ext cx="1304258" cy="684237"/>
            </a:xfrm>
            <a:prstGeom prst="rect">
              <a:avLst/>
            </a:prstGeom>
            <a:noFill/>
            <a:ln>
              <a:noFill/>
            </a:ln>
          </p:spPr>
        </p:pic>
        <p:pic>
          <p:nvPicPr>
            <p:cNvPr id="21" name="Google Shape;125;g16e53436b32_0_91">
              <a:extLst>
                <a:ext uri="{FF2B5EF4-FFF2-40B4-BE49-F238E27FC236}">
                  <a16:creationId xmlns:a16="http://schemas.microsoft.com/office/drawing/2014/main" id="{AD68D917-96CD-45AF-848E-014048027EB5}"/>
                </a:ext>
              </a:extLst>
            </p:cNvPr>
            <p:cNvPicPr preferRelativeResize="0"/>
            <p:nvPr/>
          </p:nvPicPr>
          <p:blipFill rotWithShape="1">
            <a:blip r:embed="rId6">
              <a:alphaModFix/>
            </a:blip>
            <a:srcRect/>
            <a:stretch/>
          </p:blipFill>
          <p:spPr>
            <a:xfrm>
              <a:off x="11466675" y="5193751"/>
              <a:ext cx="1517942" cy="687558"/>
            </a:xfrm>
            <a:prstGeom prst="rect">
              <a:avLst/>
            </a:prstGeom>
            <a:noFill/>
            <a:ln>
              <a:noFill/>
            </a:ln>
          </p:spPr>
        </p:pic>
        <p:pic>
          <p:nvPicPr>
            <p:cNvPr id="22" name="Google Shape;126;g16e53436b32_0_91">
              <a:extLst>
                <a:ext uri="{FF2B5EF4-FFF2-40B4-BE49-F238E27FC236}">
                  <a16:creationId xmlns:a16="http://schemas.microsoft.com/office/drawing/2014/main" id="{037D4829-4F3E-4965-A7CB-788633DBE7D7}"/>
                </a:ext>
              </a:extLst>
            </p:cNvPr>
            <p:cNvPicPr preferRelativeResize="0"/>
            <p:nvPr/>
          </p:nvPicPr>
          <p:blipFill rotWithShape="1">
            <a:blip r:embed="rId7">
              <a:alphaModFix/>
            </a:blip>
            <a:srcRect/>
            <a:stretch/>
          </p:blipFill>
          <p:spPr>
            <a:xfrm>
              <a:off x="5041320" y="5277929"/>
              <a:ext cx="1011962" cy="604520"/>
            </a:xfrm>
            <a:prstGeom prst="rect">
              <a:avLst/>
            </a:prstGeom>
            <a:noFill/>
            <a:ln>
              <a:noFill/>
            </a:ln>
          </p:spPr>
        </p:pic>
        <p:pic>
          <p:nvPicPr>
            <p:cNvPr id="23" name="Google Shape;127;g16e53436b32_0_91">
              <a:extLst>
                <a:ext uri="{FF2B5EF4-FFF2-40B4-BE49-F238E27FC236}">
                  <a16:creationId xmlns:a16="http://schemas.microsoft.com/office/drawing/2014/main" id="{3345578E-0D6E-4E45-924B-0D7DDACC46A8}"/>
                </a:ext>
              </a:extLst>
            </p:cNvPr>
            <p:cNvPicPr preferRelativeResize="0"/>
            <p:nvPr/>
          </p:nvPicPr>
          <p:blipFill rotWithShape="1">
            <a:blip r:embed="rId8">
              <a:alphaModFix/>
            </a:blip>
            <a:srcRect/>
            <a:stretch/>
          </p:blipFill>
          <p:spPr>
            <a:xfrm>
              <a:off x="6136960" y="5301004"/>
              <a:ext cx="1277686" cy="596770"/>
            </a:xfrm>
            <a:prstGeom prst="rect">
              <a:avLst/>
            </a:prstGeom>
            <a:noFill/>
            <a:ln>
              <a:noFill/>
            </a:ln>
          </p:spPr>
        </p:pic>
      </p:grpSp>
    </p:spTree>
    <p:extLst>
      <p:ext uri="{BB962C8B-B14F-4D97-AF65-F5344CB8AC3E}">
        <p14:creationId xmlns:p14="http://schemas.microsoft.com/office/powerpoint/2010/main" val="40235576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589752" y="77200"/>
            <a:ext cx="10972800" cy="1143000"/>
          </a:xfrm>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2: Uso de un espacio de trabajo limpio</a:t>
            </a:r>
          </a:p>
        </p:txBody>
      </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609600" y="1824284"/>
            <a:ext cx="6810458" cy="4176467"/>
          </a:xfrm>
        </p:spPr>
        <p:txBody>
          <a:bodyPr/>
          <a:lstStyle/>
          <a:p>
            <a:pPr>
              <a:buClr>
                <a:schemeClr val="accent2">
                  <a:lumMod val="60000"/>
                  <a:lumOff val="40000"/>
                </a:schemeClr>
              </a:buClr>
            </a:pPr>
            <a:r>
              <a:rPr lang="es-ES" sz="3600" dirty="0"/>
              <a:t>Preparar la inyección en un </a:t>
            </a:r>
            <a:r>
              <a:rPr lang="es-ES" sz="3600" b="1" dirty="0"/>
              <a:t>área limpia y designada.</a:t>
            </a:r>
          </a:p>
          <a:p>
            <a:endParaRPr lang="en-US" sz="2400" dirty="0"/>
          </a:p>
          <a:p>
            <a:endParaRPr lang="en-US" dirty="0"/>
          </a:p>
          <a:p>
            <a:endParaRPr lang="en-US" dirty="0"/>
          </a:p>
        </p:txBody>
      </p:sp>
      <p:pic>
        <p:nvPicPr>
          <p:cNvPr id="16" name="Picture 15" descr="Imagen que muestra una inyección siendo preparada en un mesón limpio.">
            <a:extLst>
              <a:ext uri="{FF2B5EF4-FFF2-40B4-BE49-F238E27FC236}">
                <a16:creationId xmlns:a16="http://schemas.microsoft.com/office/drawing/2014/main" id="{FF1A9E53-331F-48C5-86BE-5534C8878BD6}"/>
              </a:ext>
            </a:extLst>
          </p:cNvPr>
          <p:cNvPicPr>
            <a:picLocks noChangeAspect="1"/>
          </p:cNvPicPr>
          <p:nvPr/>
        </p:nvPicPr>
        <p:blipFill>
          <a:blip r:embed="rId3"/>
          <a:stretch>
            <a:fillRect/>
          </a:stretch>
        </p:blipFill>
        <p:spPr>
          <a:xfrm>
            <a:off x="7790652" y="1171486"/>
            <a:ext cx="3771900" cy="2609850"/>
          </a:xfrm>
          <a:prstGeom prst="rect">
            <a:avLst/>
          </a:prstGeom>
        </p:spPr>
      </p:pic>
      <p:grpSp>
        <p:nvGrpSpPr>
          <p:cNvPr id="19" name="Group 18" descr="Imagen de una mesa cubierta de frascos de medicamentos, artículos y equipo usado. Ícono de un círculo rojo tachado sobre la imagen.">
            <a:extLst>
              <a:ext uri="{FF2B5EF4-FFF2-40B4-BE49-F238E27FC236}">
                <a16:creationId xmlns:a16="http://schemas.microsoft.com/office/drawing/2014/main" id="{95A3A9AB-7002-4A7F-947B-C1DB367A08A1}"/>
              </a:ext>
            </a:extLst>
          </p:cNvPr>
          <p:cNvGrpSpPr/>
          <p:nvPr/>
        </p:nvGrpSpPr>
        <p:grpSpPr>
          <a:xfrm>
            <a:off x="7827491" y="3781336"/>
            <a:ext cx="3683608" cy="2866620"/>
            <a:chOff x="7796494" y="1182868"/>
            <a:chExt cx="3683608" cy="2866620"/>
          </a:xfrm>
        </p:grpSpPr>
        <p:pic>
          <p:nvPicPr>
            <p:cNvPr id="14" name="Picture 13">
              <a:extLst>
                <a:ext uri="{FF2B5EF4-FFF2-40B4-BE49-F238E27FC236}">
                  <a16:creationId xmlns:a16="http://schemas.microsoft.com/office/drawing/2014/main" id="{CDB578F7-6444-4C4A-807C-CF5F435EF4F3}"/>
                </a:ext>
              </a:extLst>
            </p:cNvPr>
            <p:cNvPicPr>
              <a:picLocks noChangeAspect="1"/>
            </p:cNvPicPr>
            <p:nvPr/>
          </p:nvPicPr>
          <p:blipFill>
            <a:blip r:embed="rId4"/>
            <a:stretch>
              <a:fillRect/>
            </a:stretch>
          </p:blipFill>
          <p:spPr>
            <a:xfrm>
              <a:off x="7796494" y="1248036"/>
              <a:ext cx="3683608" cy="2458991"/>
            </a:xfrm>
            <a:prstGeom prst="rect">
              <a:avLst/>
            </a:prstGeom>
          </p:spPr>
        </p:pic>
        <p:sp>
          <p:nvSpPr>
            <p:cNvPr id="18" name="&quot;Not Allowed&quot; Symbol 17">
              <a:extLst>
                <a:ext uri="{FF2B5EF4-FFF2-40B4-BE49-F238E27FC236}">
                  <a16:creationId xmlns:a16="http://schemas.microsoft.com/office/drawing/2014/main" id="{0F002859-0799-41A2-81CD-95F3BC8CF33A}"/>
                </a:ext>
              </a:extLst>
            </p:cNvPr>
            <p:cNvSpPr/>
            <p:nvPr/>
          </p:nvSpPr>
          <p:spPr>
            <a:xfrm>
              <a:off x="8167087" y="1182868"/>
              <a:ext cx="2957035" cy="2866620"/>
            </a:xfrm>
            <a:prstGeom prst="noSmoking">
              <a:avLst>
                <a:gd name="adj" fmla="val 5315"/>
              </a:avLst>
            </a:prstGeom>
            <a:solidFill>
              <a:srgbClr val="C00000">
                <a:alpha val="4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500570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3: Uso de aguja y jeringa estériles</a:t>
            </a:r>
          </a:p>
        </p:txBody>
      </p:sp>
      <p:grpSp>
        <p:nvGrpSpPr>
          <p:cNvPr id="6" name="Group 5" descr=":Imagen de dos agujas en un empaque nuevo y sin daños.">
            <a:extLst>
              <a:ext uri="{FF2B5EF4-FFF2-40B4-BE49-F238E27FC236}">
                <a16:creationId xmlns:a16="http://schemas.microsoft.com/office/drawing/2014/main" id="{1B86654E-3D7A-4BCB-B9A4-4BE8229CB6EF}"/>
              </a:ext>
            </a:extLst>
          </p:cNvPr>
          <p:cNvGrpSpPr/>
          <p:nvPr/>
        </p:nvGrpSpPr>
        <p:grpSpPr>
          <a:xfrm>
            <a:off x="481264" y="1639975"/>
            <a:ext cx="3326123" cy="4245494"/>
            <a:chOff x="8007014" y="2047874"/>
            <a:chExt cx="3326123" cy="4245494"/>
          </a:xfrm>
        </p:grpSpPr>
        <p:pic>
          <p:nvPicPr>
            <p:cNvPr id="3" name="Picture 2">
              <a:extLst>
                <a:ext uri="{FF2B5EF4-FFF2-40B4-BE49-F238E27FC236}">
                  <a16:creationId xmlns:a16="http://schemas.microsoft.com/office/drawing/2014/main" id="{B99E0B4D-7954-40DC-A1AF-A93F879500EC}"/>
                </a:ext>
              </a:extLst>
            </p:cNvPr>
            <p:cNvPicPr>
              <a:picLocks noChangeAspect="1"/>
            </p:cNvPicPr>
            <p:nvPr/>
          </p:nvPicPr>
          <p:blipFill>
            <a:blip r:embed="rId3"/>
            <a:stretch>
              <a:fillRect/>
            </a:stretch>
          </p:blipFill>
          <p:spPr>
            <a:xfrm>
              <a:off x="8007014" y="2047874"/>
              <a:ext cx="3326123" cy="3599163"/>
            </a:xfrm>
            <a:prstGeom prst="rect">
              <a:avLst/>
            </a:prstGeom>
          </p:spPr>
        </p:pic>
        <p:sp>
          <p:nvSpPr>
            <p:cNvPr id="4" name="TextBox 3">
              <a:extLst>
                <a:ext uri="{FF2B5EF4-FFF2-40B4-BE49-F238E27FC236}">
                  <a16:creationId xmlns:a16="http://schemas.microsoft.com/office/drawing/2014/main" id="{13845D50-67A6-4F22-BA3D-C9AEA1780A15}"/>
                </a:ext>
              </a:extLst>
            </p:cNvPr>
            <p:cNvSpPr txBox="1"/>
            <p:nvPr/>
          </p:nvSpPr>
          <p:spPr>
            <a:xfrm>
              <a:off x="8488928" y="5647037"/>
              <a:ext cx="2595083" cy="646331"/>
            </a:xfrm>
            <a:prstGeom prst="rect">
              <a:avLst/>
            </a:prstGeom>
            <a:noFill/>
          </p:spPr>
          <p:txBody>
            <a:bodyPr wrap="square" rtlCol="0">
              <a:spAutoFit/>
            </a:bodyPr>
            <a:lstStyle/>
            <a:p>
              <a:pPr algn="ctr"/>
              <a:r>
                <a:rPr lang="es-ES">
                  <a:latin typeface="Calibri" panose="020F0502020204030204" pitchFamily="34" charset="0"/>
                  <a:cs typeface="Calibri" panose="020F0502020204030204" pitchFamily="34" charset="0"/>
                </a:rPr>
                <a:t>Empaque nuevo y sin daños</a:t>
              </a:r>
            </a:p>
          </p:txBody>
        </p:sp>
      </p:grpSp>
      <p:sp>
        <p:nvSpPr>
          <p:cNvPr id="11" name="Text Placeholder 10">
            <a:extLst>
              <a:ext uri="{FF2B5EF4-FFF2-40B4-BE49-F238E27FC236}">
                <a16:creationId xmlns:a16="http://schemas.microsoft.com/office/drawing/2014/main" id="{9F3C1060-1F89-4F52-8BBF-16F597A2D6E1}"/>
              </a:ext>
            </a:extLst>
          </p:cNvPr>
          <p:cNvSpPr>
            <a:spLocks noGrp="1"/>
          </p:cNvSpPr>
          <p:nvPr>
            <p:ph sz="quarter" idx="11"/>
          </p:nvPr>
        </p:nvSpPr>
        <p:spPr>
          <a:xfrm>
            <a:off x="4432852" y="1639975"/>
            <a:ext cx="7149548" cy="4176467"/>
          </a:xfrm>
        </p:spPr>
        <p:txBody>
          <a:bodyPr>
            <a:normAutofit lnSpcReduction="10000"/>
          </a:bodyPr>
          <a:lstStyle/>
          <a:p>
            <a:pPr>
              <a:spcBef>
                <a:spcPts val="1800"/>
              </a:spcBef>
              <a:buClr>
                <a:schemeClr val="accent2">
                  <a:lumMod val="60000"/>
                  <a:lumOff val="40000"/>
                </a:schemeClr>
              </a:buClr>
            </a:pPr>
            <a:r>
              <a:rPr lang="es-ES" sz="3200"/>
              <a:t>Siempre usar una jeringa y aguja estériles.</a:t>
            </a:r>
          </a:p>
          <a:p>
            <a:pPr>
              <a:spcBef>
                <a:spcPts val="1800"/>
              </a:spcBef>
              <a:buClr>
                <a:schemeClr val="accent2">
                  <a:lumMod val="60000"/>
                  <a:lumOff val="40000"/>
                </a:schemeClr>
              </a:buClr>
            </a:pPr>
            <a:r>
              <a:rPr lang="es-ES" sz="3200" b="1"/>
              <a:t>1 aguja y 1 jeringa para 1 paciente 1 vez.</a:t>
            </a:r>
          </a:p>
          <a:p>
            <a:pPr>
              <a:spcBef>
                <a:spcPts val="1800"/>
              </a:spcBef>
              <a:buClr>
                <a:schemeClr val="accent2">
                  <a:lumMod val="60000"/>
                  <a:lumOff val="40000"/>
                </a:schemeClr>
              </a:buClr>
            </a:pPr>
            <a:r>
              <a:rPr lang="es-ES" sz="3200" b="1"/>
              <a:t>NO </a:t>
            </a:r>
            <a:r>
              <a:rPr lang="es-ES" sz="3200"/>
              <a:t>usar una aguja o jeringa si el empaque ha sido perforado, roto o expuesto a humedad.</a:t>
            </a:r>
          </a:p>
          <a:p>
            <a:endParaRPr lang="en-US" b="1"/>
          </a:p>
        </p:txBody>
      </p:sp>
    </p:spTree>
    <p:extLst>
      <p:ext uri="{BB962C8B-B14F-4D97-AF65-F5344CB8AC3E}">
        <p14:creationId xmlns:p14="http://schemas.microsoft.com/office/powerpoint/2010/main" val="34683577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609600" y="274639"/>
            <a:ext cx="10972800" cy="841665"/>
          </a:xfrm>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Paso 4: Uso de vial de medicamento estéril</a:t>
            </a:r>
          </a:p>
        </p:txBody>
      </p:sp>
      <p:pic>
        <p:nvPicPr>
          <p:cNvPr id="7" name="Picture 6" descr="Imagen de un vial de medicamento con una flecha que apunta a la tapa o el tapón de goma.">
            <a:extLst>
              <a:ext uri="{FF2B5EF4-FFF2-40B4-BE49-F238E27FC236}">
                <a16:creationId xmlns:a16="http://schemas.microsoft.com/office/drawing/2014/main" id="{8B1D95F9-E25A-47CF-9BE6-0A1E99B8F710}"/>
              </a:ext>
            </a:extLst>
          </p:cNvPr>
          <p:cNvPicPr>
            <a:picLocks noChangeAspect="1"/>
          </p:cNvPicPr>
          <p:nvPr/>
        </p:nvPicPr>
        <p:blipFill>
          <a:blip r:embed="rId3"/>
          <a:stretch>
            <a:fillRect/>
          </a:stretch>
        </p:blipFill>
        <p:spPr>
          <a:xfrm>
            <a:off x="452887" y="1888025"/>
            <a:ext cx="2478678" cy="1750479"/>
          </a:xfrm>
          <a:prstGeom prst="rect">
            <a:avLst/>
          </a:prstGeom>
        </p:spPr>
      </p:pic>
      <p:sp>
        <p:nvSpPr>
          <p:cNvPr id="6" name="Text Placeholder 10">
            <a:extLst>
              <a:ext uri="{FF2B5EF4-FFF2-40B4-BE49-F238E27FC236}">
                <a16:creationId xmlns:a16="http://schemas.microsoft.com/office/drawing/2014/main" id="{DB0ACC2A-58D2-4FA9-9E8E-A02E8FE7BBD9}"/>
              </a:ext>
            </a:extLst>
          </p:cNvPr>
          <p:cNvSpPr txBox="1">
            <a:spLocks/>
          </p:cNvSpPr>
          <p:nvPr/>
        </p:nvSpPr>
        <p:spPr>
          <a:xfrm>
            <a:off x="2931565" y="1116304"/>
            <a:ext cx="8579117" cy="3118781"/>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813"/>
              </a:spcBef>
              <a:spcAft>
                <a:spcPts val="0"/>
              </a:spcAft>
              <a:buClr>
                <a:schemeClr val="dk1"/>
              </a:buClr>
              <a:buSzPts val="1800"/>
              <a:buFont typeface="Arial"/>
              <a:buChar char="•"/>
              <a:defRPr sz="227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6"/>
              </a:spcBef>
              <a:spcAft>
                <a:spcPts val="0"/>
              </a:spcAft>
              <a:buClr>
                <a:schemeClr val="dk1"/>
              </a:buClr>
              <a:buSzPts val="1800"/>
              <a:buFont typeface="Arial"/>
              <a:buChar char="•"/>
              <a:defRPr sz="195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6"/>
              </a:spcBef>
              <a:spcAft>
                <a:spcPts val="0"/>
              </a:spcAft>
              <a:buClr>
                <a:schemeClr val="dk1"/>
              </a:buClr>
              <a:buSzPts val="1800"/>
              <a:buFont typeface="Arial"/>
              <a:buChar char="•"/>
              <a:defRPr sz="1625"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pPr marL="114300" indent="0">
              <a:buNone/>
            </a:pPr>
            <a:r>
              <a:rPr lang="es-ES" sz="2400" b="1" dirty="0">
                <a:solidFill>
                  <a:srgbClr val="000000"/>
                </a:solidFill>
              </a:rPr>
              <a:t>Viales de medicamento</a:t>
            </a:r>
          </a:p>
          <a:p>
            <a:pPr>
              <a:buClr>
                <a:schemeClr val="accent2">
                  <a:lumMod val="60000"/>
                  <a:lumOff val="40000"/>
                </a:schemeClr>
              </a:buClr>
            </a:pPr>
            <a:r>
              <a:rPr lang="es-ES" sz="2400" dirty="0">
                <a:solidFill>
                  <a:srgbClr val="000000"/>
                </a:solidFill>
              </a:rPr>
              <a:t>Siempre leer las etiquetas de los viales y seguir las recomendaciones para el producto específico sobre su uso, almacenamiento y manipulación.</a:t>
            </a:r>
          </a:p>
          <a:p>
            <a:pPr>
              <a:buClr>
                <a:schemeClr val="accent2">
                  <a:lumMod val="60000"/>
                  <a:lumOff val="40000"/>
                </a:schemeClr>
              </a:buClr>
            </a:pPr>
            <a:r>
              <a:rPr lang="es-ES" sz="2400" dirty="0">
                <a:solidFill>
                  <a:srgbClr val="000000"/>
                </a:solidFill>
              </a:rPr>
              <a:t>Verificar la vía de administración </a:t>
            </a:r>
            <a:r>
              <a:rPr lang="es-ES" sz="2400" i="1" dirty="0">
                <a:solidFill>
                  <a:srgbClr val="000000"/>
                </a:solidFill>
              </a:rPr>
              <a:t>(¿intramuscular? ¿intradérmica?) </a:t>
            </a:r>
            <a:r>
              <a:rPr lang="es-ES" sz="2400" dirty="0">
                <a:solidFill>
                  <a:srgbClr val="000000"/>
                </a:solidFill>
              </a:rPr>
              <a:t>y la fecha de vencimiento. </a:t>
            </a:r>
          </a:p>
          <a:p>
            <a:pPr>
              <a:buClr>
                <a:schemeClr val="accent2">
                  <a:lumMod val="60000"/>
                  <a:lumOff val="40000"/>
                </a:schemeClr>
              </a:buClr>
            </a:pPr>
            <a:r>
              <a:rPr lang="es-ES" sz="2400" dirty="0">
                <a:solidFill>
                  <a:srgbClr val="000000"/>
                </a:solidFill>
              </a:rPr>
              <a:t>Limpiar la tapa o el tapón de goma con alcohol al 70 % (u otro antiséptico disponible) y dejar que se seque al aire.</a:t>
            </a:r>
          </a:p>
          <a:p>
            <a:pPr>
              <a:buClr>
                <a:schemeClr val="accent2">
                  <a:lumMod val="60000"/>
                  <a:lumOff val="40000"/>
                </a:schemeClr>
              </a:buClr>
            </a:pPr>
            <a:r>
              <a:rPr lang="es-ES" sz="2400" dirty="0">
                <a:solidFill>
                  <a:srgbClr val="000000"/>
                </a:solidFill>
              </a:rPr>
              <a:t>Perforar el vial del medicamento solo con una </a:t>
            </a:r>
            <a:r>
              <a:rPr lang="es-ES" sz="2400" b="1" dirty="0">
                <a:solidFill>
                  <a:srgbClr val="000000"/>
                </a:solidFill>
              </a:rPr>
              <a:t>aguja</a:t>
            </a:r>
            <a:r>
              <a:rPr lang="es-ES" sz="2400" dirty="0">
                <a:solidFill>
                  <a:srgbClr val="000000"/>
                </a:solidFill>
              </a:rPr>
              <a:t> </a:t>
            </a:r>
            <a:r>
              <a:rPr lang="es-ES" sz="2400" b="1" dirty="0">
                <a:solidFill>
                  <a:srgbClr val="000000"/>
                </a:solidFill>
              </a:rPr>
              <a:t>estéril.</a:t>
            </a:r>
          </a:p>
        </p:txBody>
      </p:sp>
      <p:sp>
        <p:nvSpPr>
          <p:cNvPr id="4" name="TextBox 3">
            <a:extLst>
              <a:ext uri="{FF2B5EF4-FFF2-40B4-BE49-F238E27FC236}">
                <a16:creationId xmlns:a16="http://schemas.microsoft.com/office/drawing/2014/main" id="{D130100F-1B12-508C-868D-42D8C5620222}"/>
              </a:ext>
            </a:extLst>
          </p:cNvPr>
          <p:cNvSpPr txBox="1"/>
          <p:nvPr/>
        </p:nvSpPr>
        <p:spPr>
          <a:xfrm>
            <a:off x="222229" y="4224092"/>
            <a:ext cx="2560320" cy="429768"/>
          </a:xfrm>
          <a:prstGeom prst="rect">
            <a:avLst/>
          </a:prstGeom>
          <a:solidFill>
            <a:schemeClr val="bg2"/>
          </a:solidFill>
        </p:spPr>
        <p:txBody>
          <a:bodyPr wrap="square" rtlCol="0">
            <a:spAutoFit/>
          </a:bodyPr>
          <a:lstStyle/>
          <a:p>
            <a:r>
              <a:rPr lang="es-ES" sz="1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 TAMAÑO NO IMPORTA!</a:t>
            </a:r>
            <a:endParaRPr lang="en-US" sz="1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accent5">
                  <a:lumMod val="75000"/>
                </a:schemeClr>
              </a:solidFill>
              <a:latin typeface="Calibri" panose="020F0502020204030204" pitchFamily="34" charset="0"/>
            </a:endParaRPr>
          </a:p>
        </p:txBody>
      </p:sp>
      <p:pic>
        <p:nvPicPr>
          <p:cNvPr id="3" name="Picture 2" descr="Imagen de varios viales de medicamentos de distintos tamaños. El texto dice: Los viales de una dosis y de múltiples dosis pueden venir en cualquier forma y tamaño. No asuma que un vial contiene una dosis o múltiples dosis con base en el tamaño o volumen del medicamento. ¡SIEMPRE revise la etiqueta!">
            <a:extLst>
              <a:ext uri="{FF2B5EF4-FFF2-40B4-BE49-F238E27FC236}">
                <a16:creationId xmlns:a16="http://schemas.microsoft.com/office/drawing/2014/main" id="{B8834600-AAA0-4800-820E-E720AE714692}"/>
              </a:ext>
            </a:extLst>
          </p:cNvPr>
          <p:cNvPicPr>
            <a:picLocks noChangeAspect="1"/>
          </p:cNvPicPr>
          <p:nvPr/>
        </p:nvPicPr>
        <p:blipFill>
          <a:blip r:embed="rId4"/>
          <a:stretch>
            <a:fillRect/>
          </a:stretch>
        </p:blipFill>
        <p:spPr>
          <a:xfrm>
            <a:off x="73213" y="4042023"/>
            <a:ext cx="3060281" cy="2420561"/>
          </a:xfrm>
          <a:prstGeom prst="rect">
            <a:avLst/>
          </a:prstGeom>
        </p:spPr>
      </p:pic>
      <p:sp>
        <p:nvSpPr>
          <p:cNvPr id="2" name="TextBox 1">
            <a:extLst>
              <a:ext uri="{FF2B5EF4-FFF2-40B4-BE49-F238E27FC236}">
                <a16:creationId xmlns:a16="http://schemas.microsoft.com/office/drawing/2014/main" id="{42127697-E85E-4495-5C92-5217409C3812}"/>
              </a:ext>
            </a:extLst>
          </p:cNvPr>
          <p:cNvSpPr txBox="1"/>
          <p:nvPr/>
        </p:nvSpPr>
        <p:spPr>
          <a:xfrm>
            <a:off x="73213" y="5615268"/>
            <a:ext cx="3200400" cy="1097280"/>
          </a:xfrm>
          <a:prstGeom prst="rect">
            <a:avLst/>
          </a:prstGeom>
          <a:solidFill>
            <a:schemeClr val="bg2"/>
          </a:solidFill>
        </p:spPr>
        <p:txBody>
          <a:bodyPr wrap="square" rtlCol="0">
            <a:spAutoFit/>
          </a:bodyPr>
          <a:lstStyle/>
          <a:p>
            <a:r>
              <a:rPr lang="es-E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viales de una dosis y de múltiples dosis pueden venir en cualquier forma y tamaño. </a:t>
            </a:r>
            <a:r>
              <a:rPr lang="es-E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asuma</a:t>
            </a:r>
            <a:r>
              <a:rPr lang="es-E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un vial contiene una o múltiples dosis con base en el tamaño o volumen del medicamento. </a:t>
            </a:r>
            <a:r>
              <a:rPr lang="es-E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¡SIEMPRE revise la etiqueta!</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000000"/>
              </a:solidFill>
              <a:latin typeface="Calibri" panose="020F0502020204030204" pitchFamily="34" charset="0"/>
            </a:endParaRPr>
          </a:p>
        </p:txBody>
      </p:sp>
      <p:sp>
        <p:nvSpPr>
          <p:cNvPr id="14" name="Text Placeholder 10">
            <a:extLst>
              <a:ext uri="{FF2B5EF4-FFF2-40B4-BE49-F238E27FC236}">
                <a16:creationId xmlns:a16="http://schemas.microsoft.com/office/drawing/2014/main" id="{DEE1B484-212C-473D-B945-0F21BDEFEDF4}"/>
              </a:ext>
            </a:extLst>
          </p:cNvPr>
          <p:cNvSpPr txBox="1">
            <a:spLocks/>
          </p:cNvSpPr>
          <p:nvPr/>
        </p:nvSpPr>
        <p:spPr>
          <a:xfrm>
            <a:off x="2931565" y="4293772"/>
            <a:ext cx="8905531" cy="25642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813"/>
              </a:spcBef>
              <a:spcAft>
                <a:spcPts val="0"/>
              </a:spcAft>
              <a:buClr>
                <a:schemeClr val="dk1"/>
              </a:buClr>
              <a:buSzPts val="1800"/>
              <a:buFont typeface="Arial"/>
              <a:buChar char="•"/>
              <a:defRPr sz="2275"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6"/>
              </a:spcBef>
              <a:spcAft>
                <a:spcPts val="0"/>
              </a:spcAft>
              <a:buClr>
                <a:schemeClr val="dk1"/>
              </a:buClr>
              <a:buSzPts val="1800"/>
              <a:buFont typeface="Arial"/>
              <a:buChar char="•"/>
              <a:defRPr sz="195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6"/>
              </a:spcBef>
              <a:spcAft>
                <a:spcPts val="0"/>
              </a:spcAft>
              <a:buClr>
                <a:schemeClr val="dk1"/>
              </a:buClr>
              <a:buSzPts val="1800"/>
              <a:buFont typeface="Arial"/>
              <a:buChar char="•"/>
              <a:defRPr sz="1625"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pPr marL="114300" indent="0">
              <a:buNone/>
            </a:pPr>
            <a:r>
              <a:rPr lang="es-ES" sz="2400" b="1" dirty="0">
                <a:solidFill>
                  <a:srgbClr val="000000"/>
                </a:solidFill>
              </a:rPr>
              <a:t>Viales de medicamento de una dosis y de múltiples dosis</a:t>
            </a:r>
          </a:p>
          <a:p>
            <a:pPr>
              <a:buClr>
                <a:schemeClr val="accent2">
                  <a:lumMod val="60000"/>
                  <a:lumOff val="40000"/>
                </a:schemeClr>
              </a:buClr>
            </a:pPr>
            <a:r>
              <a:rPr lang="es-ES" sz="2400" dirty="0">
                <a:solidFill>
                  <a:srgbClr val="000000"/>
                </a:solidFill>
              </a:rPr>
              <a:t>Usar viales de medicamento de una dosis cuando sea posible.</a:t>
            </a:r>
          </a:p>
          <a:p>
            <a:pPr>
              <a:buClr>
                <a:schemeClr val="accent2">
                  <a:lumMod val="60000"/>
                  <a:lumOff val="40000"/>
                </a:schemeClr>
              </a:buClr>
            </a:pPr>
            <a:r>
              <a:rPr lang="es-ES" sz="2400" dirty="0">
                <a:solidFill>
                  <a:srgbClr val="000000"/>
                </a:solidFill>
              </a:rPr>
              <a:t>Si se usa un vial de múltiples dosis, desinfectar el tapón de goma antes de cada uso y usar una aguja y jeringa estériles cada vez para evitar la contaminación.</a:t>
            </a:r>
          </a:p>
        </p:txBody>
      </p:sp>
    </p:spTree>
    <p:extLst>
      <p:ext uri="{BB962C8B-B14F-4D97-AF65-F5344CB8AC3E}">
        <p14:creationId xmlns:p14="http://schemas.microsoft.com/office/powerpoint/2010/main" val="3449784861"/>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1_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
        <AccountId xsi:nil="true"/>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545DE-1219-4FB9-A613-CF80211DF2E1}">
  <ds:schemaRefs>
    <ds:schemaRef ds:uri="http://schemas.microsoft.com/sharepoint/v3/contenttype/forms"/>
  </ds:schemaRefs>
</ds:datastoreItem>
</file>

<file path=customXml/itemProps2.xml><?xml version="1.0" encoding="utf-8"?>
<ds:datastoreItem xmlns:ds="http://schemas.openxmlformats.org/officeDocument/2006/customXml" ds:itemID="{CF1A335F-EB21-4E29-8F62-6300B08DB8A3}">
  <ds:schemaRefs>
    <ds:schemaRef ds:uri="http://schemas.microsoft.com/office/2006/metadata/properties"/>
    <ds:schemaRef ds:uri="http://purl.org/dc/terms/"/>
    <ds:schemaRef ds:uri="http://www.w3.org/XML/1998/namespace"/>
    <ds:schemaRef ds:uri="4dc5e71a-92c4-4f6d-817f-dfbfbdb6be1d"/>
    <ds:schemaRef ds:uri="http://schemas.microsoft.com/office/2006/documentManagement/types"/>
    <ds:schemaRef ds:uri="http://purl.org/dc/dcmitype/"/>
    <ds:schemaRef ds:uri="http://purl.org/dc/elements/1.1/"/>
    <ds:schemaRef ds:uri="be3c1013-821e-4e98-bbfa-76f80fde421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B61508F-F4E7-4624-A670-6070D7101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DHQP_ATSDR Combined</Template>
  <TotalTime>449</TotalTime>
  <Words>3366</Words>
  <Application>Microsoft Office PowerPoint</Application>
  <PresentationFormat>Widescreen</PresentationFormat>
  <Paragraphs>215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Myriad Web Pro</vt:lpstr>
      <vt:lpstr>Wingdings</vt:lpstr>
      <vt:lpstr>WR_Korean</vt:lpstr>
      <vt:lpstr>DHQP_ATSDR Combined</vt:lpstr>
      <vt:lpstr>1_DHQP_ATSDR Combined</vt:lpstr>
      <vt:lpstr>Prevención y control de infecciones: enfermedad por el virus de Marburgo (EVM)  Seguridad relacionada con las inyecciones  </vt:lpstr>
      <vt:lpstr>Objetivos de aprendizaje</vt:lpstr>
      <vt:lpstr>Hablar sobre lo siguiente:</vt:lpstr>
      <vt:lpstr>¿Por qué seguridad relacionada con las inyecciones?</vt:lpstr>
      <vt:lpstr>7 pasos  para la administración segura de inyecciones </vt:lpstr>
      <vt:lpstr>Paso 1: Higienización de las manos</vt:lpstr>
      <vt:lpstr>Paso 2: Uso de un espacio de trabajo limpio</vt:lpstr>
      <vt:lpstr>Paso 3: Uso de aguja y jeringa estériles</vt:lpstr>
      <vt:lpstr>Paso 4: Uso de vial de medicamento estéril</vt:lpstr>
      <vt:lpstr>Paso 5: Preparación de la piel</vt:lpstr>
      <vt:lpstr>Paso 6: Recolección adecuada de los objetos cortopunzantes</vt:lpstr>
      <vt:lpstr>Paso 7: Manejo adecuado de los desechos</vt:lpstr>
      <vt:lpstr>Verificación de conocimientos: seguridad relacionada con los objetos cortopunzantes</vt:lpstr>
      <vt:lpstr>Comentarios: seguridad relacionada con los objetos cortopunzantes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Injection Safety</dc:title>
  <dc:creator>Ponder, Marilyn (CDC/DDID/NCEZID/DHQP) (CTR)</dc:creator>
  <cp:lastModifiedBy>Ponder, Marilyn (CDC/NCEZID/DHQP/OD) (CTR)</cp:lastModifiedBy>
  <cp:revision>17</cp:revision>
  <dcterms:created xsi:type="dcterms:W3CDTF">2022-11-18T21:32:08Z</dcterms:created>
  <dcterms:modified xsi:type="dcterms:W3CDTF">2023-11-22T15:42:58Z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2022-11-18T22:04:30Z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b997f3a3-7fd6-4fcf-b66e-0b05ad9c3794</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43600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