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18"/>
  </p:notesMasterIdLst>
  <p:sldIdLst>
    <p:sldId id="608" r:id="rId5"/>
    <p:sldId id="322" r:id="rId6"/>
    <p:sldId id="261" r:id="rId7"/>
    <p:sldId id="507" r:id="rId8"/>
    <p:sldId id="555" r:id="rId9"/>
    <p:sldId id="605" r:id="rId10"/>
    <p:sldId id="604" r:id="rId11"/>
    <p:sldId id="513" r:id="rId12"/>
    <p:sldId id="514" r:id="rId13"/>
    <p:sldId id="578" r:id="rId14"/>
    <p:sldId id="606" r:id="rId15"/>
    <p:sldId id="573" r:id="rId16"/>
    <p:sldId id="607"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76A616-61DB-CBA4-C83D-D4A29D22A090}" name="Stevens, Lise (CDC/DDID/NCIRD/OD) (CTR)" initials="S(" userId="S::ufb4@cdc.gov::2c537b9a-60b3-485c-9f17-85823e539c69" providerId="AD"/>
  <p188:author id="{D2CC3B41-80AD-9C11-6557-53DB0BCBF647}" name="Wilson, Katie (CDC/DDID/NCEZID/DHQP)" initials="KW" userId="Wilson, Katie (CDC/DDID/NCEZID/DHQP)" providerId="None"/>
  <p188:author id="{74873CA3-183E-6DA5-8DD9-6D3F260CF572}" name="Wilson, Katie (CDC/DDID/NCEZID/DHQP)" initials="W(" userId="S::vvd6@cdc.gov::b37c5cec-f22a-4653-a2f2-bcde195e618a" providerId="AD"/>
  <p188:author id="{95D7EAF3-B58E-CADA-DB08-73B7407BEBF9}" name="Marilyn Ponder" initials="MP" userId="S::qvl8@cdc.gov::3999cd6a-e61a-4ada-a4ca-391c3b117a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of4" initials="v" lastIdx="16" clrIdx="0">
    <p:extLst>
      <p:ext uri="{19B8F6BF-5375-455C-9EA6-DF929625EA0E}">
        <p15:presenceInfo xmlns:p15="http://schemas.microsoft.com/office/powerpoint/2012/main" userId="vof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89B6A4-A6E8-4C68-B480-A6F15EB35CE6}" v="4" dt="2023-11-22T15:24:01.8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385" autoAdjust="0"/>
  </p:normalViewPr>
  <p:slideViewPr>
    <p:cSldViewPr snapToGrid="0">
      <p:cViewPr varScale="1">
        <p:scale>
          <a:sx n="57" d="100"/>
          <a:sy n="57" d="100"/>
        </p:scale>
        <p:origin x="268" y="52"/>
      </p:cViewPr>
      <p:guideLst/>
    </p:cSldViewPr>
  </p:slideViewPr>
  <p:outlineViewPr>
    <p:cViewPr>
      <p:scale>
        <a:sx n="33" d="100"/>
        <a:sy n="33" d="100"/>
      </p:scale>
      <p:origin x="0" y="-12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nder, Marilyn (CDC/NCEZID/DHQP/OD) (CTR)" userId="3999cd6a-e61a-4ada-a4ca-391c3b117a90" providerId="ADAL" clId="{9889B6A4-A6E8-4C68-B480-A6F15EB35CE6}"/>
    <pc:docChg chg="custSel modSld">
      <pc:chgData name="Ponder, Marilyn (CDC/NCEZID/DHQP/OD) (CTR)" userId="3999cd6a-e61a-4ada-a4ca-391c3b117a90" providerId="ADAL" clId="{9889B6A4-A6E8-4C68-B480-A6F15EB35CE6}" dt="2023-11-22T15:24:01.803" v="11" actId="962"/>
      <pc:docMkLst>
        <pc:docMk/>
      </pc:docMkLst>
      <pc:sldChg chg="modSp mod">
        <pc:chgData name="Ponder, Marilyn (CDC/NCEZID/DHQP/OD) (CTR)" userId="3999cd6a-e61a-4ada-a4ca-391c3b117a90" providerId="ADAL" clId="{9889B6A4-A6E8-4C68-B480-A6F15EB35CE6}" dt="2023-11-22T15:22:13.729" v="9" actId="962"/>
        <pc:sldMkLst>
          <pc:docMk/>
          <pc:sldMk cId="1253043355" sldId="555"/>
        </pc:sldMkLst>
        <pc:picChg chg="mod">
          <ac:chgData name="Ponder, Marilyn (CDC/NCEZID/DHQP/OD) (CTR)" userId="3999cd6a-e61a-4ada-a4ca-391c3b117a90" providerId="ADAL" clId="{9889B6A4-A6E8-4C68-B480-A6F15EB35CE6}" dt="2023-11-22T15:22:13.729" v="9" actId="962"/>
          <ac:picMkLst>
            <pc:docMk/>
            <pc:sldMk cId="1253043355" sldId="555"/>
            <ac:picMk id="9" creationId="{F4D97301-8C38-480D-9AA9-E78FF3BA245B}"/>
          </ac:picMkLst>
        </pc:picChg>
      </pc:sldChg>
      <pc:sldChg chg="modSp">
        <pc:chgData name="Ponder, Marilyn (CDC/NCEZID/DHQP/OD) (CTR)" userId="3999cd6a-e61a-4ada-a4ca-391c3b117a90" providerId="ADAL" clId="{9889B6A4-A6E8-4C68-B480-A6F15EB35CE6}" dt="2023-11-22T15:24:01.803" v="11" actId="962"/>
        <pc:sldMkLst>
          <pc:docMk/>
          <pc:sldMk cId="1270342705" sldId="578"/>
        </pc:sldMkLst>
        <pc:spChg chg="mod">
          <ac:chgData name="Ponder, Marilyn (CDC/NCEZID/DHQP/OD) (CTR)" userId="3999cd6a-e61a-4ada-a4ca-391c3b117a90" providerId="ADAL" clId="{9889B6A4-A6E8-4C68-B480-A6F15EB35CE6}" dt="2023-11-21T21:54:51.334" v="1" actId="1076"/>
          <ac:spMkLst>
            <pc:docMk/>
            <pc:sldMk cId="1270342705" sldId="578"/>
            <ac:spMk id="7" creationId="{8BE158D5-4D1E-480D-B085-5C88006503D5}"/>
          </ac:spMkLst>
        </pc:spChg>
        <pc:grpChg chg="mod">
          <ac:chgData name="Ponder, Marilyn (CDC/NCEZID/DHQP/OD) (CTR)" userId="3999cd6a-e61a-4ada-a4ca-391c3b117a90" providerId="ADAL" clId="{9889B6A4-A6E8-4C68-B480-A6F15EB35CE6}" dt="2023-11-22T15:24:01.803" v="11" actId="962"/>
          <ac:grpSpMkLst>
            <pc:docMk/>
            <pc:sldMk cId="1270342705" sldId="578"/>
            <ac:grpSpMk id="5" creationId="{44A70274-6DBC-485A-BEAC-005D15967E52}"/>
          </ac:grpSpMkLst>
        </pc:grpChg>
        <pc:picChg chg="mod">
          <ac:chgData name="Ponder, Marilyn (CDC/NCEZID/DHQP/OD) (CTR)" userId="3999cd6a-e61a-4ada-a4ca-391c3b117a90" providerId="ADAL" clId="{9889B6A4-A6E8-4C68-B480-A6F15EB35CE6}" dt="2023-11-21T21:54:51.334" v="1" actId="1076"/>
          <ac:picMkLst>
            <pc:docMk/>
            <pc:sldMk cId="1270342705" sldId="578"/>
            <ac:picMk id="3076" creationId="{F2E2AA2F-603D-49FB-B44A-E6E1FA553B3E}"/>
          </ac:picMkLst>
        </pc:picChg>
      </pc:sldChg>
      <pc:sldChg chg="delSp modSp mod">
        <pc:chgData name="Ponder, Marilyn (CDC/NCEZID/DHQP/OD) (CTR)" userId="3999cd6a-e61a-4ada-a4ca-391c3b117a90" providerId="ADAL" clId="{9889B6A4-A6E8-4C68-B480-A6F15EB35CE6}" dt="2023-11-21T21:55:24.960" v="7" actId="478"/>
        <pc:sldMkLst>
          <pc:docMk/>
          <pc:sldMk cId="345484151" sldId="607"/>
        </pc:sldMkLst>
        <pc:spChg chg="del mod">
          <ac:chgData name="Ponder, Marilyn (CDC/NCEZID/DHQP/OD) (CTR)" userId="3999cd6a-e61a-4ada-a4ca-391c3b117a90" providerId="ADAL" clId="{9889B6A4-A6E8-4C68-B480-A6F15EB35CE6}" dt="2023-11-21T21:55:24.960" v="7" actId="478"/>
          <ac:spMkLst>
            <pc:docMk/>
            <pc:sldMk cId="345484151" sldId="607"/>
            <ac:spMk id="3" creationId="{D168C902-1A8F-2713-1405-CDBEC604E81B}"/>
          </ac:spMkLst>
        </pc:spChg>
        <pc:spChg chg="del mod">
          <ac:chgData name="Ponder, Marilyn (CDC/NCEZID/DHQP/OD) (CTR)" userId="3999cd6a-e61a-4ada-a4ca-391c3b117a90" providerId="ADAL" clId="{9889B6A4-A6E8-4C68-B480-A6F15EB35CE6}" dt="2023-11-21T21:54:59.353" v="3" actId="478"/>
          <ac:spMkLst>
            <pc:docMk/>
            <pc:sldMk cId="345484151" sldId="607"/>
            <ac:spMk id="4" creationId="{D168C902-1A8F-2713-1405-CDBEC604E81B}"/>
          </ac:spMkLst>
        </pc:spChg>
        <pc:spChg chg="del mod">
          <ac:chgData name="Ponder, Marilyn (CDC/NCEZID/DHQP/OD) (CTR)" userId="3999cd6a-e61a-4ada-a4ca-391c3b117a90" providerId="ADAL" clId="{9889B6A4-A6E8-4C68-B480-A6F15EB35CE6}" dt="2023-11-21T21:55:03.974" v="5" actId="478"/>
          <ac:spMkLst>
            <pc:docMk/>
            <pc:sldMk cId="345484151" sldId="607"/>
            <ac:spMk id="6" creationId="{DD49C51D-2ED8-7992-0764-BB08589AC148}"/>
          </ac:spMkLst>
        </pc:spChg>
        <pc:spChg chg="mod">
          <ac:chgData name="Ponder, Marilyn (CDC/NCEZID/DHQP/OD) (CTR)" userId="3999cd6a-e61a-4ada-a4ca-391c3b117a90" providerId="ADAL" clId="{9889B6A4-A6E8-4C68-B480-A6F15EB35CE6}" dt="2023-11-21T21:55:20.172" v="6" actId="33553"/>
          <ac:spMkLst>
            <pc:docMk/>
            <pc:sldMk cId="345484151" sldId="607"/>
            <ac:spMk id="7" creationId="{055844CC-E662-4B92-C269-EFAB441B4A19}"/>
          </ac:spMkLst>
        </pc:spChg>
      </pc:sldChg>
      <pc:sldChg chg="modSp mod">
        <pc:chgData name="Ponder, Marilyn (CDC/NCEZID/DHQP/OD) (CTR)" userId="3999cd6a-e61a-4ada-a4ca-391c3b117a90" providerId="ADAL" clId="{9889B6A4-A6E8-4C68-B480-A6F15EB35CE6}" dt="2023-11-21T21:54:46.964" v="0" actId="962"/>
        <pc:sldMkLst>
          <pc:docMk/>
          <pc:sldMk cId="1972006040" sldId="608"/>
        </pc:sldMkLst>
        <pc:cxnChg chg="mod">
          <ac:chgData name="Ponder, Marilyn (CDC/NCEZID/DHQP/OD) (CTR)" userId="3999cd6a-e61a-4ada-a4ca-391c3b117a90" providerId="ADAL" clId="{9889B6A4-A6E8-4C68-B480-A6F15EB35CE6}" dt="2023-11-21T21:54:46.964" v="0" actId="962"/>
          <ac:cxnSpMkLst>
            <pc:docMk/>
            <pc:sldMk cId="1972006040" sldId="608"/>
            <ac:cxnSpMk id="6" creationId="{7045FBDB-8A4D-429F-4BF3-FAADE836A862}"/>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5F6C12-4AF0-41DB-8949-E752D0E82534}" type="datetimeFigureOut">
              <a:rPr lang="en-US" smtClean="0"/>
              <a:t>11/22/2023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D9D0E0-5217-4E2E-9AEB-1185C3F29D6F}" type="slidenum">
              <a:rPr lang="en-US" smtClean="0"/>
              <a:t>‹#›</a:t>
            </a:fld>
            <a:endParaRPr lang="en-US"/>
          </a:p>
        </p:txBody>
      </p:sp>
    </p:spTree>
    <p:extLst>
      <p:ext uri="{BB962C8B-B14F-4D97-AF65-F5344CB8AC3E}">
        <p14:creationId xmlns:p14="http://schemas.microsoft.com/office/powerpoint/2010/main" val="1088666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pps.who.int/iris/handle/10665/144578?search-result=true&amp;query=Hand+hygiene+in+health+care+in+the+context+of+Filovirus+disease+outbreak+response&amp;scope=&amp;rpp=10&amp;sort_by=score&amp;order=des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a:solidFill>
                  <a:schemeClr val="tx1"/>
                </a:solidFill>
                <a:latin typeface="+mn-lt"/>
                <a:ea typeface="+mn-ea"/>
                <a:cs typeface="+mn-cs"/>
              </a:rPr>
              <a:t>Audiencia destinataria: esta presentación se enfoca en lo que los </a:t>
            </a:r>
            <a:r>
              <a:rPr lang="es-ES" sz="1200" b="1" i="1">
                <a:solidFill>
                  <a:schemeClr val="tx1"/>
                </a:solidFill>
                <a:latin typeface="+mn-lt"/>
                <a:ea typeface="+mn-ea"/>
                <a:cs typeface="+mn-cs"/>
              </a:rPr>
              <a:t>trabajadores de la salud </a:t>
            </a:r>
            <a:r>
              <a:rPr lang="es-ES" sz="1200" i="1">
                <a:solidFill>
                  <a:schemeClr val="tx1"/>
                </a:solidFill>
                <a:latin typeface="+mn-lt"/>
                <a:ea typeface="+mn-ea"/>
                <a:cs typeface="+mn-cs"/>
              </a:rPr>
              <a:t>deben saber acerca de la higiene de las manos en el contexto de la enfermedad por el virus de Marburgo.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a:solidFill>
                  <a:schemeClr val="tx1"/>
                </a:solidFill>
                <a:latin typeface="+mn-lt"/>
                <a:ea typeface="+mn-ea"/>
                <a:cs typeface="+mn-cs"/>
              </a:rPr>
              <a:t>Tenga en cuenta que los temas sobre la prevención y el control de infecciones para la enfermedad por el virus de Marburgo se presentan en orden, y se espera que los participantes avancen a lo largo de la serie. Sin embargo, puede combinar el contenido para satisfacer las necesidades de los participantes, y necesitará ajustar el ejemplo del guion de forma acorde.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i="1">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1">
                <a:solidFill>
                  <a:schemeClr val="tx1"/>
                </a:solidFill>
                <a:latin typeface="+mn-lt"/>
                <a:ea typeface="+mn-ea"/>
                <a:cs typeface="+mn-cs"/>
              </a:rPr>
              <a:t>Cantidad de tiempo estimado con participación de la audiencia</a:t>
            </a:r>
            <a:r>
              <a:rPr lang="es-ES" sz="1200">
                <a:solidFill>
                  <a:schemeClr val="tx1"/>
                </a:solidFill>
                <a:latin typeface="+mn-lt"/>
                <a:ea typeface="+mn-ea"/>
                <a:cs typeface="+mn-cs"/>
              </a:rPr>
              <a:t>:</a:t>
            </a:r>
            <a:r>
              <a:rPr lang="es-ES" sz="1200" i="1">
                <a:solidFill>
                  <a:schemeClr val="tx1"/>
                </a:solidFill>
                <a:latin typeface="+mn-lt"/>
                <a:ea typeface="+mn-ea"/>
                <a:cs typeface="+mn-cs"/>
              </a:rPr>
              <a:t> aproximadamente 20-25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i="1">
              <a:solidFill>
                <a:schemeClr val="tx1"/>
              </a:solidFill>
              <a:latin typeface="+mn-lt"/>
              <a:ea typeface="+mn-ea"/>
              <a:cs typeface="+mn-cs"/>
            </a:endParaRPr>
          </a:p>
          <a:p>
            <a:endParaRPr lang="en-US" sz="1200" kern="1200">
              <a:solidFill>
                <a:schemeClr val="tx1"/>
              </a:solidFill>
              <a:effectLst/>
              <a:latin typeface="+mn-lt"/>
              <a:ea typeface="+mn-ea"/>
              <a:cs typeface="+mn-cs"/>
            </a:endParaRPr>
          </a:p>
          <a:p>
            <a:r>
              <a:rPr lang="es-ES" sz="1200" i="1">
                <a:solidFill>
                  <a:schemeClr val="tx1"/>
                </a:solidFill>
                <a:latin typeface="+mn-lt"/>
                <a:ea typeface="+mn-ea"/>
                <a:cs typeface="+mn-cs"/>
              </a:rPr>
              <a:t>Guion:</a:t>
            </a:r>
          </a:p>
          <a:p>
            <a:r>
              <a:rPr lang="es-ES" sz="1200">
                <a:solidFill>
                  <a:schemeClr val="tx1"/>
                </a:solidFill>
                <a:latin typeface="+mn-lt"/>
                <a:ea typeface="+mn-ea"/>
                <a:cs typeface="+mn-cs"/>
              </a:rPr>
              <a:t>¡Bienvenidos! Hoy nos enfocaremos en mantener las manos limpias, lo que se conoce como “higiene de las manos”, una precaución estándar para protegerlos a ustedes, a sus pacientes y a su comunidad de la enfermedad por el virus de Marburgo. </a:t>
            </a:r>
          </a:p>
          <a:p>
            <a:endParaRPr lang="en-US"/>
          </a:p>
        </p:txBody>
      </p:sp>
      <p:sp>
        <p:nvSpPr>
          <p:cNvPr id="4" name="Slide Number Placeholder 3"/>
          <p:cNvSpPr>
            <a:spLocks noGrp="1"/>
          </p:cNvSpPr>
          <p:nvPr>
            <p:ph type="sldNum" sz="quarter" idx="5"/>
          </p:nvPr>
        </p:nvSpPr>
        <p:spPr/>
        <p:txBody>
          <a:bodyPr/>
          <a:lstStyle/>
          <a:p>
            <a:fld id="{B3D9D0E0-5217-4E2E-9AEB-1185C3F29D6F}" type="slidenum">
              <a:rPr lang="en-US" smtClean="0"/>
              <a:t>1</a:t>
            </a:fld>
            <a:endParaRPr lang="en-US"/>
          </a:p>
        </p:txBody>
      </p:sp>
    </p:spTree>
    <p:extLst>
      <p:ext uri="{BB962C8B-B14F-4D97-AF65-F5344CB8AC3E}">
        <p14:creationId xmlns:p14="http://schemas.microsoft.com/office/powerpoint/2010/main" val="918328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Guion:</a:t>
            </a:r>
          </a:p>
          <a:p>
            <a:r>
              <a:rPr lang="es-ES"/>
              <a:t>Las directrices de la Organización Mundial de la Salud (OMS) no recomiendan el uso de cloro para la higiene de las manos, pero puede funcionar como una opción provisional si no hay otros productos para la higiene de las manos disponibles.</a:t>
            </a:r>
            <a:r>
              <a:rPr lang="es-ES" baseline="0"/>
              <a:t> </a:t>
            </a:r>
          </a:p>
          <a:p>
            <a:endParaRPr lang="en-US" baseline="0"/>
          </a:p>
          <a:p>
            <a:r>
              <a:rPr lang="es-ES"/>
              <a:t>No todo el cloro es igual. Hay concentraciones y formulaciones diferentes, y es importante cómo se diluye. Si no se diluye correctamente, puede ser demasiado fuerte, lo que podría causar lesiones potenciales en las manos, o puede ser demasiado suave, lo que no sería útil.</a:t>
            </a:r>
          </a:p>
          <a:p>
            <a:endParaRPr lang="en-US" baseline="0"/>
          </a:p>
          <a:p>
            <a:r>
              <a:rPr lang="es-ES" baseline="0"/>
              <a:t>El cloro tampoco es ideal porque hay que prepararlo a diario, ya que pierde potencia con el tiempo, y hay que protegerlo de la luz, razón por la cual a menudo lo ven en baldes tapados.</a:t>
            </a:r>
          </a:p>
          <a:p>
            <a:endParaRPr lang="en-US" baseline="0"/>
          </a:p>
          <a:p>
            <a:r>
              <a:rPr lang="es-ES" i="1" baseline="0"/>
              <a:t>Recurso: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aseline="0">
                <a:solidFill>
                  <a:srgbClr val="333333"/>
                </a:solidFill>
                <a:latin typeface="Calibri"/>
                <a:cs typeface="Calibri"/>
                <a:hlinkClick r:id="rId3"/>
              </a:rPr>
              <a:t>1WHO </a:t>
            </a:r>
            <a:r>
              <a:rPr lang="es-ES" sz="1200" baseline="0" err="1">
                <a:solidFill>
                  <a:srgbClr val="333333"/>
                </a:solidFill>
                <a:latin typeface="Calibri"/>
                <a:cs typeface="Calibri"/>
                <a:hlinkClick r:id="rId3"/>
              </a:rPr>
              <a:t>Guideline</a:t>
            </a:r>
            <a:r>
              <a:rPr lang="es-ES" sz="1200" baseline="0">
                <a:solidFill>
                  <a:srgbClr val="333333"/>
                </a:solidFill>
                <a:latin typeface="Calibri"/>
                <a:cs typeface="Calibri"/>
                <a:hlinkClick r:id="rId3"/>
              </a:rPr>
              <a:t> </a:t>
            </a:r>
            <a:r>
              <a:rPr lang="es-ES" sz="1200" baseline="0" err="1">
                <a:solidFill>
                  <a:srgbClr val="333333"/>
                </a:solidFill>
                <a:latin typeface="Calibri"/>
                <a:cs typeface="Calibri"/>
                <a:hlinkClick r:id="rId3"/>
              </a:rPr>
              <a:t>on</a:t>
            </a:r>
            <a:r>
              <a:rPr lang="es-ES" sz="1200" baseline="0">
                <a:solidFill>
                  <a:srgbClr val="333333"/>
                </a:solidFill>
                <a:latin typeface="Calibri"/>
                <a:cs typeface="Calibri"/>
                <a:hlinkClick r:id="rId3"/>
              </a:rPr>
              <a:t> </a:t>
            </a:r>
            <a:r>
              <a:rPr lang="es-ES" sz="1200" baseline="0" err="1">
                <a:solidFill>
                  <a:srgbClr val="333333"/>
                </a:solidFill>
                <a:latin typeface="Calibri"/>
                <a:cs typeface="Calibri"/>
                <a:hlinkClick r:id="rId3"/>
              </a:rPr>
              <a:t>hand</a:t>
            </a:r>
            <a:r>
              <a:rPr lang="es-ES" sz="1200" baseline="0">
                <a:solidFill>
                  <a:srgbClr val="333333"/>
                </a:solidFill>
                <a:latin typeface="Calibri"/>
                <a:cs typeface="Calibri"/>
                <a:hlinkClick r:id="rId3"/>
              </a:rPr>
              <a:t> </a:t>
            </a:r>
            <a:r>
              <a:rPr lang="es-ES" sz="1200" baseline="0" err="1">
                <a:solidFill>
                  <a:srgbClr val="333333"/>
                </a:solidFill>
                <a:latin typeface="Calibri"/>
                <a:cs typeface="Calibri"/>
                <a:hlinkClick r:id="rId3"/>
              </a:rPr>
              <a:t>hygiene</a:t>
            </a:r>
            <a:r>
              <a:rPr lang="es-ES" sz="1200" baseline="0">
                <a:solidFill>
                  <a:srgbClr val="333333"/>
                </a:solidFill>
                <a:latin typeface="Calibri"/>
                <a:cs typeface="Calibri"/>
                <a:hlinkClick r:id="rId3"/>
              </a:rPr>
              <a:t> in </a:t>
            </a:r>
            <a:r>
              <a:rPr lang="es-ES" sz="1200" baseline="0" err="1">
                <a:solidFill>
                  <a:srgbClr val="333333"/>
                </a:solidFill>
                <a:latin typeface="Calibri"/>
                <a:cs typeface="Calibri"/>
                <a:hlinkClick r:id="rId3"/>
              </a:rPr>
              <a:t>health</a:t>
            </a:r>
            <a:r>
              <a:rPr lang="es-ES" sz="1200" baseline="0">
                <a:solidFill>
                  <a:srgbClr val="333333"/>
                </a:solidFill>
                <a:latin typeface="Calibri"/>
                <a:cs typeface="Calibri"/>
                <a:hlinkClick r:id="rId3"/>
              </a:rPr>
              <a:t> care in </a:t>
            </a:r>
            <a:r>
              <a:rPr lang="es-ES" sz="1200" baseline="0" err="1">
                <a:solidFill>
                  <a:srgbClr val="333333"/>
                </a:solidFill>
                <a:latin typeface="Calibri"/>
                <a:cs typeface="Calibri"/>
                <a:hlinkClick r:id="rId3"/>
              </a:rPr>
              <a:t>the</a:t>
            </a:r>
            <a:r>
              <a:rPr lang="es-ES" sz="1200" baseline="0">
                <a:solidFill>
                  <a:srgbClr val="333333"/>
                </a:solidFill>
                <a:latin typeface="Calibri"/>
                <a:cs typeface="Calibri"/>
                <a:hlinkClick r:id="rId3"/>
              </a:rPr>
              <a:t> </a:t>
            </a:r>
            <a:r>
              <a:rPr lang="es-ES" sz="1200" baseline="0" err="1">
                <a:solidFill>
                  <a:srgbClr val="333333"/>
                </a:solidFill>
                <a:latin typeface="Calibri"/>
                <a:cs typeface="Calibri"/>
                <a:hlinkClick r:id="rId3"/>
              </a:rPr>
              <a:t>context</a:t>
            </a:r>
            <a:r>
              <a:rPr lang="es-ES" sz="1200" baseline="0">
                <a:solidFill>
                  <a:srgbClr val="333333"/>
                </a:solidFill>
                <a:latin typeface="Calibri"/>
                <a:cs typeface="Calibri"/>
                <a:hlinkClick r:id="rId3"/>
              </a:rPr>
              <a:t> </a:t>
            </a:r>
            <a:r>
              <a:rPr lang="es-ES" sz="1200" baseline="0" err="1">
                <a:solidFill>
                  <a:srgbClr val="333333"/>
                </a:solidFill>
                <a:latin typeface="Calibri"/>
                <a:cs typeface="Calibri"/>
                <a:hlinkClick r:id="rId3"/>
              </a:rPr>
              <a:t>of</a:t>
            </a:r>
            <a:r>
              <a:rPr lang="es-ES" sz="1200" baseline="0">
                <a:solidFill>
                  <a:srgbClr val="333333"/>
                </a:solidFill>
                <a:latin typeface="Calibri"/>
                <a:cs typeface="Calibri"/>
                <a:hlinkClick r:id="rId3"/>
              </a:rPr>
              <a:t> </a:t>
            </a:r>
            <a:r>
              <a:rPr lang="es-ES" sz="1200" baseline="0" err="1">
                <a:solidFill>
                  <a:srgbClr val="333333"/>
                </a:solidFill>
                <a:latin typeface="Calibri"/>
                <a:cs typeface="Calibri"/>
                <a:hlinkClick r:id="rId3"/>
              </a:rPr>
              <a:t>filovirus</a:t>
            </a:r>
            <a:r>
              <a:rPr lang="es-ES" sz="1200" baseline="0">
                <a:solidFill>
                  <a:srgbClr val="333333"/>
                </a:solidFill>
                <a:latin typeface="Calibri"/>
                <a:cs typeface="Calibri"/>
                <a:hlinkClick r:id="rId3"/>
              </a:rPr>
              <a:t> </a:t>
            </a:r>
            <a:r>
              <a:rPr lang="es-ES" sz="1200" baseline="0" err="1">
                <a:solidFill>
                  <a:srgbClr val="333333"/>
                </a:solidFill>
                <a:latin typeface="Calibri"/>
                <a:cs typeface="Calibri"/>
                <a:hlinkClick r:id="rId3"/>
              </a:rPr>
              <a:t>disease</a:t>
            </a:r>
            <a:r>
              <a:rPr lang="es-ES" sz="1200" baseline="0">
                <a:solidFill>
                  <a:srgbClr val="333333"/>
                </a:solidFill>
                <a:latin typeface="Calibri"/>
                <a:cs typeface="Calibri"/>
                <a:hlinkClick r:id="rId3"/>
              </a:rPr>
              <a:t> </a:t>
            </a:r>
            <a:r>
              <a:rPr lang="es-ES" sz="1200" baseline="0" err="1">
                <a:solidFill>
                  <a:srgbClr val="333333"/>
                </a:solidFill>
                <a:latin typeface="Calibri"/>
                <a:cs typeface="Calibri"/>
                <a:hlinkClick r:id="rId3"/>
              </a:rPr>
              <a:t>outbreak</a:t>
            </a:r>
            <a:r>
              <a:rPr lang="es-ES" sz="1200" baseline="0">
                <a:solidFill>
                  <a:srgbClr val="333333"/>
                </a:solidFill>
                <a:latin typeface="Calibri"/>
                <a:cs typeface="Calibri"/>
                <a:hlinkClick r:id="rId3"/>
              </a:rPr>
              <a:t> response : </a:t>
            </a:r>
            <a:r>
              <a:rPr lang="es-ES" sz="1200" baseline="0" err="1">
                <a:solidFill>
                  <a:srgbClr val="333333"/>
                </a:solidFill>
                <a:latin typeface="Calibri"/>
                <a:cs typeface="Calibri"/>
                <a:hlinkClick r:id="rId3"/>
              </a:rPr>
              <a:t>rapid</a:t>
            </a:r>
            <a:r>
              <a:rPr lang="es-ES" sz="1200" baseline="0">
                <a:solidFill>
                  <a:srgbClr val="333333"/>
                </a:solidFill>
                <a:latin typeface="Calibri"/>
                <a:cs typeface="Calibri"/>
                <a:hlinkClick r:id="rId3"/>
              </a:rPr>
              <a:t> </a:t>
            </a:r>
            <a:r>
              <a:rPr lang="es-ES" sz="1200" baseline="0" err="1">
                <a:solidFill>
                  <a:srgbClr val="333333"/>
                </a:solidFill>
                <a:latin typeface="Calibri"/>
                <a:cs typeface="Calibri"/>
                <a:hlinkClick r:id="rId3"/>
              </a:rPr>
              <a:t>advice</a:t>
            </a:r>
            <a:r>
              <a:rPr lang="es-ES" sz="1200" baseline="0">
                <a:solidFill>
                  <a:srgbClr val="333333"/>
                </a:solidFill>
                <a:latin typeface="Calibri"/>
                <a:cs typeface="Calibri"/>
                <a:hlinkClick r:id="rId3"/>
              </a:rPr>
              <a:t> </a:t>
            </a:r>
            <a:r>
              <a:rPr lang="es-ES" sz="1200" baseline="0" err="1">
                <a:solidFill>
                  <a:srgbClr val="333333"/>
                </a:solidFill>
                <a:latin typeface="Calibri"/>
                <a:cs typeface="Calibri"/>
                <a:hlinkClick r:id="rId3"/>
              </a:rPr>
              <a:t>guideline</a:t>
            </a:r>
            <a:r>
              <a:rPr lang="es-ES" sz="1200" baseline="0">
                <a:solidFill>
                  <a:srgbClr val="333333"/>
                </a:solidFill>
                <a:latin typeface="Calibri"/>
                <a:cs typeface="Calibri"/>
                <a:hlinkClick r:id="rId3"/>
              </a:rPr>
              <a:t>, </a:t>
            </a:r>
            <a:r>
              <a:rPr lang="es-ES" sz="1200" baseline="0" err="1">
                <a:solidFill>
                  <a:srgbClr val="333333"/>
                </a:solidFill>
                <a:latin typeface="Calibri"/>
                <a:cs typeface="Calibri"/>
                <a:hlinkClick r:id="rId3"/>
              </a:rPr>
              <a:t>November</a:t>
            </a:r>
            <a:r>
              <a:rPr lang="es-ES" sz="1200" baseline="0">
                <a:solidFill>
                  <a:srgbClr val="333333"/>
                </a:solidFill>
                <a:latin typeface="Calibri"/>
                <a:cs typeface="Calibri"/>
                <a:hlinkClick r:id="rId3"/>
              </a:rPr>
              <a:t> 2014</a:t>
            </a:r>
          </a:p>
          <a:p>
            <a:endParaRPr lang="en-US" baseline="0"/>
          </a:p>
        </p:txBody>
      </p:sp>
      <p:sp>
        <p:nvSpPr>
          <p:cNvPr id="4" name="Slide Number Placeholder 3"/>
          <p:cNvSpPr>
            <a:spLocks noGrp="1"/>
          </p:cNvSpPr>
          <p:nvPr>
            <p:ph type="sldNum" sz="quarter" idx="5"/>
          </p:nvPr>
        </p:nvSpPr>
        <p:spPr/>
        <p:txBody>
          <a:bodyPr/>
          <a:lstStyle/>
          <a:p>
            <a:fld id="{B3D9D0E0-5217-4E2E-9AEB-1185C3F29D6F}" type="slidenum">
              <a:rPr lang="en-US" smtClean="0"/>
              <a:t>10</a:t>
            </a:fld>
            <a:endParaRPr lang="en-US"/>
          </a:p>
        </p:txBody>
      </p:sp>
    </p:spTree>
    <p:extLst>
      <p:ext uri="{BB962C8B-B14F-4D97-AF65-F5344CB8AC3E}">
        <p14:creationId xmlns:p14="http://schemas.microsoft.com/office/powerpoint/2010/main" val="2135536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1"/>
              <a:t>Reflexión:</a:t>
            </a:r>
            <a:r>
              <a:rPr lang="es-ES" i="1"/>
              <a:t> anima a los participantes a aplicar, analizar y evaluar lo que han aprendido, los ayuda a profundizar su comprensión del tema, y también lo ayuda a usted a verificar su comprensión de lo que han aprendido.</a:t>
            </a:r>
          </a:p>
          <a:p>
            <a:endParaRPr lang="en-US" i="1"/>
          </a:p>
          <a:p>
            <a:r>
              <a:rPr lang="es-ES" i="1"/>
              <a:t>Personalización: ayuda a los participantes a pensar en cómo lo que han aprendido se aplica a sus situaciones específicas. Conectar el aprendizaje a las experiencias personales ayuda a las personas a comprender y recordar mejor las ideas que se enseñaron.</a:t>
            </a:r>
          </a:p>
          <a:p>
            <a:endParaRPr lang="en-US" i="1"/>
          </a:p>
          <a:p>
            <a:r>
              <a:rPr lang="es-ES" i="1"/>
              <a:t>Guion:</a:t>
            </a:r>
          </a:p>
          <a:p>
            <a:r>
              <a:rPr lang="es-ES"/>
              <a:t>Ahora que hemos hablado sobre la higiene de las manos, tomemos un momento para pensar sobre lo que han aprendido y cómo eso se aplica a su trabajo diario. </a:t>
            </a:r>
          </a:p>
          <a:p>
            <a:endParaRPr lang="en-US"/>
          </a:p>
          <a:p>
            <a:r>
              <a:rPr lang="es-ES"/>
              <a:t>Primero, con base en lo que han aprendido hoy, ¿qué 2 cosas cambiarían sobre la manera en que se limpian las manos en el trabajo? Por ejemplo, ¿se lavarían o frotarían las manos por más tiempo?</a:t>
            </a:r>
            <a:r>
              <a:rPr lang="es-ES" baseline="0"/>
              <a:t> ¿Tratarán de cerrar la llave del agua con el codo? ¿Usarán más desinfectante a base de alcohol para que sus manos se mantengan mojadas mientras las frotan? </a:t>
            </a:r>
          </a:p>
          <a:p>
            <a:endParaRPr lang="es-ES" baseline="0"/>
          </a:p>
          <a:p>
            <a:r>
              <a:rPr lang="es-ES" baseline="0"/>
              <a:t>Tomen un minuto y escriban estas cosas. Si pueden pensar en más de 2 cosas, escríbanlas todas. No tienen que compartir la lista con el grupo si no quieren. Es solo para ustedes, pero pediré un par de voluntarios que estén dispuestos a compartir su lista después de que hayan tenido un minuto para pensar.</a:t>
            </a:r>
          </a:p>
          <a:p>
            <a:r>
              <a:rPr lang="es-ES" i="1" baseline="0"/>
              <a:t>[Como esto es personal, deles a los participantes de 1 a 2 minutos para escribir. Si algunos participantes quieren compartir sus respuestas con el grupo después, podría darles tiempo para eso; sin embargo, no le pida a nadie que responda a todo el grupo].</a:t>
            </a:r>
          </a:p>
          <a:p>
            <a:endParaRPr lang="en-US" i="1" baseline="0"/>
          </a:p>
          <a:p>
            <a:r>
              <a:rPr lang="es-ES" i="0" baseline="0"/>
              <a:t>Ahora, pensemos en los centros médicos donde trabajan. Digan una cosa que podría cambiar en su centro para que la higiene de las manos sea más fácil o más eficaz. Por ejemplo, ¿es el cloro la única opción disponible en lugar de jabón o desinfectante de manos a base de alcohol? ¿Es común compartir las toallas? ¿Están ubicadas las estaciones de higiene de las manos en las entradas y en las áreas para el cuidado de pacientes a fin de facilitar la limpieza frecuente de las manos? </a:t>
            </a:r>
          </a:p>
          <a:p>
            <a:endParaRPr lang="es-ES" i="0" baseline="0"/>
          </a:p>
          <a:p>
            <a:r>
              <a:rPr lang="es-ES" i="0" baseline="0"/>
              <a:t>Tómense un minuto para escribir. Si pueden pensar en más de una cosa, escríbanlas todas. Después que hayan tenido un minuto para pensar, pediré voluntarios para que compartan sus respuestas.</a:t>
            </a:r>
          </a:p>
          <a:p>
            <a:r>
              <a:rPr lang="es-ES" i="1" baseline="0"/>
              <a:t>[Permita que los participantes compartan las respuestas. Hablen entre todos sobre las maneras de superar estas dificultades].</a:t>
            </a:r>
          </a:p>
          <a:p>
            <a:endParaRPr lang="en-US"/>
          </a:p>
        </p:txBody>
      </p:sp>
      <p:sp>
        <p:nvSpPr>
          <p:cNvPr id="4" name="Slide Number Placeholder 3"/>
          <p:cNvSpPr>
            <a:spLocks noGrp="1"/>
          </p:cNvSpPr>
          <p:nvPr>
            <p:ph type="sldNum" sz="quarter" idx="5"/>
          </p:nvPr>
        </p:nvSpPr>
        <p:spPr/>
        <p:txBody>
          <a:bodyPr/>
          <a:lstStyle/>
          <a:p>
            <a:fld id="{B3D9D0E0-5217-4E2E-9AEB-1185C3F29D6F}" type="slidenum">
              <a:rPr lang="en-US" smtClean="0"/>
              <a:t>11</a:t>
            </a:fld>
            <a:endParaRPr lang="en-US"/>
          </a:p>
        </p:txBody>
      </p:sp>
    </p:spTree>
    <p:extLst>
      <p:ext uri="{BB962C8B-B14F-4D97-AF65-F5344CB8AC3E}">
        <p14:creationId xmlns:p14="http://schemas.microsoft.com/office/powerpoint/2010/main" val="563116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Guion</a:t>
            </a:r>
            <a:r>
              <a:rPr lang="es-ES"/>
              <a:t>:</a:t>
            </a:r>
          </a:p>
          <a:p>
            <a:r>
              <a:rPr lang="es-ES"/>
              <a:t>Para resumir, estas son algunas cosas clave que espero hayan aprendido en la sesión de hoy. </a:t>
            </a:r>
          </a:p>
          <a:p>
            <a:endParaRPr lang="en-US"/>
          </a:p>
          <a:p>
            <a:r>
              <a:rPr lang="es-ES"/>
              <a:t>Primero, la higiene de las manos adecuada ayuda a protegerlos a ustedes y a sus pacientes contra las infecciones. Al protegerse ustedes, también protegen a sus compañeros de trabajo, a sus familiares y amigos, y a otras personas en su comunidad. La higiene de las manos es una medida simple que puede hacer una gran diferencia.</a:t>
            </a:r>
          </a:p>
          <a:p>
            <a:endParaRPr lang="en-US"/>
          </a:p>
          <a:p>
            <a:r>
              <a:rPr lang="es-ES"/>
              <a:t>La higiene de las manos se debe realizar muchas veces durante el día de trabajo, como antes y después de ciertas actividades para el cuidado de pacientes, la limpieza, el uso del EPP y actividades personales.</a:t>
            </a:r>
          </a:p>
          <a:p>
            <a:endParaRPr lang="en-US"/>
          </a:p>
          <a:p>
            <a:r>
              <a:rPr lang="es-ES"/>
              <a:t>Recuerden también que al realizar la higiene de las manos para limpiar bien sus manos necesitan hacerlo por la cantidad de tiempo recomendada (de 20 a 30 segundos si usan un desinfectante de manos a base de alcohol, y 40 segundos o más si se las lavan con agua y jabón), y si usan un desinfectante de manos a base de alcohol, necesitan usar suficiente para mantener las manos mojadas mientras las frotan. Si usan agua y jabón o cloro, séquense las manos con una toalla de un solo uso o, si no hay disponible, dejen secar las manos al aire.</a:t>
            </a:r>
          </a:p>
        </p:txBody>
      </p:sp>
      <p:sp>
        <p:nvSpPr>
          <p:cNvPr id="4" name="Slide Number Placeholder 3"/>
          <p:cNvSpPr>
            <a:spLocks noGrp="1"/>
          </p:cNvSpPr>
          <p:nvPr>
            <p:ph type="sldNum" sz="quarter" idx="5"/>
          </p:nvPr>
        </p:nvSpPr>
        <p:spPr/>
        <p:txBody>
          <a:bodyPr/>
          <a:lstStyle/>
          <a:p>
            <a:fld id="{8E9EAB65-906F-4FA9-BB19-1D451DF49716}" type="slidenum">
              <a:rPr lang="en-US" smtClean="0"/>
              <a:t>12</a:t>
            </a:fld>
            <a:endParaRPr lang="en-US"/>
          </a:p>
        </p:txBody>
      </p:sp>
    </p:spTree>
    <p:extLst>
      <p:ext uri="{BB962C8B-B14F-4D97-AF65-F5344CB8AC3E}">
        <p14:creationId xmlns:p14="http://schemas.microsoft.com/office/powerpoint/2010/main" val="2650004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lvl="0"/>
            <a:r>
              <a:rPr lang="es-ES" i="1"/>
              <a:t>Guion</a:t>
            </a:r>
            <a:r>
              <a:rPr lang="es-ES"/>
              <a:t>:</a:t>
            </a:r>
          </a:p>
          <a:p>
            <a:pPr lvl="0"/>
            <a:r>
              <a:rPr lang="es-ES"/>
              <a:t>Tenemos tres objetivos de aprendizaje en el día de hoy.</a:t>
            </a:r>
            <a:r>
              <a:rPr lang="es-ES" baseline="0"/>
              <a:t> Para el final de nuestro encuentro de hoy, ustedes deberían poder explicar por qué la higiene de las manos es importante en el contexto de la enfermedad por el virus de Marburgo, describir al menos 5 ocasiones cuando debe realizarse la higiene de las manos durante el día de trabajo y describir 3 consideraciones para garantizar una buena higiene de las manos.</a:t>
            </a:r>
          </a:p>
          <a:p>
            <a:pPr lvl="0"/>
            <a:endParaRPr lang="en-US" baseline="0"/>
          </a:p>
          <a:p>
            <a:pPr lvl="0"/>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10232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Activación</a:t>
            </a:r>
            <a:r>
              <a:rPr lang="es-ES" i="1" baseline="0"/>
              <a:t> de los conocimientos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a:t>Un beneficio clave de trabajar con estudiantes adultos es que probablemente ya tengan algo de conocimiento o experiencia relacionados con el tema que usted está enseñando. Activar los conocimientos previos ayuda a los estudiantes a conectar el aprendizaje nuevo con lo que ya saben y podría ayudarlos a entender información nueva de mejor forma. También lo ayuda a usted, el instructor, a identificar vacíos de conocimiento donde podría necesitar dedicar más tiempo o agregar énfasis cuando enseñe. Use esta diapositiva como una oportunidad para que los estudiantes compartan lo que ya saben.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r>
              <a:rPr lang="es-ES" i="1" baseline="0"/>
              <a:t>Guion:</a:t>
            </a:r>
          </a:p>
          <a:p>
            <a:r>
              <a:rPr lang="es-ES" baseline="0"/>
              <a:t>Para empezar, quiero que piensen cuántas veces se lavan las manos o se las limpian con un desinfectante de manos a base de alcohol en un día de trabajo típico. Les daré uno o dos minutos para reflexionar sobre un día típico en su trabajo y </a:t>
            </a:r>
            <a:r>
              <a:rPr lang="es-ES" b="0" baseline="0"/>
              <a:t>calcular</a:t>
            </a:r>
            <a:r>
              <a:rPr lang="es-ES" baseline="0"/>
              <a:t> el total. Si necesitan escribir algo que los ayude a hacer el cálculo, pueden hacerlo.</a:t>
            </a:r>
          </a:p>
          <a:p>
            <a:pPr marL="0" marR="0">
              <a:lnSpc>
                <a:spcPct val="107000"/>
              </a:lnSpc>
              <a:spcBef>
                <a:spcPts val="0"/>
              </a:spcBef>
              <a:spcAft>
                <a:spcPts val="800"/>
              </a:spcAft>
            </a:pPr>
            <a:r>
              <a:rPr lang="es-ES" sz="1100">
                <a:latin typeface="Calibri" panose="020F0502020204030204" pitchFamily="34" charset="0"/>
                <a:ea typeface="Calibri" panose="020F0502020204030204" pitchFamily="34" charset="0"/>
                <a:cs typeface="Times New Roman" panose="02020603050405020304" pitchFamily="18" charset="0"/>
              </a:rPr>
              <a:t>(</a:t>
            </a:r>
            <a:r>
              <a:rPr lang="es-ES" sz="1100" i="1">
                <a:latin typeface="Calibri" panose="020F0502020204030204" pitchFamily="34" charset="0"/>
                <a:ea typeface="Calibri" panose="020F0502020204030204" pitchFamily="34" charset="0"/>
                <a:cs typeface="Times New Roman" panose="02020603050405020304" pitchFamily="18" charset="0"/>
              </a:rPr>
              <a:t>Haga una pausa de 1 a 2 minutos mientras los participantes reflexionan</a:t>
            </a:r>
            <a:r>
              <a:rPr lang="es-ES" sz="1100">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100">
                <a:latin typeface="Calibri" panose="020F0502020204030204" pitchFamily="34" charset="0"/>
                <a:ea typeface="Calibri" panose="020F0502020204030204" pitchFamily="34" charset="0"/>
                <a:cs typeface="Times New Roman" panose="02020603050405020304" pitchFamily="18" charset="0"/>
              </a:rPr>
              <a:t>Muy bien, ¡vamos a ver quién tiene la mayor cantidad! </a:t>
            </a:r>
            <a:r>
              <a:rPr lang="es-ES" sz="1100" b="0">
                <a:latin typeface="Calibri" panose="020F0502020204030204" pitchFamily="34" charset="0"/>
                <a:ea typeface="Calibri" panose="020F0502020204030204" pitchFamily="34" charset="0"/>
                <a:cs typeface="Times New Roman" panose="02020603050405020304" pitchFamily="18" charset="0"/>
              </a:rPr>
              <a:t>¿Quién se limpia las manos más de 5 veces al día en el trabajo?</a:t>
            </a:r>
          </a:p>
          <a:p>
            <a:pPr marL="0" marR="0">
              <a:lnSpc>
                <a:spcPct val="107000"/>
              </a:lnSpc>
              <a:spcBef>
                <a:spcPts val="0"/>
              </a:spcBef>
              <a:spcAft>
                <a:spcPts val="800"/>
              </a:spcAft>
            </a:pPr>
            <a:r>
              <a:rPr lang="es-ES" sz="1100" i="1">
                <a:latin typeface="Calibri" panose="020F0502020204030204" pitchFamily="34" charset="0"/>
                <a:ea typeface="Calibri" panose="020F0502020204030204" pitchFamily="34" charset="0"/>
                <a:cs typeface="Times New Roman" panose="02020603050405020304" pitchFamily="18" charset="0"/>
              </a:rPr>
              <a:t>(Haga una pausa para las respuestas).</a:t>
            </a:r>
          </a:p>
          <a:p>
            <a:pPr marL="0" marR="0">
              <a:lnSpc>
                <a:spcPct val="107000"/>
              </a:lnSpc>
              <a:spcBef>
                <a:spcPts val="0"/>
              </a:spcBef>
              <a:spcAft>
                <a:spcPts val="800"/>
              </a:spcAft>
            </a:pPr>
            <a:r>
              <a:rPr lang="es-ES" sz="1100" b="0">
                <a:latin typeface="Calibri" panose="020F0502020204030204" pitchFamily="34" charset="0"/>
                <a:ea typeface="Calibri" panose="020F0502020204030204" pitchFamily="34" charset="0"/>
                <a:cs typeface="Times New Roman" panose="02020603050405020304" pitchFamily="18" charset="0"/>
              </a:rPr>
              <a:t>¿Qué tal 10 veces en un día de trabajo? </a:t>
            </a:r>
          </a:p>
          <a:p>
            <a:pPr marL="0" marR="0">
              <a:lnSpc>
                <a:spcPct val="107000"/>
              </a:lnSpc>
              <a:spcBef>
                <a:spcPts val="0"/>
              </a:spcBef>
              <a:spcAft>
                <a:spcPts val="800"/>
              </a:spcAft>
            </a:pPr>
            <a:r>
              <a:rPr lang="es-ES" sz="1100" i="1">
                <a:latin typeface="Calibri" panose="020F0502020204030204" pitchFamily="34" charset="0"/>
                <a:ea typeface="Calibri" panose="020F0502020204030204" pitchFamily="34" charset="0"/>
                <a:cs typeface="Times New Roman" panose="02020603050405020304" pitchFamily="18" charset="0"/>
              </a:rPr>
              <a:t>(Haga una pausa para las respuestas. Siga así hasta que descubra a la persona que tiene el cálculo más alto).</a:t>
            </a:r>
          </a:p>
          <a:p>
            <a:pPr marL="0" marR="0">
              <a:lnSpc>
                <a:spcPct val="107000"/>
              </a:lnSpc>
              <a:spcBef>
                <a:spcPts val="0"/>
              </a:spcBef>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100">
                <a:latin typeface="Calibri" panose="020F0502020204030204" pitchFamily="34" charset="0"/>
                <a:ea typeface="Calibri" panose="020F0502020204030204" pitchFamily="34" charset="0"/>
                <a:cs typeface="Times New Roman" panose="02020603050405020304" pitchFamily="18" charset="0"/>
              </a:rPr>
              <a:t>¡Tremendo! Y si sumamos la limpieza de las manos fuera del trabajo también, ¡los números podrían aumentar mucho más! Pero, ¿por qué se limpian las manos con tanta frecuencia en el trabajo? ¿Por qué es importante?</a:t>
            </a:r>
          </a:p>
          <a:p>
            <a:pPr marL="0" marR="0">
              <a:lnSpc>
                <a:spcPct val="107000"/>
              </a:lnSpc>
              <a:spcBef>
                <a:spcPts val="0"/>
              </a:spcBef>
              <a:spcAft>
                <a:spcPts val="800"/>
              </a:spcAft>
            </a:pPr>
            <a:r>
              <a:rPr lang="es-ES" sz="1100">
                <a:latin typeface="Calibri" panose="020F0502020204030204" pitchFamily="34" charset="0"/>
                <a:cs typeface="Times New Roman" panose="02020603050405020304" pitchFamily="18" charset="0"/>
              </a:rPr>
              <a:t>[</a:t>
            </a:r>
            <a:r>
              <a:rPr lang="es-ES" sz="1100" i="1">
                <a:latin typeface="Calibri" panose="020F0502020204030204" pitchFamily="34" charset="0"/>
                <a:cs typeface="Times New Roman" panose="02020603050405020304" pitchFamily="18" charset="0"/>
              </a:rPr>
              <a:t>Permítales a algunos participantes compartir sus motivos</a:t>
            </a:r>
            <a:r>
              <a:rPr lang="es-ES" sz="1100">
                <a:latin typeface="Calibri" panose="020F0502020204030204" pitchFamily="34" charset="0"/>
                <a:cs typeface="Times New Roman" panose="02020603050405020304" pitchFamily="18" charset="0"/>
              </a:rPr>
              <a:t>].</a:t>
            </a:r>
          </a:p>
          <a:p>
            <a:endParaRPr lang="en-US"/>
          </a:p>
        </p:txBody>
      </p:sp>
      <p:sp>
        <p:nvSpPr>
          <p:cNvPr id="4" name="Slide Number Placeholder 3"/>
          <p:cNvSpPr>
            <a:spLocks noGrp="1"/>
          </p:cNvSpPr>
          <p:nvPr>
            <p:ph type="sldNum" sz="quarter" idx="5"/>
          </p:nvPr>
        </p:nvSpPr>
        <p:spPr/>
        <p:txBody>
          <a:bodyPr/>
          <a:lstStyle/>
          <a:p>
            <a:fld id="{B3D9D0E0-5217-4E2E-9AEB-1185C3F29D6F}" type="slidenum">
              <a:rPr lang="en-US" smtClean="0"/>
              <a:t>3</a:t>
            </a:fld>
            <a:endParaRPr lang="en-US"/>
          </a:p>
        </p:txBody>
      </p:sp>
    </p:spTree>
    <p:extLst>
      <p:ext uri="{BB962C8B-B14F-4D97-AF65-F5344CB8AC3E}">
        <p14:creationId xmlns:p14="http://schemas.microsoft.com/office/powerpoint/2010/main" val="523108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Guion:</a:t>
            </a:r>
          </a:p>
          <a:p>
            <a:r>
              <a:rPr lang="es-ES"/>
              <a:t>Ahora que hemos hablado sobre cómo se mantendrán las manos limpias en su trabajo diario, veamos más a fondo por qué la higiene de las manos es tan importante y cómo asegurarse de que lo estén haciendo bien.</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2365731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solidFill>
                  <a:schemeClr val="accent4">
                    <a:lumMod val="50000"/>
                  </a:schemeClr>
                </a:solidFill>
              </a:rPr>
              <a:t>Guion</a:t>
            </a:r>
            <a:r>
              <a:rPr lang="es-ES">
                <a:solidFill>
                  <a:schemeClr val="accent4">
                    <a:lumMod val="50000"/>
                  </a:schemeClr>
                </a:solidFill>
              </a:rPr>
              <a:t>:</a:t>
            </a:r>
          </a:p>
          <a:p>
            <a:r>
              <a:rPr lang="es-ES">
                <a:solidFill>
                  <a:schemeClr val="accent4">
                    <a:lumMod val="50000"/>
                  </a:schemeClr>
                </a:solidFill>
              </a:rPr>
              <a:t>Primero, una definición para recordar: La higiene de las manos es el término general que se usa para la limpieza de las manos, ya sea usando agua y jabón, un desinfectante de manos a base de alcohol o con el restregado de manos quirúrgico. En los documentos técnicos, podrían ver referencias al lavado de manos, que implica el uso de agua y jabón, y a la limpieza de manos, que implica el uso de un desinfectante a base de alcohol. </a:t>
            </a:r>
          </a:p>
          <a:p>
            <a:pPr lvl="1"/>
            <a:endParaRPr lang="en-US">
              <a:solidFill>
                <a:schemeClr val="accent4">
                  <a:lumMod val="50000"/>
                </a:schemeClr>
              </a:solidFill>
            </a:endParaRPr>
          </a:p>
          <a:p>
            <a:pPr lvl="0"/>
            <a:r>
              <a:rPr lang="es-ES">
                <a:solidFill>
                  <a:schemeClr val="accent4">
                    <a:lumMod val="50000"/>
                  </a:schemeClr>
                </a:solidFill>
              </a:rPr>
              <a:t>Estos son algunos ejemplos de estaciones de higiene de las manos que podrían estar acostumbrados a ver en su centro médico.</a:t>
            </a:r>
            <a:r>
              <a:rPr lang="es-ES" baseline="0">
                <a:solidFill>
                  <a:schemeClr val="accent4">
                    <a:lumMod val="50000"/>
                  </a:schemeClr>
                </a:solidFill>
              </a:rPr>
              <a:t> Generalmente, estas estaciones incluyen un balde con una vasija. Es común ver baldes de agua con un jabón colgando, o podría haber agua con cloro en los baldes, de lo cual hablaremos más adelante.</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2222167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Guion</a:t>
            </a:r>
            <a:r>
              <a:rPr lang="es-ES"/>
              <a:t>:</a:t>
            </a:r>
          </a:p>
          <a:p>
            <a:r>
              <a:rPr lang="es-ES"/>
              <a:t>Ustedes tocan muchas cosas en el trabajo todos los días. Esta imagen muestra algunos ejemplos de muchas de las cosas que podrían tocar durante un día de trabajo típico. Como indican las flechas en esta imagen, tocar a personas, objetos y superficies permite la transferencia de patógenos de ustedes a ellos y de ellos a ustedes.</a:t>
            </a:r>
          </a:p>
          <a:p>
            <a:endParaRPr lang="en-US" baseline="0"/>
          </a:p>
          <a:p>
            <a:r>
              <a:rPr lang="es-ES" baseline="0"/>
              <a:t>Si tocan una superficie contaminada, como la manija de una puerta, equipo médico o sus teléfonos, y luego se tocan los ojos, la nariz o la boca, pueden transferirse patógenos, incluida la enfermedad por el virus de Marburgo. También pueden transferir patógenos a los pacientes si tocan una superficie sin limpiar y luego tocan al paciente o tocan un dispositivo médico.</a:t>
            </a:r>
          </a:p>
          <a:p>
            <a:endParaRPr lang="en-US" baseline="0"/>
          </a:p>
          <a:p>
            <a:r>
              <a:rPr lang="es-ES" baseline="0"/>
              <a:t>La higiene de las manos es una medida simple que puede hacer una gran diferencia en mantenerlos a ustedes, a sus pacientes y a su comunidad protegidos contra la enfermedad por el virus de Marburgo.</a:t>
            </a:r>
          </a:p>
          <a:p>
            <a:endParaRPr lang="en-US" baseline="0"/>
          </a:p>
          <a:p>
            <a:endParaRPr lang="en-US"/>
          </a:p>
        </p:txBody>
      </p:sp>
      <p:sp>
        <p:nvSpPr>
          <p:cNvPr id="4" name="Slide Number Placeholder 3"/>
          <p:cNvSpPr>
            <a:spLocks noGrp="1"/>
          </p:cNvSpPr>
          <p:nvPr>
            <p:ph type="sldNum" sz="quarter" idx="5"/>
          </p:nvPr>
        </p:nvSpPr>
        <p:spPr/>
        <p:txBody>
          <a:bodyPr/>
          <a:lstStyle/>
          <a:p>
            <a:fld id="{B3D9D0E0-5217-4E2E-9AEB-1185C3F29D6F}" type="slidenum">
              <a:rPr lang="en-US" smtClean="0"/>
              <a:t>6</a:t>
            </a:fld>
            <a:endParaRPr lang="en-US"/>
          </a:p>
        </p:txBody>
      </p:sp>
    </p:spTree>
    <p:extLst>
      <p:ext uri="{BB962C8B-B14F-4D97-AF65-F5344CB8AC3E}">
        <p14:creationId xmlns:p14="http://schemas.microsoft.com/office/powerpoint/2010/main" val="954186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Guion:</a:t>
            </a:r>
          </a:p>
          <a:p>
            <a:r>
              <a:rPr lang="es-ES"/>
              <a:t>Observen que deben realizar la higiene de las manos antes y después de muchas actividades durante su día de trabajo.</a:t>
            </a:r>
          </a:p>
          <a:p>
            <a:endParaRPr lang="en-US"/>
          </a:p>
          <a:p>
            <a:r>
              <a:rPr lang="es-ES"/>
              <a:t>Al cuidar de los pacientes, deben realizar la higiene de las manos antes y después de tener contacto con el paciente o con su entorno. Deben limpiarse las manos antes de realizar un procedimiento estéril y después de tocar los líquidos corporales de un paciente.</a:t>
            </a:r>
          </a:p>
          <a:p>
            <a:endParaRPr lang="en-US"/>
          </a:p>
          <a:p>
            <a:r>
              <a:rPr lang="es-ES"/>
              <a:t>Al usar el EPP, deben lavarse las manos antes de ponérselo y después de quitárselo. </a:t>
            </a:r>
          </a:p>
          <a:p>
            <a:endParaRPr lang="en-US"/>
          </a:p>
          <a:p>
            <a:r>
              <a:rPr lang="es-ES"/>
              <a:t>Deben lavarse las manos antes y después de realizar servicios ambientales o actividades de limpieza y después de manipular desechos. </a:t>
            </a:r>
          </a:p>
          <a:p>
            <a:endParaRPr lang="en-US"/>
          </a:p>
          <a:p>
            <a:r>
              <a:rPr lang="es-ES"/>
              <a:t>Deben estar atentos también a la higiene de manos antes y después de realizar actividades personales durante el día de trabajo, por ejemplo, limpiarse las manos antes de preparar alimentos o de comer y después de ir al baño, sonarse la nariz o toser.</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s-ES"/>
              <a:t>Las estaciones de higiene de las manos deben estar disponibles en las entradas del centro médico, en todas las áreas para el cuidado de pacientes y en las áreas para ponerse y quitarse el EPP, a fin de facilitar una buena higiene de manos.</a:t>
            </a:r>
          </a:p>
          <a:p>
            <a:endParaRPr lang="en-US"/>
          </a:p>
          <a:p>
            <a:endParaRPr lang="en-US"/>
          </a:p>
        </p:txBody>
      </p:sp>
      <p:sp>
        <p:nvSpPr>
          <p:cNvPr id="4" name="Slide Number Placeholder 3"/>
          <p:cNvSpPr>
            <a:spLocks noGrp="1"/>
          </p:cNvSpPr>
          <p:nvPr>
            <p:ph type="sldNum" sz="quarter" idx="5"/>
          </p:nvPr>
        </p:nvSpPr>
        <p:spPr/>
        <p:txBody>
          <a:bodyPr/>
          <a:lstStyle/>
          <a:p>
            <a:fld id="{B3D9D0E0-5217-4E2E-9AEB-1185C3F29D6F}" type="slidenum">
              <a:rPr lang="en-US" smtClean="0"/>
              <a:t>7</a:t>
            </a:fld>
            <a:endParaRPr lang="en-US"/>
          </a:p>
        </p:txBody>
      </p:sp>
    </p:spTree>
    <p:extLst>
      <p:ext uri="{BB962C8B-B14F-4D97-AF65-F5344CB8AC3E}">
        <p14:creationId xmlns:p14="http://schemas.microsoft.com/office/powerpoint/2010/main" val="4251553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ES" i="1"/>
              <a:t>Guion: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s-ES" baseline="0"/>
              <a:t>La Organización Mundial de la Salud prefiere el uso de un desinfectante para manos a base de alcohol para la higiene de las manos debido a que el acceso al agua limpia varía en todo el mundo.</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a:p>
          <a:p>
            <a:pPr marL="0" marR="0" lvl="0" indent="0" algn="l" defTabSz="914400" rtl="0" eaLnBrk="1" fontAlgn="base" latinLnBrk="0" hangingPunct="1">
              <a:lnSpc>
                <a:spcPct val="100000"/>
              </a:lnSpc>
              <a:spcBef>
                <a:spcPct val="30000"/>
              </a:spcBef>
              <a:spcAft>
                <a:spcPct val="0"/>
              </a:spcAft>
              <a:buClrTx/>
              <a:buSzTx/>
              <a:buFontTx/>
              <a:buNone/>
              <a:tabLst/>
              <a:defRPr/>
            </a:pPr>
            <a:r>
              <a:rPr lang="es-ES" baseline="0"/>
              <a:t>Este diagrama muestra la técnica para asegurarse de cubrir todas las superficies al usar un desinfectante de manos a base de alcohol.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a:p>
          <a:p>
            <a:pPr marL="0" marR="0" lvl="0" indent="0" algn="l" defTabSz="914400" rtl="0" eaLnBrk="1" fontAlgn="base" latinLnBrk="0" hangingPunct="1">
              <a:lnSpc>
                <a:spcPct val="100000"/>
              </a:lnSpc>
              <a:spcBef>
                <a:spcPct val="30000"/>
              </a:spcBef>
              <a:spcAft>
                <a:spcPct val="0"/>
              </a:spcAft>
              <a:buClrTx/>
              <a:buSzTx/>
              <a:buFontTx/>
              <a:buNone/>
              <a:tabLst/>
              <a:defRPr/>
            </a:pPr>
            <a:r>
              <a:rPr lang="es-ES" baseline="0"/>
              <a:t>Algo importante que recordar al usar un desinfectante de manos a base de alcohol es que necesitan frotarse las manos por al menos 20 a 30 segundos, y usar suficiente producto para mantener las manos mojadas mientras se las frotan por todo ese tiempo. Por lo general, esto es de 3 a 5 mililitros de producto, que es una buena cantidad.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1859978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Guion</a:t>
            </a:r>
            <a:r>
              <a:rPr lang="es-ES"/>
              <a:t>:</a:t>
            </a:r>
          </a:p>
          <a:p>
            <a:r>
              <a:rPr lang="es-ES"/>
              <a:t>Si en su centro hay agua y jabón disponibles para la higiene de las manos, necesitan lavarse las manos durante el tiempo suficiente para completar todos los pasos en el diagrama, más de 5 o 10 segundos, ojalá 40 segundos o más.</a:t>
            </a:r>
            <a:r>
              <a:rPr lang="es-ES" baseline="0"/>
              <a:t> </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s-ES"/>
              <a:t>Consideren cómo pueden cerrar la llave sin contaminarse las manos.</a:t>
            </a:r>
            <a:r>
              <a:rPr lang="es-ES" baseline="0"/>
              <a:t> Por ejemplo, ¿hay una palanca que puedan mover con el codo? </a:t>
            </a:r>
          </a:p>
          <a:p>
            <a:endParaRPr lang="en-US" baseline="0"/>
          </a:p>
          <a:p>
            <a:r>
              <a:rPr lang="es-ES" baseline="0"/>
              <a:t>Cuando pensamos en secarse las manos, se prefieren las toallas de un solo uso porque las toallas compartidas pueden contaminarse. Si no hay toallas, se pueden dejar secar al aire.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475147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609600" y="204583"/>
            <a:ext cx="9204101" cy="830997"/>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a:p>
            <a:r>
              <a:rPr lang="en-US" sz="2400" b="0">
                <a:solidFill>
                  <a:schemeClr val="bg2"/>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42071717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8"/>
            <a:ext cx="11059884" cy="1162051"/>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9"/>
            <a:ext cx="103632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194304652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0600702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Section Header">
    <p:bg>
      <p:bgPr>
        <a:solidFill>
          <a:srgbClr val="016A70"/>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p:ph sz="quarter" idx="10"/>
          </p:nvPr>
        </p:nvSpPr>
        <p:spPr>
          <a:xfrm>
            <a:off x="576264" y="4097049"/>
            <a:ext cx="11006137" cy="765239"/>
          </a:xfrm>
        </p:spPr>
        <p:txBody>
          <a:bodyPr>
            <a:normAutofit/>
          </a:bodyPr>
          <a:lstStyle>
            <a:lvl1pPr>
              <a:spcAft>
                <a:spcPts val="1200"/>
              </a:spcAft>
              <a:buNone/>
              <a:defRPr sz="4800" b="1">
                <a:solidFill>
                  <a:schemeClr val="bg2"/>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063C47A1-B55E-47DB-A284-30628C81C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231403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8_Data Slide (for content heavy tables and charts)">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24284"/>
            <a:ext cx="10972800" cy="4176467"/>
          </a:xfrm>
        </p:spPr>
        <p:txBody>
          <a:bodyPr/>
          <a:lstStyle>
            <a:lvl1pPr marL="457189" indent="-457189">
              <a:lnSpc>
                <a:spcPts val="2933"/>
              </a:lnSpc>
              <a:buClr>
                <a:srgbClr val="E25423"/>
              </a:buClr>
              <a:buFont typeface="Arial" panose="020B0604020202020204" pitchFamily="34" charset="0"/>
              <a:buChar char="•"/>
              <a:defRPr sz="2667" b="0">
                <a:solidFill>
                  <a:srgbClr val="1D1D1D"/>
                </a:solidFill>
              </a:defRPr>
            </a:lvl1pPr>
            <a:lvl2pPr>
              <a:lnSpc>
                <a:spcPts val="2667"/>
              </a:lnSpc>
              <a:buClr>
                <a:srgbClr val="E25423"/>
              </a:buClr>
              <a:defRPr sz="2667">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Tree>
    <p:extLst>
      <p:ext uri="{BB962C8B-B14F-4D97-AF65-F5344CB8AC3E}">
        <p14:creationId xmlns:p14="http://schemas.microsoft.com/office/powerpoint/2010/main" val="20336565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4"/>
            <a:ext cx="10972800" cy="4176467"/>
          </a:xfrm>
        </p:spPr>
        <p:txBody>
          <a:bodyPr/>
          <a:lstStyle>
            <a:lvl1pPr marL="376757" indent="-376757">
              <a:spcAft>
                <a:spcPts val="800"/>
              </a:spcAft>
              <a:buFont typeface="Arial" panose="020B0604020202020204" pitchFamily="34" charset="0"/>
              <a:buChar char="•"/>
              <a:defRPr sz="2667" b="0">
                <a:solidFill>
                  <a:srgbClr val="000000"/>
                </a:solidFill>
              </a:defRPr>
            </a:lvl1pPr>
            <a:lvl2pPr marL="764098" indent="-309026">
              <a:spcBef>
                <a:spcPts val="0"/>
              </a:spcBef>
              <a:spcAft>
                <a:spcPts val="800"/>
              </a:spcAft>
              <a:buClr>
                <a:srgbClr val="E25423"/>
              </a:buClr>
              <a:buFont typeface="Arial" panose="020B0604020202020204" pitchFamily="34" charset="0"/>
              <a:buChar char="‒"/>
              <a:defRPr sz="2667"/>
            </a:lvl2pPr>
            <a:lvl3pPr marL="831830" indent="-444489">
              <a:spcBef>
                <a:spcPts val="800"/>
              </a:spcBef>
              <a:spcAft>
                <a:spcPts val="800"/>
              </a:spcAft>
              <a:buClr>
                <a:srgbClr val="692145"/>
              </a:buClr>
              <a:defRPr sz="3200"/>
            </a:lvl3pPr>
            <a:lvl4pPr marL="1219170" indent="-309026">
              <a:spcBef>
                <a:spcPts val="0"/>
              </a:spcBef>
              <a:spcAft>
                <a:spcPts val="0"/>
              </a:spcAft>
              <a:buClr>
                <a:schemeClr val="bg2">
                  <a:lumMod val="50000"/>
                </a:schemeClr>
              </a:buClr>
              <a:buFont typeface="Arial" panose="020B0604020202020204" pitchFamily="34" charset="0"/>
              <a:buChar char="•"/>
              <a:defRPr/>
            </a:lvl4pPr>
            <a:lvl5pPr marL="1674242" indent="-300559">
              <a:spcBef>
                <a:spcPts val="0"/>
              </a:spcBef>
              <a:buClr>
                <a:schemeClr val="bg2">
                  <a:lumMod val="50000"/>
                </a:schemeClr>
              </a:buClr>
              <a:buFont typeface="Arial" panose="020B0604020202020204" pitchFamily="34" charset="0"/>
              <a:buChar char="–"/>
              <a:defRPr/>
            </a:lvl5pPr>
            <a:lvl6pPr marL="2137780" indent="-309026">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275383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800767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1">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a:t>Object</a:t>
            </a:r>
          </a:p>
        </p:txBody>
      </p:sp>
    </p:spTree>
    <p:extLst>
      <p:ext uri="{BB962C8B-B14F-4D97-AF65-F5344CB8AC3E}">
        <p14:creationId xmlns:p14="http://schemas.microsoft.com/office/powerpoint/2010/main" val="229016237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sp>
        <p:nvSpPr>
          <p:cNvPr id="3" name="TextBox 2"/>
          <p:cNvSpPr txBox="1"/>
          <p:nvPr/>
        </p:nvSpPr>
        <p:spPr>
          <a:xfrm>
            <a:off x="169625" y="3662433"/>
            <a:ext cx="8852455" cy="1815882"/>
          </a:xfrm>
          <a:prstGeom prst="rect">
            <a:avLst/>
          </a:prstGeom>
          <a:noFill/>
        </p:spPr>
        <p:txBody>
          <a:bodyPr wrap="square" rtlCol="0">
            <a:spAutoFit/>
          </a:bodyPr>
          <a:lstStyle/>
          <a:p>
            <a:r>
              <a:rPr lang="en-US" sz="1600">
                <a:solidFill>
                  <a:srgbClr val="005DAB"/>
                </a:solidFill>
                <a:latin typeface="Calibri" panose="020F0502020204030204" pitchFamily="34" charset="0"/>
              </a:rPr>
              <a:t>For more information, contact CDC</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1-800-CDC-INFO (232-4636)</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TTY:  1-888-232-6348    www.cdc.gov</a:t>
            </a: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421296633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2743E-517A-417D-BCC4-0F8975E6BB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4CA4F8-5500-415E-8BD3-64EF760F48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F355C-3BE5-4E6E-94C2-6A48454CF9B8}"/>
              </a:ext>
            </a:extLst>
          </p:cNvPr>
          <p:cNvSpPr>
            <a:spLocks noGrp="1"/>
          </p:cNvSpPr>
          <p:nvPr>
            <p:ph type="dt" sz="half" idx="10"/>
          </p:nvPr>
        </p:nvSpPr>
        <p:spPr/>
        <p:txBody>
          <a:bodyPr/>
          <a:lstStyle/>
          <a:p>
            <a:fld id="{EFFDC5FE-3CBA-429F-BA20-CCF526CCFC3F}" type="datetimeFigureOut">
              <a:rPr lang="en-US" smtClean="0"/>
              <a:t>11/22/2023</a:t>
            </a:fld>
            <a:endParaRPr lang="en-US"/>
          </a:p>
        </p:txBody>
      </p:sp>
      <p:sp>
        <p:nvSpPr>
          <p:cNvPr id="5" name="Footer Placeholder 4">
            <a:extLst>
              <a:ext uri="{FF2B5EF4-FFF2-40B4-BE49-F238E27FC236}">
                <a16:creationId xmlns:a16="http://schemas.microsoft.com/office/drawing/2014/main" id="{AC13B337-2E32-46D8-BC29-87125165B4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A4BD19-7CBC-4FB3-83A4-95D7618D86B8}"/>
              </a:ext>
            </a:extLst>
          </p:cNvPr>
          <p:cNvSpPr>
            <a:spLocks noGrp="1"/>
          </p:cNvSpPr>
          <p:nvPr>
            <p:ph type="sldNum" sz="quarter" idx="12"/>
          </p:nvPr>
        </p:nvSpPr>
        <p:spPr/>
        <p:txBody>
          <a:bodyPr/>
          <a:lstStyle/>
          <a:p>
            <a:fld id="{9802642A-F9DA-456E-8C81-009999231EBF}" type="slidenum">
              <a:rPr lang="en-US" smtClean="0"/>
              <a:t>‹#›</a:t>
            </a:fld>
            <a:endParaRPr lang="en-US"/>
          </a:p>
        </p:txBody>
      </p:sp>
    </p:spTree>
    <p:extLst>
      <p:ext uri="{BB962C8B-B14F-4D97-AF65-F5344CB8AC3E}">
        <p14:creationId xmlns:p14="http://schemas.microsoft.com/office/powerpoint/2010/main" val="3844551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333775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2" r:id="rId9"/>
    <p:sldLayoutId id="2147483660" r:id="rId10"/>
  </p:sldLayoutIdLst>
  <p:transition>
    <p:fade/>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Clr>
          <a:srgbClr val="E25423"/>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E25423"/>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CF3E2A4-F675-B6F3-7CEA-C328ED4B8167}"/>
              </a:ext>
            </a:extLst>
          </p:cNvPr>
          <p:cNvSpPr>
            <a:spLocks noGrp="1"/>
          </p:cNvSpPr>
          <p:nvPr>
            <p:ph type="title"/>
          </p:nvPr>
        </p:nvSpPr>
        <p:spPr>
          <a:xfrm>
            <a:off x="1889760" y="2546063"/>
            <a:ext cx="9629935" cy="2266931"/>
          </a:xfrm>
        </p:spPr>
        <p:txBody>
          <a:bodyPr vert="horz" lIns="91440" tIns="45720" rIns="91440" bIns="45720" rtlCol="0" anchor="b" anchorCtr="0">
            <a:noAutofit/>
          </a:bodyPr>
          <a:lstStyle/>
          <a:p>
            <a:pPr>
              <a:lnSpc>
                <a:spcPct val="100000"/>
              </a:lnSpc>
            </a:pPr>
            <a:r>
              <a:rPr lang="es-ES" sz="4000" dirty="0">
                <a:solidFill>
                  <a:schemeClr val="accent5">
                    <a:lumMod val="75000"/>
                  </a:schemeClr>
                </a:solidFill>
                <a:latin typeface="Calibri"/>
                <a:cs typeface="Calibri"/>
              </a:rPr>
              <a:t>Prevención y control de infecciones: </a:t>
            </a:r>
            <a:r>
              <a:rPr lang="es-ES" sz="4000" dirty="0">
                <a:solidFill>
                  <a:schemeClr val="tx1">
                    <a:lumMod val="75000"/>
                  </a:schemeClr>
                </a:solidFill>
                <a:latin typeface="Calibri"/>
                <a:cs typeface="Calibri"/>
              </a:rPr>
              <a:t>enfermedad por el virus de Marburgo (EVM) </a:t>
            </a:r>
            <a:br>
              <a:rPr lang="es-ES" sz="4000" dirty="0">
                <a:solidFill>
                  <a:schemeClr val="accent5">
                    <a:lumMod val="75000"/>
                  </a:schemeClr>
                </a:solidFill>
                <a:latin typeface="Calibri"/>
                <a:cs typeface="Calibri"/>
              </a:rPr>
            </a:br>
            <a:r>
              <a:rPr lang="es-ES" sz="4000" b="0" dirty="0">
                <a:solidFill>
                  <a:schemeClr val="accent5">
                    <a:lumMod val="75000"/>
                  </a:schemeClr>
                </a:solidFill>
                <a:latin typeface="Calibri Light" panose="020F0302020204030204" pitchFamily="34" charset="0"/>
                <a:cs typeface="Calibri Light" panose="020F0302020204030204" pitchFamily="34" charset="0"/>
              </a:rPr>
              <a:t>Higiene de las manos</a:t>
            </a:r>
          </a:p>
        </p:txBody>
      </p:sp>
      <p:cxnSp>
        <p:nvCxnSpPr>
          <p:cNvPr id="6" name="Straight Connector 5">
            <a:extLst>
              <a:ext uri="{FF2B5EF4-FFF2-40B4-BE49-F238E27FC236}">
                <a16:creationId xmlns:a16="http://schemas.microsoft.com/office/drawing/2014/main" id="{7045FBDB-8A4D-429F-4BF3-FAADE836A862}"/>
              </a:ext>
              <a:ext uri="{C183D7F6-B498-43B3-948B-1728B52AA6E4}">
                <adec:decorative xmlns:adec="http://schemas.microsoft.com/office/drawing/2017/decorative" val="1"/>
              </a:ext>
            </a:extLst>
          </p:cNvPr>
          <p:cNvCxnSpPr/>
          <p:nvPr/>
        </p:nvCxnSpPr>
        <p:spPr>
          <a:xfrm flipV="1">
            <a:off x="1998848" y="5099720"/>
            <a:ext cx="7887855" cy="92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BD27199-1FEB-0ED3-F1DB-5A1C2AF3FCB6}"/>
              </a:ext>
            </a:extLst>
          </p:cNvPr>
          <p:cNvSpPr txBox="1"/>
          <p:nvPr/>
        </p:nvSpPr>
        <p:spPr>
          <a:xfrm>
            <a:off x="1889760" y="5171441"/>
            <a:ext cx="860596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200" b="1">
                <a:solidFill>
                  <a:srgbClr val="0039A6"/>
                </a:solidFill>
                <a:latin typeface="Calibri"/>
                <a:cs typeface="Calibri"/>
              </a:rPr>
              <a:t>Entornos de atención médica con recursos entre limitados e intermedios</a:t>
            </a:r>
          </a:p>
        </p:txBody>
      </p:sp>
      <p:sp>
        <p:nvSpPr>
          <p:cNvPr id="8" name="TextBox 7">
            <a:extLst>
              <a:ext uri="{FF2B5EF4-FFF2-40B4-BE49-F238E27FC236}">
                <a16:creationId xmlns:a16="http://schemas.microsoft.com/office/drawing/2014/main" id="{41B1BF02-1F0C-7323-20DF-1DC3D1D43D56}"/>
              </a:ext>
            </a:extLst>
          </p:cNvPr>
          <p:cNvSpPr txBox="1"/>
          <p:nvPr/>
        </p:nvSpPr>
        <p:spPr>
          <a:xfrm>
            <a:off x="8036560" y="6349999"/>
            <a:ext cx="30213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a:solidFill>
                  <a:srgbClr val="002060"/>
                </a:solidFill>
                <a:latin typeface="Calibri"/>
                <a:cs typeface="Calibri"/>
              </a:rPr>
              <a:t>Actualizado: marzo del 2023</a:t>
            </a:r>
          </a:p>
        </p:txBody>
      </p:sp>
    </p:spTree>
    <p:extLst>
      <p:ext uri="{BB962C8B-B14F-4D97-AF65-F5344CB8AC3E}">
        <p14:creationId xmlns:p14="http://schemas.microsoft.com/office/powerpoint/2010/main" val="197200604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C5F7B-6AA6-4DB5-8891-9B13D0A44DD3}"/>
              </a:ext>
            </a:extLst>
          </p:cNvPr>
          <p:cNvSpPr>
            <a:spLocks noGrp="1"/>
          </p:cNvSpPr>
          <p:nvPr>
            <p:ph type="title"/>
          </p:nvPr>
        </p:nvSpPr>
        <p:spPr>
          <a:xfrm>
            <a:off x="609600" y="-65605"/>
            <a:ext cx="10972800" cy="1143000"/>
          </a:xfrm>
        </p:spPr>
        <p:txBody>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Uso de cloro para la higiene de las manos</a:t>
            </a:r>
          </a:p>
        </p:txBody>
      </p:sp>
      <p:sp>
        <p:nvSpPr>
          <p:cNvPr id="3" name="Text Placeholder 2">
            <a:extLst>
              <a:ext uri="{FF2B5EF4-FFF2-40B4-BE49-F238E27FC236}">
                <a16:creationId xmlns:a16="http://schemas.microsoft.com/office/drawing/2014/main" id="{12A138F7-44CA-423B-ACC5-3DDA1B563B7C}"/>
              </a:ext>
            </a:extLst>
          </p:cNvPr>
          <p:cNvSpPr>
            <a:spLocks noGrp="1"/>
          </p:cNvSpPr>
          <p:nvPr>
            <p:ph type="body" sz="quarter" idx="10"/>
          </p:nvPr>
        </p:nvSpPr>
        <p:spPr>
          <a:xfrm>
            <a:off x="609600" y="1584960"/>
            <a:ext cx="5791200" cy="4415791"/>
          </a:xfrm>
        </p:spPr>
        <p:txBody>
          <a:bodyPr>
            <a:normAutofit/>
          </a:bodyPr>
          <a:lstStyle/>
          <a:p>
            <a:r>
              <a:rPr lang="es-ES" sz="2800" b="1" dirty="0">
                <a:solidFill>
                  <a:srgbClr val="000000"/>
                </a:solidFill>
              </a:rPr>
              <a:t>NO </a:t>
            </a:r>
            <a:r>
              <a:rPr lang="es-ES" sz="2800" dirty="0">
                <a:solidFill>
                  <a:srgbClr val="000000"/>
                </a:solidFill>
              </a:rPr>
              <a:t>se recomienda como una opción de rutina para la higiene de las manos</a:t>
            </a:r>
          </a:p>
          <a:p>
            <a:pPr>
              <a:spcBef>
                <a:spcPts val="1600"/>
              </a:spcBef>
            </a:pPr>
            <a:r>
              <a:rPr lang="es-ES" sz="2800" dirty="0">
                <a:solidFill>
                  <a:srgbClr val="000000"/>
                </a:solidFill>
              </a:rPr>
              <a:t>Opción </a:t>
            </a:r>
            <a:r>
              <a:rPr lang="es-ES" sz="2800" b="1" dirty="0">
                <a:solidFill>
                  <a:srgbClr val="000000"/>
                </a:solidFill>
              </a:rPr>
              <a:t>provisional</a:t>
            </a:r>
            <a:r>
              <a:rPr lang="es-ES" sz="2800" dirty="0">
                <a:solidFill>
                  <a:srgbClr val="000000"/>
                </a:solidFill>
              </a:rPr>
              <a:t> cuando no hay otros productos disponibles para la higiene de las manos</a:t>
            </a:r>
          </a:p>
          <a:p>
            <a:pPr>
              <a:spcBef>
                <a:spcPts val="1600"/>
              </a:spcBef>
            </a:pPr>
            <a:r>
              <a:rPr lang="es-ES" sz="2800" dirty="0">
                <a:solidFill>
                  <a:srgbClr val="000000"/>
                </a:solidFill>
              </a:rPr>
              <a:t>Las </a:t>
            </a:r>
            <a:r>
              <a:rPr lang="es-ES" sz="2800" b="1" dirty="0">
                <a:solidFill>
                  <a:srgbClr val="000000"/>
                </a:solidFill>
              </a:rPr>
              <a:t>soluciones de cloro</a:t>
            </a:r>
            <a:r>
              <a:rPr lang="es-ES" sz="2800" dirty="0">
                <a:solidFill>
                  <a:srgbClr val="000000"/>
                </a:solidFill>
              </a:rPr>
              <a:t> tienen que:</a:t>
            </a:r>
          </a:p>
          <a:p>
            <a:pPr lvl="1"/>
            <a:r>
              <a:rPr lang="es-ES" sz="2800" dirty="0">
                <a:solidFill>
                  <a:srgbClr val="000000"/>
                </a:solidFill>
              </a:rPr>
              <a:t>Diluirse correctamente</a:t>
            </a:r>
          </a:p>
          <a:p>
            <a:pPr lvl="1"/>
            <a:r>
              <a:rPr lang="es-ES" sz="2800" dirty="0">
                <a:solidFill>
                  <a:srgbClr val="000000"/>
                </a:solidFill>
              </a:rPr>
              <a:t>Prepararse a diario</a:t>
            </a:r>
          </a:p>
          <a:p>
            <a:pPr lvl="1"/>
            <a:endParaRPr lang="en-US" sz="2800" dirty="0">
              <a:solidFill>
                <a:schemeClr val="tx1"/>
              </a:solidFill>
            </a:endParaRPr>
          </a:p>
          <a:p>
            <a:pPr>
              <a:spcBef>
                <a:spcPts val="0"/>
              </a:spcBef>
            </a:pPr>
            <a:endParaRPr lang="en-US" sz="2200" dirty="0">
              <a:solidFill>
                <a:schemeClr val="tx1"/>
              </a:solidFill>
            </a:endParaRPr>
          </a:p>
        </p:txBody>
      </p:sp>
      <p:grpSp>
        <p:nvGrpSpPr>
          <p:cNvPr id="5" name="Group 4" descr="Una mujer lavandose las manos, Guinea, 2014.">
            <a:extLst>
              <a:ext uri="{FF2B5EF4-FFF2-40B4-BE49-F238E27FC236}">
                <a16:creationId xmlns:a16="http://schemas.microsoft.com/office/drawing/2014/main" id="{44A70274-6DBC-485A-BEAC-005D15967E52}"/>
              </a:ext>
            </a:extLst>
          </p:cNvPr>
          <p:cNvGrpSpPr/>
          <p:nvPr/>
        </p:nvGrpSpPr>
        <p:grpSpPr>
          <a:xfrm>
            <a:off x="6592413" y="1405775"/>
            <a:ext cx="4743641" cy="4594976"/>
            <a:chOff x="4830417" y="1873291"/>
            <a:chExt cx="4572000" cy="4084849"/>
          </a:xfrm>
        </p:grpSpPr>
        <p:pic>
          <p:nvPicPr>
            <p:cNvPr id="3076" name="Picture 4" descr="Una mujer lavándose las manos, Guinea, 2014.">
              <a:extLst>
                <a:ext uri="{FF2B5EF4-FFF2-40B4-BE49-F238E27FC236}">
                  <a16:creationId xmlns:a16="http://schemas.microsoft.com/office/drawing/2014/main" id="{F2E2AA2F-603D-49FB-B44A-E6E1FA553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504" y="1873291"/>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BE158D5-4D1E-480D-B085-5C88006503D5}"/>
                </a:ext>
              </a:extLst>
            </p:cNvPr>
            <p:cNvSpPr txBox="1"/>
            <p:nvPr/>
          </p:nvSpPr>
          <p:spPr>
            <a:xfrm>
              <a:off x="4830417" y="5704224"/>
              <a:ext cx="4572000" cy="253916"/>
            </a:xfrm>
            <a:prstGeom prst="rect">
              <a:avLst/>
            </a:prstGeom>
            <a:noFill/>
          </p:spPr>
          <p:txBody>
            <a:bodyPr wrap="square">
              <a:spAutoFit/>
            </a:bodyPr>
            <a:lstStyle/>
            <a:p>
              <a:r>
                <a:rPr lang="es-ES" sz="1050">
                  <a:solidFill>
                    <a:srgbClr val="000000"/>
                  </a:solidFill>
                  <a:latin typeface="Calibri" panose="020F0502020204030204" pitchFamily="34" charset="0"/>
                  <a:cs typeface="Calibri" panose="020F0502020204030204" pitchFamily="34" charset="0"/>
                </a:rPr>
                <a:t>http://cdcmuseum.org/exhibits/show/ebola/public-health/ipc/handwashing</a:t>
              </a:r>
            </a:p>
          </p:txBody>
        </p:sp>
      </p:grpSp>
    </p:spTree>
    <p:extLst>
      <p:ext uri="{BB962C8B-B14F-4D97-AF65-F5344CB8AC3E}">
        <p14:creationId xmlns:p14="http://schemas.microsoft.com/office/powerpoint/2010/main" val="127034270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0D476F8D-E5AC-B897-D51B-A6C64A863F10}"/>
              </a:ext>
            </a:extLst>
          </p:cNvPr>
          <p:cNvSpPr txBox="1">
            <a:spLocks noGrp="1"/>
          </p:cNvSpPr>
          <p:nvPr>
            <p:ph type="title" idx="4294967295"/>
          </p:nvPr>
        </p:nvSpPr>
        <p:spPr>
          <a:xfrm>
            <a:off x="566058" y="685532"/>
            <a:ext cx="11059884" cy="8886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4400" b="1" i="0" u="none" strike="noStrike" kern="1200" cap="none" spc="0" normalizeH="0" baseline="0" noProof="0">
                <a:ln>
                  <a:noFill/>
                </a:ln>
                <a:solidFill>
                  <a:schemeClr val="bg2"/>
                </a:solidFill>
                <a:effectLst/>
                <a:uLnTx/>
                <a:uFillTx/>
                <a:latin typeface="Calibri Light" panose="020F0302020204030204" pitchFamily="34" charset="0"/>
                <a:ea typeface="+mj-ea"/>
                <a:cs typeface="Calibri Light" panose="020F0302020204030204" pitchFamily="34" charset="0"/>
              </a:rPr>
              <a:t>Reflexión</a:t>
            </a:r>
          </a:p>
        </p:txBody>
      </p:sp>
      <p:sp>
        <p:nvSpPr>
          <p:cNvPr id="7" name="TextBox 6">
            <a:extLst>
              <a:ext uri="{FF2B5EF4-FFF2-40B4-BE49-F238E27FC236}">
                <a16:creationId xmlns:a16="http://schemas.microsoft.com/office/drawing/2014/main" id="{E55681CF-850C-CE62-5BA3-283B44849952}"/>
              </a:ext>
            </a:extLst>
          </p:cNvPr>
          <p:cNvSpPr txBox="1"/>
          <p:nvPr/>
        </p:nvSpPr>
        <p:spPr>
          <a:xfrm>
            <a:off x="783771" y="1854926"/>
            <a:ext cx="10464602" cy="3200876"/>
          </a:xfrm>
          <a:prstGeom prst="rect">
            <a:avLst/>
          </a:prstGeom>
          <a:noFill/>
        </p:spPr>
        <p:txBody>
          <a:bodyPr wrap="square" rtlCol="0">
            <a:spAutoFit/>
          </a:bodyPr>
          <a:lstStyle/>
          <a:p>
            <a:pPr>
              <a:spcBef>
                <a:spcPts val="2400"/>
              </a:spcBef>
              <a:buClr>
                <a:schemeClr val="accent2">
                  <a:lumMod val="60000"/>
                  <a:lumOff val="40000"/>
                </a:schemeClr>
              </a:buClr>
            </a:pPr>
            <a:r>
              <a:rPr lang="es-ES" sz="3400">
                <a:solidFill>
                  <a:schemeClr val="bg2"/>
                </a:solidFill>
              </a:rPr>
              <a:t>Con base en lo que han aprendido hoy sobre la higiene de las manos...</a:t>
            </a:r>
          </a:p>
          <a:p>
            <a:pPr marL="457200" indent="-457200">
              <a:spcBef>
                <a:spcPts val="2400"/>
              </a:spcBef>
              <a:buClr>
                <a:schemeClr val="bg2"/>
              </a:buClr>
              <a:buFont typeface="Arial" panose="020B0604020202020204" pitchFamily="34" charset="0"/>
              <a:buChar char="•"/>
            </a:pPr>
            <a:r>
              <a:rPr lang="es-ES" sz="3200">
                <a:solidFill>
                  <a:schemeClr val="bg2"/>
                </a:solidFill>
              </a:rPr>
              <a:t>¿Qué 2 cosas cambiarían sobre la manera en que se limpian las manos en el trabajo?</a:t>
            </a:r>
          </a:p>
          <a:p>
            <a:pPr marL="457200" indent="-457200">
              <a:spcBef>
                <a:spcPts val="2400"/>
              </a:spcBef>
              <a:buClr>
                <a:schemeClr val="bg2"/>
              </a:buClr>
              <a:buFont typeface="Arial" panose="020B0604020202020204" pitchFamily="34" charset="0"/>
              <a:buChar char="•"/>
            </a:pPr>
            <a:r>
              <a:rPr lang="es-ES" sz="3200">
                <a:solidFill>
                  <a:schemeClr val="bg2"/>
                </a:solidFill>
              </a:rPr>
              <a:t>Digan 1 cosa que podría cambiar en su centro médico para que la higiene de las manos sea más fácil o más eficaz.</a:t>
            </a:r>
          </a:p>
        </p:txBody>
      </p:sp>
    </p:spTree>
    <p:extLst>
      <p:ext uri="{BB962C8B-B14F-4D97-AF65-F5344CB8AC3E}">
        <p14:creationId xmlns:p14="http://schemas.microsoft.com/office/powerpoint/2010/main" val="440464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3404-28AD-4651-92EC-8A28796AF002}"/>
              </a:ext>
            </a:extLst>
          </p:cNvPr>
          <p:cNvSpPr>
            <a:spLocks noGrp="1"/>
          </p:cNvSpPr>
          <p:nvPr>
            <p:ph type="title"/>
          </p:nvPr>
        </p:nvSpPr>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Conclusiones clave</a:t>
            </a:r>
          </a:p>
        </p:txBody>
      </p:sp>
      <p:sp>
        <p:nvSpPr>
          <p:cNvPr id="3" name="Content Placeholder 2">
            <a:extLst>
              <a:ext uri="{FF2B5EF4-FFF2-40B4-BE49-F238E27FC236}">
                <a16:creationId xmlns:a16="http://schemas.microsoft.com/office/drawing/2014/main" id="{A811B1FF-F520-40DD-95A1-B911A4657450}"/>
              </a:ext>
            </a:extLst>
          </p:cNvPr>
          <p:cNvSpPr>
            <a:spLocks noGrp="1"/>
          </p:cNvSpPr>
          <p:nvPr>
            <p:ph type="body" sz="quarter" idx="10"/>
          </p:nvPr>
        </p:nvSpPr>
        <p:spPr>
          <a:xfrm>
            <a:off x="609600" y="1584960"/>
            <a:ext cx="10972800" cy="4415791"/>
          </a:xfrm>
        </p:spPr>
        <p:txBody>
          <a:bodyPr>
            <a:normAutofit/>
          </a:bodyPr>
          <a:lstStyle/>
          <a:p>
            <a:pPr>
              <a:spcBef>
                <a:spcPts val="1800"/>
              </a:spcBef>
            </a:pPr>
            <a:r>
              <a:rPr lang="es-ES" sz="3200" dirty="0">
                <a:solidFill>
                  <a:srgbClr val="000000"/>
                </a:solidFill>
                <a:latin typeface="Calibri"/>
                <a:cs typeface="Calibri"/>
              </a:rPr>
              <a:t>La higiene de las manos adecuada ayuda a protegerlos a ustedes y a sus pacientes contra las infecciones. Al protegerse ustedes, protegen también a su comunidad. </a:t>
            </a:r>
          </a:p>
          <a:p>
            <a:pPr>
              <a:spcBef>
                <a:spcPts val="1800"/>
              </a:spcBef>
            </a:pPr>
            <a:r>
              <a:rPr lang="es-ES" sz="3200" dirty="0">
                <a:solidFill>
                  <a:srgbClr val="000000"/>
                </a:solidFill>
                <a:latin typeface="Calibri"/>
                <a:cs typeface="Calibri"/>
              </a:rPr>
              <a:t>La higiene de las manos se debe realizar muchas veces durante el día de trabajo.</a:t>
            </a:r>
          </a:p>
          <a:p>
            <a:pPr>
              <a:spcBef>
                <a:spcPts val="1800"/>
              </a:spcBef>
            </a:pPr>
            <a:r>
              <a:rPr lang="es-ES" sz="3200" dirty="0">
                <a:solidFill>
                  <a:srgbClr val="000000"/>
                </a:solidFill>
                <a:latin typeface="Calibri"/>
                <a:cs typeface="Calibri"/>
              </a:rPr>
              <a:t>Para limpiarse las manos correctamente:</a:t>
            </a:r>
          </a:p>
          <a:p>
            <a:pPr lvl="1">
              <a:buFont typeface="Wingdings" panose="05000000000000000000" pitchFamily="2" charset="2"/>
              <a:buChar char="§"/>
            </a:pPr>
            <a:r>
              <a:rPr lang="es-ES" sz="2800" dirty="0">
                <a:solidFill>
                  <a:srgbClr val="000000"/>
                </a:solidFill>
                <a:latin typeface="Calibri"/>
                <a:cs typeface="Calibri"/>
              </a:rPr>
              <a:t>Frótese o lávese las manos por tiempo suficiente</a:t>
            </a:r>
          </a:p>
          <a:p>
            <a:pPr lvl="1">
              <a:buFont typeface="Wingdings" panose="05000000000000000000" pitchFamily="2" charset="2"/>
              <a:buChar char="§"/>
            </a:pPr>
            <a:r>
              <a:rPr lang="es-ES" sz="2800" dirty="0">
                <a:solidFill>
                  <a:srgbClr val="000000"/>
                </a:solidFill>
                <a:latin typeface="Calibri"/>
                <a:cs typeface="Calibri"/>
              </a:rPr>
              <a:t>Use suficiente producto </a:t>
            </a:r>
          </a:p>
          <a:p>
            <a:pPr lvl="1">
              <a:buFont typeface="Wingdings" panose="05000000000000000000" pitchFamily="2" charset="2"/>
              <a:buChar char="§"/>
            </a:pPr>
            <a:r>
              <a:rPr lang="es-ES" sz="2800" dirty="0">
                <a:latin typeface="Calibri"/>
                <a:cs typeface="Calibri"/>
              </a:rPr>
              <a:t>Use toallas de un solo uso o deje secar las manos al aire </a:t>
            </a:r>
          </a:p>
          <a:p>
            <a:pPr marL="0" indent="0">
              <a:buNone/>
            </a:pPr>
            <a:endParaRPr lang="en-US" sz="3200" dirty="0">
              <a:solidFill>
                <a:schemeClr val="tx1"/>
              </a:solidFill>
              <a:latin typeface="Calibri"/>
              <a:cs typeface="Calibri"/>
            </a:endParaRPr>
          </a:p>
        </p:txBody>
      </p:sp>
    </p:spTree>
    <p:extLst>
      <p:ext uri="{BB962C8B-B14F-4D97-AF65-F5344CB8AC3E}">
        <p14:creationId xmlns:p14="http://schemas.microsoft.com/office/powerpoint/2010/main" val="162301593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55844CC-E662-4B92-C269-EFAB441B4A19}"/>
              </a:ext>
            </a:extLst>
          </p:cNvPr>
          <p:cNvSpPr txBox="1">
            <a:spLocks noGrp="1"/>
          </p:cNvSpPr>
          <p:nvPr>
            <p:ph type="title" idx="4294967295"/>
          </p:nvPr>
        </p:nvSpPr>
        <p:spPr>
          <a:xfrm>
            <a:off x="353765" y="1371101"/>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schemeClr val="accent5">
                    <a:lumMod val="75000"/>
                  </a:schemeClr>
                </a:solidFill>
                <a:effectLst/>
                <a:uLnTx/>
                <a:uFillTx/>
                <a:latin typeface="Calibri Light" panose="020F0302020204030204" pitchFamily="34" charset="0"/>
                <a:ea typeface="+mn-ea"/>
                <a:cs typeface="Calibri Light" panose="020F0302020204030204" pitchFamily="34" charset="0"/>
              </a:rPr>
              <a:t>¡Gracias!</a:t>
            </a:r>
          </a:p>
        </p:txBody>
      </p:sp>
    </p:spTree>
    <p:extLst>
      <p:ext uri="{BB962C8B-B14F-4D97-AF65-F5344CB8AC3E}">
        <p14:creationId xmlns:p14="http://schemas.microsoft.com/office/powerpoint/2010/main" val="34548415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Objetivos de aprendizaje</a:t>
            </a:r>
          </a:p>
        </p:txBody>
      </p:sp>
      <p:sp>
        <p:nvSpPr>
          <p:cNvPr id="3" name="Text Placeholder 2"/>
          <p:cNvSpPr>
            <a:spLocks noGrp="1"/>
          </p:cNvSpPr>
          <p:nvPr>
            <p:ph type="body" sz="quarter" idx="10"/>
          </p:nvPr>
        </p:nvSpPr>
        <p:spPr/>
        <p:txBody>
          <a:bodyPr/>
          <a:lstStyle/>
          <a:p>
            <a:pPr marL="0" indent="0">
              <a:buClrTx/>
              <a:buNone/>
            </a:pPr>
            <a:r>
              <a:rPr lang="es-ES" sz="3200" dirty="0">
                <a:solidFill>
                  <a:srgbClr val="000000"/>
                </a:solidFill>
                <a:latin typeface="Calibri"/>
                <a:cs typeface="Calibri"/>
              </a:rPr>
              <a:t>Después de esta presentación, los participantes podrán:</a:t>
            </a:r>
          </a:p>
          <a:p>
            <a:pPr marL="805180" lvl="1" indent="-457200">
              <a:spcBef>
                <a:spcPts val="1800"/>
              </a:spcBef>
              <a:buFont typeface="Arial" panose="020B0604020202020204" pitchFamily="34" charset="0"/>
              <a:buChar char="•"/>
            </a:pPr>
            <a:r>
              <a:rPr lang="es-ES" sz="3200" dirty="0">
                <a:solidFill>
                  <a:srgbClr val="000000"/>
                </a:solidFill>
                <a:latin typeface="Calibri"/>
                <a:cs typeface="Calibri"/>
              </a:rPr>
              <a:t>Explicar por qué la higiene de las manos es importante en el contexto de la EVM</a:t>
            </a:r>
          </a:p>
          <a:p>
            <a:pPr marL="805180" lvl="1" indent="-457200">
              <a:spcBef>
                <a:spcPts val="1800"/>
              </a:spcBef>
              <a:buFont typeface="Arial" panose="020B0604020202020204" pitchFamily="34" charset="0"/>
              <a:buChar char="•"/>
            </a:pPr>
            <a:r>
              <a:rPr lang="es-ES" sz="3200" dirty="0">
                <a:solidFill>
                  <a:srgbClr val="000000"/>
                </a:solidFill>
                <a:latin typeface="Calibri"/>
                <a:cs typeface="Calibri"/>
              </a:rPr>
              <a:t>Describir al menos 5 ocasiones cuando debe realizarse la higiene de las manos durante su día de trabajo</a:t>
            </a:r>
          </a:p>
          <a:p>
            <a:pPr marL="805180" lvl="1" indent="-457200">
              <a:spcBef>
                <a:spcPts val="1800"/>
              </a:spcBef>
              <a:buFont typeface="Arial" panose="020B0604020202020204" pitchFamily="34" charset="0"/>
              <a:buChar char="•"/>
            </a:pPr>
            <a:r>
              <a:rPr lang="es-ES" sz="3200" dirty="0">
                <a:solidFill>
                  <a:srgbClr val="000000"/>
                </a:solidFill>
                <a:latin typeface="Calibri"/>
                <a:cs typeface="Calibri"/>
              </a:rPr>
              <a:t>Describir 3 consideraciones para garantizar una buena higiene de las manos</a:t>
            </a:r>
          </a:p>
          <a:p>
            <a:pPr marL="805180" lvl="1" indent="-457200">
              <a:spcBef>
                <a:spcPts val="1800"/>
              </a:spcBef>
              <a:buClr>
                <a:srgbClr val="005DAA"/>
              </a:buClr>
            </a:pPr>
            <a:endParaRPr lang="en-US" sz="3200" dirty="0">
              <a:solidFill>
                <a:srgbClr val="000000"/>
              </a:solidFill>
              <a:latin typeface="Calibri"/>
              <a:cs typeface="Calibri"/>
            </a:endParaRPr>
          </a:p>
          <a:p>
            <a:pPr marL="347980" lvl="1" indent="0">
              <a:buClr>
                <a:srgbClr val="005DAA"/>
              </a:buClr>
              <a:buNone/>
            </a:pPr>
            <a:endParaRPr lang="en-US" sz="2400" dirty="0">
              <a:solidFill>
                <a:schemeClr val="accent4">
                  <a:lumMod val="50000"/>
                </a:schemeClr>
              </a:solidFill>
              <a:cs typeface="Calibri" panose="020F0502020204030204" pitchFamily="34" charset="0"/>
            </a:endParaRPr>
          </a:p>
          <a:p>
            <a:pPr marL="347345" lvl="1" indent="0">
              <a:buClr>
                <a:srgbClr val="005DAA"/>
              </a:buClr>
              <a:buNone/>
            </a:pPr>
            <a:endParaRPr lang="en-US" sz="2400" dirty="0">
              <a:solidFill>
                <a:schemeClr val="accent4">
                  <a:lumMod val="50000"/>
                </a:schemeClr>
              </a:solidFill>
              <a:cs typeface="Calibri" panose="020F0502020204030204" pitchFamily="34" charset="0"/>
            </a:endParaRPr>
          </a:p>
          <a:p>
            <a:pPr marL="804545" lvl="1" indent="-456565">
              <a:buClr>
                <a:srgbClr val="005DAA"/>
              </a:buClr>
              <a:buFont typeface="+mj-lt"/>
              <a:buAutoNum type="arabicPeriod"/>
            </a:pPr>
            <a:endParaRPr lang="en-US" sz="2400" dirty="0">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173810830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D17DD28-8D7A-2DC3-0795-3B5BED4F8187}"/>
              </a:ext>
            </a:extLst>
          </p:cNvPr>
          <p:cNvSpPr txBox="1">
            <a:spLocks noGrp="1"/>
          </p:cNvSpPr>
          <p:nvPr>
            <p:ph type="title" idx="4294967295"/>
          </p:nvPr>
        </p:nvSpPr>
        <p:spPr>
          <a:xfrm>
            <a:off x="566058" y="1190499"/>
            <a:ext cx="11059884" cy="8886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4400" b="1" i="0" u="none" strike="noStrike" kern="1200" cap="none" spc="0" normalizeH="0" baseline="0" noProof="0">
                <a:ln>
                  <a:noFill/>
                </a:ln>
                <a:solidFill>
                  <a:schemeClr val="bg2"/>
                </a:solidFill>
                <a:effectLst/>
                <a:uLnTx/>
                <a:uFillTx/>
                <a:latin typeface="Calibri Light" panose="020F0302020204030204" pitchFamily="34" charset="0"/>
                <a:ea typeface="+mj-ea"/>
                <a:cs typeface="Calibri Light" panose="020F0302020204030204" pitchFamily="34" charset="0"/>
              </a:rPr>
              <a:t>Pregunta inicial</a:t>
            </a:r>
          </a:p>
        </p:txBody>
      </p:sp>
      <p:sp>
        <p:nvSpPr>
          <p:cNvPr id="7" name="TextBox 6">
            <a:extLst>
              <a:ext uri="{FF2B5EF4-FFF2-40B4-BE49-F238E27FC236}">
                <a16:creationId xmlns:a16="http://schemas.microsoft.com/office/drawing/2014/main" id="{CC131734-75BA-9873-FA97-DDE64B7EEAF2}"/>
              </a:ext>
            </a:extLst>
          </p:cNvPr>
          <p:cNvSpPr txBox="1"/>
          <p:nvPr/>
        </p:nvSpPr>
        <p:spPr>
          <a:xfrm>
            <a:off x="566058" y="1843950"/>
            <a:ext cx="10466615" cy="2554545"/>
          </a:xfrm>
          <a:prstGeom prst="rect">
            <a:avLst/>
          </a:prstGeom>
          <a:noFill/>
        </p:spPr>
        <p:txBody>
          <a:bodyPr wrap="square">
            <a:spAutoFit/>
          </a:bodyPr>
          <a:lstStyle/>
          <a:p>
            <a:br>
              <a:rPr lang="es-ES" sz="4000">
                <a:solidFill>
                  <a:schemeClr val="bg2"/>
                </a:solidFill>
                <a:latin typeface="Calibri"/>
                <a:cs typeface="Calibri"/>
              </a:rPr>
            </a:br>
            <a:r>
              <a:rPr lang="es-ES" sz="4000">
                <a:solidFill>
                  <a:schemeClr val="bg2"/>
                </a:solidFill>
                <a:latin typeface="Calibri"/>
                <a:cs typeface="Calibri"/>
              </a:rPr>
              <a:t>¿Cuántas veces se lavan las manos o se las limpian con un desinfectante de manos a base de alcohol durante un día de trabajo típico?</a:t>
            </a:r>
          </a:p>
        </p:txBody>
      </p:sp>
    </p:spTree>
    <p:extLst>
      <p:ext uri="{BB962C8B-B14F-4D97-AF65-F5344CB8AC3E}">
        <p14:creationId xmlns:p14="http://schemas.microsoft.com/office/powerpoint/2010/main" val="164774925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DB417-8B2C-40CD-A60C-45EB82523413}"/>
              </a:ext>
            </a:extLst>
          </p:cNvPr>
          <p:cNvSpPr>
            <a:spLocks noGrp="1"/>
          </p:cNvSpPr>
          <p:nvPr>
            <p:ph type="title"/>
          </p:nvPr>
        </p:nvSpPr>
        <p:spPr/>
        <p:txBody>
          <a:bodyPr/>
          <a:lstStyle/>
          <a:p>
            <a:r>
              <a:rPr lang="es-ES" sz="4800">
                <a:latin typeface="+mj-lt"/>
              </a:rPr>
              <a:t>Higiene de las manos</a:t>
            </a:r>
          </a:p>
        </p:txBody>
      </p:sp>
    </p:spTree>
    <p:extLst>
      <p:ext uri="{BB962C8B-B14F-4D97-AF65-F5344CB8AC3E}">
        <p14:creationId xmlns:p14="http://schemas.microsoft.com/office/powerpoint/2010/main" val="381478870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0694-DAA4-47B3-8493-F7818B9F05A7}"/>
              </a:ext>
            </a:extLst>
          </p:cNvPr>
          <p:cNvSpPr>
            <a:spLocks noGrp="1"/>
          </p:cNvSpPr>
          <p:nvPr>
            <p:ph type="title"/>
          </p:nvPr>
        </p:nvSpPr>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Definición: higiene de las manos</a:t>
            </a:r>
          </a:p>
        </p:txBody>
      </p:sp>
      <p:pic>
        <p:nvPicPr>
          <p:cNvPr id="9" name="Picture 8" descr="Hombre lavándose las manos en una estación de higiene de las manos al aire libre con un balde para dispensar agua y un recipiente para atrapar el exceso de agua.">
            <a:extLst>
              <a:ext uri="{FF2B5EF4-FFF2-40B4-BE49-F238E27FC236}">
                <a16:creationId xmlns:a16="http://schemas.microsoft.com/office/drawing/2014/main" id="{F4D97301-8C38-480D-9AA9-E78FF3BA24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8207" y="1545167"/>
            <a:ext cx="2536701" cy="3382268"/>
          </a:xfrm>
          <a:prstGeom prst="rect">
            <a:avLst/>
          </a:prstGeom>
        </p:spPr>
      </p:pic>
      <p:pic>
        <p:nvPicPr>
          <p:cNvPr id="7" name="Picture 6" descr="Foto de una estación de higiene de las manos con un balde elevado, con una llave, y jabón colgando de una cuerda alrededor del balde.">
            <a:extLst>
              <a:ext uri="{FF2B5EF4-FFF2-40B4-BE49-F238E27FC236}">
                <a16:creationId xmlns:a16="http://schemas.microsoft.com/office/drawing/2014/main" id="{87E8212E-E8C7-448D-8487-5564572248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285045" y="3263359"/>
            <a:ext cx="3794289" cy="2845717"/>
          </a:xfrm>
          <a:prstGeom prst="rect">
            <a:avLst/>
          </a:prstGeom>
        </p:spPr>
      </p:pic>
      <p:sp>
        <p:nvSpPr>
          <p:cNvPr id="3" name="Text Placeholder 2">
            <a:extLst>
              <a:ext uri="{FF2B5EF4-FFF2-40B4-BE49-F238E27FC236}">
                <a16:creationId xmlns:a16="http://schemas.microsoft.com/office/drawing/2014/main" id="{29E7FD5B-4AD7-44CA-8751-678596DBC110}"/>
              </a:ext>
            </a:extLst>
          </p:cNvPr>
          <p:cNvSpPr>
            <a:spLocks noGrp="1"/>
          </p:cNvSpPr>
          <p:nvPr>
            <p:ph type="body" sz="quarter" idx="10"/>
          </p:nvPr>
        </p:nvSpPr>
        <p:spPr>
          <a:xfrm>
            <a:off x="6918960" y="1545168"/>
            <a:ext cx="4663440" cy="4455584"/>
          </a:xfrm>
        </p:spPr>
        <p:txBody>
          <a:bodyPr/>
          <a:lstStyle/>
          <a:p>
            <a:pPr marL="0" indent="0">
              <a:spcBef>
                <a:spcPts val="1800"/>
              </a:spcBef>
              <a:buNone/>
            </a:pPr>
            <a:r>
              <a:rPr lang="es-ES" sz="2800" b="1">
                <a:solidFill>
                  <a:schemeClr val="accent5">
                    <a:lumMod val="75000"/>
                  </a:schemeClr>
                </a:solidFill>
                <a:latin typeface="Calibri"/>
                <a:cs typeface="Calibri"/>
              </a:rPr>
              <a:t>Higiene de las manos </a:t>
            </a:r>
            <a:r>
              <a:rPr lang="es-ES" sz="2800">
                <a:solidFill>
                  <a:srgbClr val="000000"/>
                </a:solidFill>
                <a:latin typeface="Calibri"/>
                <a:cs typeface="Calibri"/>
              </a:rPr>
              <a:t>es el término general que se usa para la limpieza de las manos, ya sea usando agua y jabón, un desinfectante de manos a base de alcohol o el restregado de manos quirúrgico.</a:t>
            </a:r>
          </a:p>
          <a:p>
            <a:pPr marL="0" indent="0">
              <a:spcBef>
                <a:spcPts val="1800"/>
              </a:spcBef>
              <a:buNone/>
            </a:pPr>
            <a:r>
              <a:rPr lang="es-ES" sz="2800" b="1">
                <a:solidFill>
                  <a:schemeClr val="accent5">
                    <a:lumMod val="75000"/>
                  </a:schemeClr>
                </a:solidFill>
                <a:latin typeface="Calibri" panose="020F0502020204030204"/>
                <a:cs typeface="Arial"/>
              </a:rPr>
              <a:t>Lavado de manos</a:t>
            </a:r>
            <a:r>
              <a:rPr lang="es-ES" sz="2800">
                <a:solidFill>
                  <a:schemeClr val="tx1"/>
                </a:solidFill>
                <a:latin typeface="Calibri" panose="020F0502020204030204"/>
                <a:cs typeface="Arial"/>
              </a:rPr>
              <a:t> </a:t>
            </a:r>
            <a:r>
              <a:rPr lang="es-ES" sz="2800">
                <a:solidFill>
                  <a:srgbClr val="000000"/>
                </a:solidFill>
                <a:latin typeface="Calibri" panose="020F0502020204030204"/>
                <a:cs typeface="Arial"/>
              </a:rPr>
              <a:t>= agua + jabón </a:t>
            </a:r>
          </a:p>
          <a:p>
            <a:pPr marL="0" indent="0">
              <a:spcBef>
                <a:spcPts val="1800"/>
              </a:spcBef>
              <a:buNone/>
            </a:pPr>
            <a:r>
              <a:rPr lang="es-ES" sz="2800" b="1">
                <a:solidFill>
                  <a:schemeClr val="accent5">
                    <a:lumMod val="75000"/>
                  </a:schemeClr>
                </a:solidFill>
                <a:latin typeface="Calibri" panose="020F0502020204030204"/>
                <a:cs typeface="Arial"/>
              </a:rPr>
              <a:t>Uso de desinfectante</a:t>
            </a:r>
            <a:r>
              <a:rPr lang="es-ES" sz="2800">
                <a:solidFill>
                  <a:srgbClr val="000000"/>
                </a:solidFill>
                <a:latin typeface="Calibri" panose="020F0502020204030204"/>
                <a:cs typeface="Arial"/>
              </a:rPr>
              <a:t> = desinfectante a base de alcohol</a:t>
            </a:r>
          </a:p>
          <a:p>
            <a:pPr marL="456565" lvl="1" indent="0">
              <a:buNone/>
            </a:pPr>
            <a:endParaRPr lang="en-US">
              <a:solidFill>
                <a:schemeClr val="accent4">
                  <a:lumMod val="50000"/>
                </a:schemeClr>
              </a:solidFill>
              <a:cs typeface="Calibri" panose="020F0502020204030204" pitchFamily="34" charset="0"/>
            </a:endParaRPr>
          </a:p>
          <a:p>
            <a:pPr marL="0" indent="0">
              <a:buNone/>
            </a:pPr>
            <a:endParaRPr lang="en-US">
              <a:solidFill>
                <a:schemeClr val="accent4">
                  <a:lumMod val="50000"/>
                </a:schemeClr>
              </a:solidFill>
              <a:cs typeface="Calibri"/>
            </a:endParaRPr>
          </a:p>
        </p:txBody>
      </p:sp>
    </p:spTree>
    <p:extLst>
      <p:ext uri="{BB962C8B-B14F-4D97-AF65-F5344CB8AC3E}">
        <p14:creationId xmlns:p14="http://schemas.microsoft.com/office/powerpoint/2010/main" val="125304335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A190F-EBA4-463A-B51D-94FAC3A5D124}"/>
              </a:ext>
            </a:extLst>
          </p:cNvPr>
          <p:cNvSpPr>
            <a:spLocks noGrp="1"/>
          </p:cNvSpPr>
          <p:nvPr>
            <p:ph type="title"/>
          </p:nvPr>
        </p:nvSpPr>
        <p:spPr>
          <a:xfrm>
            <a:off x="609600" y="211139"/>
            <a:ext cx="10972800" cy="890387"/>
          </a:xfrm>
        </p:spPr>
        <p:txBody>
          <a:bodyPr/>
          <a:lstStyle/>
          <a:p>
            <a:pPr algn="ctr"/>
            <a:r>
              <a:rPr lang="es-ES" sz="4000">
                <a:solidFill>
                  <a:schemeClr val="accent5">
                    <a:lumMod val="75000"/>
                  </a:schemeClr>
                </a:solidFill>
                <a:latin typeface="Calibri Light" panose="020F0302020204030204" pitchFamily="34" charset="0"/>
                <a:cs typeface="Calibri Light" panose="020F0302020204030204" pitchFamily="34" charset="0"/>
              </a:rPr>
              <a:t>¿Por qué la higiene de las manos?</a:t>
            </a:r>
          </a:p>
        </p:txBody>
      </p:sp>
      <p:grpSp>
        <p:nvGrpSpPr>
          <p:cNvPr id="4" name="Group 3" descr="En el centro de la imagen hay una mano grande. A los costados hay flechas que apuntan en ambas direcciones a manijas de puertas, viales de medicamentos, teléfonos celulares, equipo e instrumentos, manos y trabajadores de la salud, pacientes y visitantes">
            <a:extLst>
              <a:ext uri="{FF2B5EF4-FFF2-40B4-BE49-F238E27FC236}">
                <a16:creationId xmlns:a16="http://schemas.microsoft.com/office/drawing/2014/main" id="{1A443963-3F53-42C3-9D60-9AF9CCDC01CE}"/>
              </a:ext>
            </a:extLst>
          </p:cNvPr>
          <p:cNvGrpSpPr/>
          <p:nvPr/>
        </p:nvGrpSpPr>
        <p:grpSpPr>
          <a:xfrm>
            <a:off x="1045599" y="1304408"/>
            <a:ext cx="9500916" cy="5454949"/>
            <a:chOff x="1239274" y="1425111"/>
            <a:chExt cx="9500916" cy="5454949"/>
          </a:xfrm>
        </p:grpSpPr>
        <p:pic>
          <p:nvPicPr>
            <p:cNvPr id="5" name="Picture 1">
              <a:extLst>
                <a:ext uri="{FF2B5EF4-FFF2-40B4-BE49-F238E27FC236}">
                  <a16:creationId xmlns:a16="http://schemas.microsoft.com/office/drawing/2014/main" id="{9FE9D976-FF95-47FE-8993-08AEF99B78B0}"/>
                </a:ext>
              </a:extLst>
            </p:cNvPr>
            <p:cNvPicPr>
              <a:picLocks noChangeAspect="1"/>
            </p:cNvPicPr>
            <p:nvPr/>
          </p:nvPicPr>
          <p:blipFill rotWithShape="1">
            <a:blip r:embed="rId3">
              <a:extLst>
                <a:ext uri="{28A0092B-C50C-407E-A947-70E740481C1C}">
                  <a14:useLocalDpi xmlns:a14="http://schemas.microsoft.com/office/drawing/2010/main" val="0"/>
                </a:ext>
              </a:extLst>
            </a:blip>
            <a:srcRect t="1901"/>
            <a:stretch/>
          </p:blipFill>
          <p:spPr bwMode="auto">
            <a:xfrm>
              <a:off x="1239274" y="1425111"/>
              <a:ext cx="9472841" cy="51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3A8ECA0E-81D7-4C4C-A4A7-7054656E744C}"/>
                </a:ext>
              </a:extLst>
            </p:cNvPr>
            <p:cNvGrpSpPr/>
            <p:nvPr/>
          </p:nvGrpSpPr>
          <p:grpSpPr>
            <a:xfrm>
              <a:off x="1495124" y="3013085"/>
              <a:ext cx="9245066" cy="3866975"/>
              <a:chOff x="1495124" y="3013085"/>
              <a:chExt cx="9245066" cy="3866975"/>
            </a:xfrm>
          </p:grpSpPr>
          <p:sp>
            <p:nvSpPr>
              <p:cNvPr id="7" name="TextBox 6">
                <a:extLst>
                  <a:ext uri="{FF2B5EF4-FFF2-40B4-BE49-F238E27FC236}">
                    <a16:creationId xmlns:a16="http://schemas.microsoft.com/office/drawing/2014/main" id="{07D56093-38B5-4A24-A5FE-C3D1FB040920}"/>
                  </a:ext>
                </a:extLst>
              </p:cNvPr>
              <p:cNvSpPr txBox="1"/>
              <p:nvPr/>
            </p:nvSpPr>
            <p:spPr>
              <a:xfrm>
                <a:off x="1495125" y="4332367"/>
                <a:ext cx="2650156" cy="369332"/>
              </a:xfrm>
              <a:prstGeom prst="rect">
                <a:avLst/>
              </a:prstGeom>
              <a:solidFill>
                <a:schemeClr val="bg1"/>
              </a:solidFill>
            </p:spPr>
            <p:txBody>
              <a:bodyPr wrap="square" rtlCol="0">
                <a:spAutoFit/>
              </a:bodyPr>
              <a:lstStyle/>
              <a:p>
                <a:r>
                  <a:rPr lang="es-ES" b="1">
                    <a:latin typeface="Calibri" panose="020F0502020204030204" pitchFamily="34" charset="0"/>
                    <a:cs typeface="Calibri" panose="020F0502020204030204" pitchFamily="34" charset="0"/>
                  </a:rPr>
                  <a:t>Viales de medicamentos</a:t>
                </a:r>
              </a:p>
            </p:txBody>
          </p:sp>
          <p:sp>
            <p:nvSpPr>
              <p:cNvPr id="8" name="TextBox 7">
                <a:extLst>
                  <a:ext uri="{FF2B5EF4-FFF2-40B4-BE49-F238E27FC236}">
                    <a16:creationId xmlns:a16="http://schemas.microsoft.com/office/drawing/2014/main" id="{AD8E7E35-B498-470F-822A-BF9B5148A613}"/>
                  </a:ext>
                </a:extLst>
              </p:cNvPr>
              <p:cNvSpPr txBox="1"/>
              <p:nvPr/>
            </p:nvSpPr>
            <p:spPr>
              <a:xfrm>
                <a:off x="1534840" y="6222784"/>
                <a:ext cx="2452035" cy="307777"/>
              </a:xfrm>
              <a:prstGeom prst="rect">
                <a:avLst/>
              </a:prstGeom>
              <a:solidFill>
                <a:schemeClr val="bg1"/>
              </a:solidFill>
            </p:spPr>
            <p:txBody>
              <a:bodyPr wrap="square" rtlCol="0">
                <a:spAutoFit/>
              </a:bodyPr>
              <a:lstStyle/>
              <a:p>
                <a:r>
                  <a:rPr lang="es-ES" b="1">
                    <a:latin typeface="Calibri" panose="020F0502020204030204" pitchFamily="34" charset="0"/>
                    <a:cs typeface="Calibri" panose="020F0502020204030204" pitchFamily="34" charset="0"/>
                  </a:rPr>
                  <a:t>Teléfonos</a:t>
                </a:r>
              </a:p>
            </p:txBody>
          </p:sp>
          <p:sp>
            <p:nvSpPr>
              <p:cNvPr id="9" name="TextBox 8">
                <a:extLst>
                  <a:ext uri="{FF2B5EF4-FFF2-40B4-BE49-F238E27FC236}">
                    <a16:creationId xmlns:a16="http://schemas.microsoft.com/office/drawing/2014/main" id="{F4BC7679-5FDA-4E5D-9397-9EF903494243}"/>
                  </a:ext>
                </a:extLst>
              </p:cNvPr>
              <p:cNvSpPr txBox="1"/>
              <p:nvPr/>
            </p:nvSpPr>
            <p:spPr>
              <a:xfrm>
                <a:off x="1495124" y="3013085"/>
                <a:ext cx="2452035" cy="307777"/>
              </a:xfrm>
              <a:prstGeom prst="rect">
                <a:avLst/>
              </a:prstGeom>
              <a:solidFill>
                <a:schemeClr val="bg1"/>
              </a:solidFill>
            </p:spPr>
            <p:txBody>
              <a:bodyPr wrap="square" rtlCol="0">
                <a:spAutoFit/>
              </a:bodyPr>
              <a:lstStyle/>
              <a:p>
                <a:r>
                  <a:rPr lang="es-ES" b="1">
                    <a:latin typeface="Calibri" panose="020F0502020204030204" pitchFamily="34" charset="0"/>
                    <a:cs typeface="Calibri" panose="020F0502020204030204" pitchFamily="34" charset="0"/>
                  </a:rPr>
                  <a:t>Manijas de puertas</a:t>
                </a:r>
              </a:p>
            </p:txBody>
          </p:sp>
          <p:sp>
            <p:nvSpPr>
              <p:cNvPr id="10" name="TextBox 9">
                <a:extLst>
                  <a:ext uri="{FF2B5EF4-FFF2-40B4-BE49-F238E27FC236}">
                    <a16:creationId xmlns:a16="http://schemas.microsoft.com/office/drawing/2014/main" id="{40B0086D-FC08-43C2-B0C7-53AD84332B97}"/>
                  </a:ext>
                </a:extLst>
              </p:cNvPr>
              <p:cNvSpPr txBox="1"/>
              <p:nvPr/>
            </p:nvSpPr>
            <p:spPr>
              <a:xfrm>
                <a:off x="8134820" y="3027333"/>
                <a:ext cx="2351171" cy="369332"/>
              </a:xfrm>
              <a:prstGeom prst="rect">
                <a:avLst/>
              </a:prstGeom>
              <a:solidFill>
                <a:schemeClr val="bg1"/>
              </a:solidFill>
            </p:spPr>
            <p:txBody>
              <a:bodyPr wrap="square" rtlCol="0">
                <a:spAutoFit/>
              </a:bodyPr>
              <a:lstStyle/>
              <a:p>
                <a:r>
                  <a:rPr lang="es-ES" b="1">
                    <a:latin typeface="Calibri" panose="020F0502020204030204" pitchFamily="34" charset="0"/>
                    <a:cs typeface="Calibri" panose="020F0502020204030204" pitchFamily="34" charset="0"/>
                  </a:rPr>
                  <a:t>Equipo e instrumentos</a:t>
                </a:r>
              </a:p>
            </p:txBody>
          </p:sp>
          <p:sp>
            <p:nvSpPr>
              <p:cNvPr id="11" name="TextBox 10">
                <a:extLst>
                  <a:ext uri="{FF2B5EF4-FFF2-40B4-BE49-F238E27FC236}">
                    <a16:creationId xmlns:a16="http://schemas.microsoft.com/office/drawing/2014/main" id="{8A493883-A877-4515-93DA-2F2E7D7CE0CC}"/>
                  </a:ext>
                </a:extLst>
              </p:cNvPr>
              <p:cNvSpPr txBox="1"/>
              <p:nvPr/>
            </p:nvSpPr>
            <p:spPr>
              <a:xfrm>
                <a:off x="8260080" y="4242198"/>
                <a:ext cx="2452035" cy="307777"/>
              </a:xfrm>
              <a:prstGeom prst="rect">
                <a:avLst/>
              </a:prstGeom>
              <a:solidFill>
                <a:schemeClr val="bg1"/>
              </a:solidFill>
            </p:spPr>
            <p:txBody>
              <a:bodyPr wrap="square" rtlCol="0">
                <a:spAutoFit/>
              </a:bodyPr>
              <a:lstStyle/>
              <a:p>
                <a:r>
                  <a:rPr lang="es-ES" b="1">
                    <a:latin typeface="Calibri" panose="020F0502020204030204" pitchFamily="34" charset="0"/>
                    <a:cs typeface="Calibri" panose="020F0502020204030204" pitchFamily="34" charset="0"/>
                  </a:rPr>
                  <a:t>Manos</a:t>
                </a:r>
              </a:p>
            </p:txBody>
          </p:sp>
          <p:sp>
            <p:nvSpPr>
              <p:cNvPr id="12" name="TextBox 11">
                <a:extLst>
                  <a:ext uri="{FF2B5EF4-FFF2-40B4-BE49-F238E27FC236}">
                    <a16:creationId xmlns:a16="http://schemas.microsoft.com/office/drawing/2014/main" id="{E73E3286-4176-4F8F-8D9A-A053FA565D41}"/>
                  </a:ext>
                </a:extLst>
              </p:cNvPr>
              <p:cNvSpPr txBox="1"/>
              <p:nvPr/>
            </p:nvSpPr>
            <p:spPr>
              <a:xfrm>
                <a:off x="7740315" y="6233729"/>
                <a:ext cx="2999875" cy="646331"/>
              </a:xfrm>
              <a:prstGeom prst="rect">
                <a:avLst/>
              </a:prstGeom>
              <a:solidFill>
                <a:schemeClr val="bg1"/>
              </a:solidFill>
            </p:spPr>
            <p:txBody>
              <a:bodyPr wrap="square" rtlCol="0">
                <a:spAutoFit/>
              </a:bodyPr>
              <a:lstStyle/>
              <a:p>
                <a:r>
                  <a:rPr lang="es-ES" b="1">
                    <a:latin typeface="Calibri" panose="020F0502020204030204" pitchFamily="34" charset="0"/>
                    <a:cs typeface="Calibri" panose="020F0502020204030204" pitchFamily="34" charset="0"/>
                  </a:rPr>
                  <a:t>Trabajadores de la salud, pacientes y visitantes</a:t>
                </a:r>
              </a:p>
            </p:txBody>
          </p:sp>
        </p:grpSp>
      </p:grpSp>
    </p:spTree>
    <p:extLst>
      <p:ext uri="{BB962C8B-B14F-4D97-AF65-F5344CB8AC3E}">
        <p14:creationId xmlns:p14="http://schemas.microsoft.com/office/powerpoint/2010/main" val="159437893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9BA4B63-BC99-0B26-FFCE-A8CBF83F3574}"/>
              </a:ext>
            </a:extLst>
          </p:cNvPr>
          <p:cNvSpPr>
            <a:spLocks noGrp="1"/>
          </p:cNvSpPr>
          <p:nvPr>
            <p:ph type="title"/>
          </p:nvPr>
        </p:nvSpPr>
        <p:spPr>
          <a:xfrm>
            <a:off x="609600" y="274638"/>
            <a:ext cx="10972800" cy="619976"/>
          </a:xfrm>
        </p:spPr>
        <p:txBody>
          <a:bodyPr>
            <a:normAutofit/>
          </a:bodyPr>
          <a:lstStyle/>
          <a:p>
            <a:pPr algn="ctr"/>
            <a:r>
              <a:rPr lang="es-ES" sz="4000">
                <a:solidFill>
                  <a:schemeClr val="accent5">
                    <a:lumMod val="75000"/>
                  </a:schemeClr>
                </a:solidFill>
                <a:latin typeface="Calibri Light" panose="020F0302020204030204" pitchFamily="34" charset="0"/>
                <a:cs typeface="Calibri Light" panose="020F0302020204030204" pitchFamily="34" charset="0"/>
              </a:rPr>
              <a:t>Cuándo realizar la higiene de las manos</a:t>
            </a:r>
          </a:p>
        </p:txBody>
      </p:sp>
      <p:graphicFrame>
        <p:nvGraphicFramePr>
          <p:cNvPr id="3" name="Table 4">
            <a:extLst>
              <a:ext uri="{FF2B5EF4-FFF2-40B4-BE49-F238E27FC236}">
                <a16:creationId xmlns:a16="http://schemas.microsoft.com/office/drawing/2014/main" id="{78ADD754-DA1F-2A7D-3CB1-E4E045FC5376}"/>
              </a:ext>
            </a:extLst>
          </p:cNvPr>
          <p:cNvGraphicFramePr>
            <a:graphicFrameLocks/>
          </p:cNvGraphicFramePr>
          <p:nvPr>
            <p:extLst>
              <p:ext uri="{D42A27DB-BD31-4B8C-83A1-F6EECF244321}">
                <p14:modId xmlns:p14="http://schemas.microsoft.com/office/powerpoint/2010/main" val="1502881903"/>
              </p:ext>
            </p:extLst>
          </p:nvPr>
        </p:nvGraphicFramePr>
        <p:xfrm>
          <a:off x="809226" y="1040420"/>
          <a:ext cx="10859033" cy="5691867"/>
        </p:xfrm>
        <a:graphic>
          <a:graphicData uri="http://schemas.openxmlformats.org/drawingml/2006/table">
            <a:tbl>
              <a:tblPr firstRow="1" bandRow="1">
                <a:tableStyleId>{5C22544A-7EE6-4342-B048-85BDC9FD1C3A}</a:tableStyleId>
              </a:tblPr>
              <a:tblGrid>
                <a:gridCol w="1744413">
                  <a:extLst>
                    <a:ext uri="{9D8B030D-6E8A-4147-A177-3AD203B41FA5}">
                      <a16:colId xmlns:a16="http://schemas.microsoft.com/office/drawing/2014/main" val="684348179"/>
                    </a:ext>
                  </a:extLst>
                </a:gridCol>
                <a:gridCol w="4632772">
                  <a:extLst>
                    <a:ext uri="{9D8B030D-6E8A-4147-A177-3AD203B41FA5}">
                      <a16:colId xmlns:a16="http://schemas.microsoft.com/office/drawing/2014/main" val="3961802925"/>
                    </a:ext>
                  </a:extLst>
                </a:gridCol>
                <a:gridCol w="4481848">
                  <a:extLst>
                    <a:ext uri="{9D8B030D-6E8A-4147-A177-3AD203B41FA5}">
                      <a16:colId xmlns:a16="http://schemas.microsoft.com/office/drawing/2014/main" val="1321237122"/>
                    </a:ext>
                  </a:extLst>
                </a:gridCol>
              </a:tblGrid>
              <a:tr h="661060">
                <a:tc>
                  <a:txBody>
                    <a:bodyPr/>
                    <a:lstStyle/>
                    <a:p>
                      <a:endParaRPr lang="en-US">
                        <a:solidFill>
                          <a:srgbClr val="000000"/>
                        </a:solidFill>
                      </a:endParaRPr>
                    </a:p>
                  </a:txBody>
                  <a:tcPr anchor="ctr">
                    <a:solidFill>
                      <a:schemeClr val="accent2">
                        <a:lumMod val="20000"/>
                        <a:lumOff val="80000"/>
                      </a:schemeClr>
                    </a:solidFill>
                  </a:tcPr>
                </a:tc>
                <a:tc>
                  <a:txBody>
                    <a:bodyPr/>
                    <a:lstStyle/>
                    <a:p>
                      <a:pPr algn="ctr"/>
                      <a:r>
                        <a:rPr lang="es-ES" sz="2800">
                          <a:solidFill>
                            <a:srgbClr val="000000"/>
                          </a:solidFill>
                        </a:rPr>
                        <a:t>Antes</a:t>
                      </a:r>
                    </a:p>
                  </a:txBody>
                  <a:tcPr anchor="ctr">
                    <a:solidFill>
                      <a:schemeClr val="accent2">
                        <a:lumMod val="40000"/>
                        <a:lumOff val="60000"/>
                      </a:schemeClr>
                    </a:solidFill>
                  </a:tcPr>
                </a:tc>
                <a:tc>
                  <a:txBody>
                    <a:bodyPr/>
                    <a:lstStyle/>
                    <a:p>
                      <a:pPr algn="ctr"/>
                      <a:r>
                        <a:rPr lang="es-ES" sz="2800">
                          <a:solidFill>
                            <a:srgbClr val="000000"/>
                          </a:solidFill>
                        </a:rPr>
                        <a:t>Después</a:t>
                      </a:r>
                    </a:p>
                  </a:txBody>
                  <a:tcPr anchor="ctr">
                    <a:solidFill>
                      <a:schemeClr val="accent2">
                        <a:lumMod val="60000"/>
                        <a:lumOff val="40000"/>
                      </a:schemeClr>
                    </a:solidFill>
                  </a:tcPr>
                </a:tc>
                <a:extLst>
                  <a:ext uri="{0D108BD9-81ED-4DB2-BD59-A6C34878D82A}">
                    <a16:rowId xmlns:a16="http://schemas.microsoft.com/office/drawing/2014/main" val="1936822414"/>
                  </a:ext>
                </a:extLst>
              </a:tr>
              <a:tr h="1375834">
                <a:tc>
                  <a:txBody>
                    <a:bodyPr/>
                    <a:lstStyle/>
                    <a:p>
                      <a:r>
                        <a:rPr lang="es-ES" sz="2400" b="1">
                          <a:solidFill>
                            <a:srgbClr val="000000"/>
                          </a:solidFill>
                        </a:rPr>
                        <a:t>Cuidado de pacientes</a:t>
                      </a:r>
                    </a:p>
                  </a:txBody>
                  <a:tcPr anchor="ctr">
                    <a:solidFill>
                      <a:schemeClr val="accent2">
                        <a:lumMod val="20000"/>
                        <a:lumOff val="80000"/>
                      </a:schemeClr>
                    </a:solidFill>
                  </a:tcPr>
                </a:tc>
                <a:tc>
                  <a: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s-ES" sz="2400">
                          <a:solidFill>
                            <a:srgbClr val="000000"/>
                          </a:solidFill>
                          <a:latin typeface="Calibri" panose="020F0502020204030204" pitchFamily="34" charset="0"/>
                          <a:ea typeface="+mn-ea"/>
                          <a:cs typeface="Calibri" panose="020F0502020204030204" pitchFamily="34" charset="0"/>
                        </a:rPr>
                        <a:t>Tocar a un paciente o el entorno de un paciente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s-ES" sz="2400">
                          <a:solidFill>
                            <a:srgbClr val="000000"/>
                          </a:solidFill>
                          <a:latin typeface="Calibri" panose="020F0502020204030204" pitchFamily="34" charset="0"/>
                          <a:ea typeface="+mn-ea"/>
                          <a:cs typeface="Calibri" panose="020F0502020204030204" pitchFamily="34" charset="0"/>
                        </a:rPr>
                        <a:t>Realizar un procedimiento estéril</a:t>
                      </a:r>
                    </a:p>
                  </a:txBody>
                  <a:tcPr anchor="ctr">
                    <a:solidFill>
                      <a:schemeClr val="accent2">
                        <a:lumMod val="40000"/>
                        <a:lumOff val="60000"/>
                      </a:schemeClr>
                    </a:solidFill>
                  </a:tcPr>
                </a:tc>
                <a:tc>
                  <a: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s-ES" sz="2400">
                          <a:solidFill>
                            <a:srgbClr val="000000"/>
                          </a:solidFill>
                          <a:latin typeface="Calibri" panose="020F0502020204030204" pitchFamily="34" charset="0"/>
                          <a:ea typeface="+mn-ea"/>
                          <a:cs typeface="Calibri" panose="020F0502020204030204" pitchFamily="34" charset="0"/>
                        </a:rPr>
                        <a:t>Tocar a un paciente o el entorno de un paciente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s-ES" sz="2400">
                          <a:solidFill>
                            <a:srgbClr val="000000"/>
                          </a:solidFill>
                          <a:latin typeface="Calibri" panose="020F0502020204030204" pitchFamily="34" charset="0"/>
                          <a:ea typeface="+mn-ea"/>
                          <a:cs typeface="Calibri" panose="020F0502020204030204" pitchFamily="34" charset="0"/>
                        </a:rPr>
                        <a:t>Tocar los líquidos corporales de los pacientes</a:t>
                      </a:r>
                    </a:p>
                  </a:txBody>
                  <a:tcPr anchor="ctr">
                    <a:solidFill>
                      <a:schemeClr val="accent2">
                        <a:lumMod val="60000"/>
                        <a:lumOff val="40000"/>
                      </a:schemeClr>
                    </a:solidFill>
                  </a:tcPr>
                </a:tc>
                <a:extLst>
                  <a:ext uri="{0D108BD9-81ED-4DB2-BD59-A6C34878D82A}">
                    <a16:rowId xmlns:a16="http://schemas.microsoft.com/office/drawing/2014/main" val="2388408811"/>
                  </a:ext>
                </a:extLst>
              </a:tr>
              <a:tr h="724909">
                <a:tc>
                  <a:txBody>
                    <a:bodyPr/>
                    <a:lstStyle/>
                    <a:p>
                      <a:r>
                        <a:rPr lang="es-ES" sz="2400" b="1">
                          <a:solidFill>
                            <a:srgbClr val="000000"/>
                          </a:solidFill>
                        </a:rPr>
                        <a:t>Uso del EPP</a:t>
                      </a:r>
                    </a:p>
                  </a:txBody>
                  <a:tcPr anchor="ctr">
                    <a:solidFill>
                      <a:schemeClr val="accent2">
                        <a:lumMod val="20000"/>
                        <a:lumOff val="80000"/>
                      </a:schemeClr>
                    </a:solidFill>
                  </a:tcPr>
                </a:tc>
                <a:tc>
                  <a:txBody>
                    <a:bodyPr/>
                    <a:lstStyle/>
                    <a:p>
                      <a:pPr marL="285750" indent="-285750">
                        <a:buFont typeface="Arial" panose="020B0604020202020204" pitchFamily="34" charset="0"/>
                        <a:buChar char="•"/>
                      </a:pPr>
                      <a:r>
                        <a:rPr lang="es-ES" sz="2400">
                          <a:solidFill>
                            <a:srgbClr val="000000"/>
                          </a:solidFill>
                          <a:latin typeface="Calibri" panose="020F0502020204030204" pitchFamily="34" charset="0"/>
                          <a:cs typeface="Calibri" panose="020F0502020204030204" pitchFamily="34" charset="0"/>
                        </a:rPr>
                        <a:t>Ponerse el equipo de protección personal (EPP)</a:t>
                      </a:r>
                    </a:p>
                  </a:txBody>
                  <a:tcPr anchor="ctr">
                    <a:solidFill>
                      <a:schemeClr val="accent2">
                        <a:lumMod val="40000"/>
                        <a:lumOff val="60000"/>
                      </a:schemeClr>
                    </a:solidFill>
                  </a:tcPr>
                </a:tc>
                <a:tc>
                  <a:txBody>
                    <a:bodyPr/>
                    <a:lstStyle/>
                    <a:p>
                      <a:pPr marL="285750" indent="-285750">
                        <a:buFont typeface="Arial" panose="020B0604020202020204" pitchFamily="34" charset="0"/>
                        <a:buChar char="•"/>
                      </a:pPr>
                      <a:r>
                        <a:rPr lang="es-ES" sz="2400">
                          <a:solidFill>
                            <a:srgbClr val="000000"/>
                          </a:solidFill>
                          <a:latin typeface="Calibri" panose="020F0502020204030204" pitchFamily="34" charset="0"/>
                          <a:cs typeface="Calibri" panose="020F0502020204030204" pitchFamily="34" charset="0"/>
                        </a:rPr>
                        <a:t>Quitarse el EPP</a:t>
                      </a:r>
                    </a:p>
                  </a:txBody>
                  <a:tcPr anchor="ctr">
                    <a:solidFill>
                      <a:schemeClr val="accent2">
                        <a:lumMod val="60000"/>
                        <a:lumOff val="40000"/>
                      </a:schemeClr>
                    </a:solidFill>
                  </a:tcPr>
                </a:tc>
                <a:extLst>
                  <a:ext uri="{0D108BD9-81ED-4DB2-BD59-A6C34878D82A}">
                    <a16:rowId xmlns:a16="http://schemas.microsoft.com/office/drawing/2014/main" val="3204345842"/>
                  </a:ext>
                </a:extLst>
              </a:tr>
              <a:tr h="1237688">
                <a:tc>
                  <a:txBody>
                    <a:bodyPr/>
                    <a:lstStyle/>
                    <a:p>
                      <a:r>
                        <a:rPr lang="es-ES" sz="2400" b="1">
                          <a:solidFill>
                            <a:srgbClr val="000000"/>
                          </a:solidFill>
                        </a:rPr>
                        <a:t>Limpieza</a:t>
                      </a:r>
                    </a:p>
                  </a:txBody>
                  <a:tcPr anchor="ctr">
                    <a:solidFill>
                      <a:schemeClr val="accent2">
                        <a:lumMod val="20000"/>
                        <a:lumOff val="80000"/>
                      </a:schemeClr>
                    </a:solidFill>
                  </a:tcPr>
                </a:tc>
                <a:tc>
                  <a: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s-ES" sz="2400">
                          <a:solidFill>
                            <a:srgbClr val="000000"/>
                          </a:solidFill>
                          <a:latin typeface="Calibri" panose="020F0502020204030204" pitchFamily="34" charset="0"/>
                          <a:ea typeface="+mn-ea"/>
                          <a:cs typeface="Calibri" panose="020F0502020204030204" pitchFamily="34" charset="0"/>
                        </a:rPr>
                        <a:t>Realizar servicios ambientales o actividades de limpieza</a:t>
                      </a:r>
                    </a:p>
                  </a:txBody>
                  <a:tcPr anchor="ctr">
                    <a:solidFill>
                      <a:schemeClr val="accent2">
                        <a:lumMod val="40000"/>
                        <a:lumOff val="60000"/>
                      </a:schemeClr>
                    </a:solidFill>
                  </a:tcPr>
                </a:tc>
                <a:tc>
                  <a: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s-ES" sz="2400">
                          <a:solidFill>
                            <a:srgbClr val="000000"/>
                          </a:solidFill>
                          <a:latin typeface="Calibri" panose="020F0502020204030204" pitchFamily="34" charset="0"/>
                          <a:ea typeface="+mn-ea"/>
                          <a:cs typeface="Calibri" panose="020F0502020204030204" pitchFamily="34" charset="0"/>
                        </a:rPr>
                        <a:t>Realizar servicios ambientales o actividades de limpieza</a:t>
                      </a:r>
                    </a:p>
                    <a:p>
                      <a:pPr marL="285750" indent="-285750">
                        <a:spcBef>
                          <a:spcPts val="600"/>
                        </a:spcBef>
                        <a:buFont typeface="Arial" panose="020B0604020202020204" pitchFamily="34" charset="0"/>
                        <a:buChar char="•"/>
                      </a:pPr>
                      <a:r>
                        <a:rPr lang="es-ES" sz="2400">
                          <a:solidFill>
                            <a:srgbClr val="000000"/>
                          </a:solidFill>
                          <a:latin typeface="Calibri" panose="020F0502020204030204" pitchFamily="34" charset="0"/>
                          <a:cs typeface="Calibri" panose="020F0502020204030204" pitchFamily="34" charset="0"/>
                        </a:rPr>
                        <a:t>Manipular desechos</a:t>
                      </a:r>
                    </a:p>
                  </a:txBody>
                  <a:tcPr anchor="ctr">
                    <a:solidFill>
                      <a:schemeClr val="accent2">
                        <a:lumMod val="60000"/>
                        <a:lumOff val="40000"/>
                      </a:schemeClr>
                    </a:solidFill>
                  </a:tcPr>
                </a:tc>
                <a:extLst>
                  <a:ext uri="{0D108BD9-81ED-4DB2-BD59-A6C34878D82A}">
                    <a16:rowId xmlns:a16="http://schemas.microsoft.com/office/drawing/2014/main" val="2543551529"/>
                  </a:ext>
                </a:extLst>
              </a:tr>
              <a:tr h="1312247">
                <a:tc>
                  <a:txBody>
                    <a:bodyPr/>
                    <a:lstStyle/>
                    <a:p>
                      <a:r>
                        <a:rPr lang="es-ES" sz="2400" b="1">
                          <a:solidFill>
                            <a:srgbClr val="000000"/>
                          </a:solidFill>
                        </a:rPr>
                        <a:t>Actividades personales</a:t>
                      </a:r>
                    </a:p>
                  </a:txBody>
                  <a:tcPr anchor="ctr">
                    <a:solidFill>
                      <a:schemeClr val="accent2">
                        <a:lumMod val="20000"/>
                        <a:lumOff val="80000"/>
                      </a:schemeClr>
                    </a:solidFill>
                  </a:tcPr>
                </a:tc>
                <a:tc>
                  <a:txBody>
                    <a:bodyPr/>
                    <a:lstStyle/>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s-ES" sz="2400">
                          <a:solidFill>
                            <a:srgbClr val="000000"/>
                          </a:solidFill>
                          <a:latin typeface="Calibri" panose="020F0502020204030204" pitchFamily="34" charset="0"/>
                          <a:ea typeface="+mn-ea"/>
                          <a:cs typeface="Calibri" panose="020F0502020204030204" pitchFamily="34" charset="0"/>
                        </a:rPr>
                        <a:t>Preparar los alimentos o comer </a:t>
                      </a:r>
                    </a:p>
                  </a:txBody>
                  <a:tcPr anchor="ctr">
                    <a:solidFill>
                      <a:schemeClr val="accent2">
                        <a:lumMod val="40000"/>
                        <a:lumOff val="60000"/>
                      </a:schemeClr>
                    </a:solidFill>
                  </a:tcPr>
                </a:tc>
                <a:tc>
                  <a:txBody>
                    <a:bodyPr/>
                    <a:lstStyle/>
                    <a:p>
                      <a:pPr lvl="0">
                        <a:spcBef>
                          <a:spcPts val="600"/>
                        </a:spcBef>
                        <a:buChar char="•"/>
                      </a:pPr>
                      <a:r>
                        <a:rPr lang="es-ES" sz="2400">
                          <a:solidFill>
                            <a:srgbClr val="000000"/>
                          </a:solidFill>
                          <a:latin typeface="Calibri" panose="020F0502020204030204" pitchFamily="34" charset="0"/>
                          <a:ea typeface="+mn-ea"/>
                          <a:cs typeface="Calibri" panose="020F0502020204030204" pitchFamily="34" charset="0"/>
                        </a:rPr>
                        <a:t>Ir al baño</a:t>
                      </a:r>
                    </a:p>
                    <a:p>
                      <a:pPr lvl="0">
                        <a:spcBef>
                          <a:spcPts val="600"/>
                        </a:spcBef>
                        <a:buChar char="•"/>
                      </a:pPr>
                      <a:r>
                        <a:rPr lang="es-ES" sz="2400">
                          <a:solidFill>
                            <a:srgbClr val="000000"/>
                          </a:solidFill>
                          <a:latin typeface="Calibri" panose="020F0502020204030204" pitchFamily="34" charset="0"/>
                          <a:ea typeface="+mn-ea"/>
                          <a:cs typeface="Calibri" panose="020F0502020204030204" pitchFamily="34" charset="0"/>
                        </a:rPr>
                        <a:t>Sonarse la nariz/toser</a:t>
                      </a:r>
                    </a:p>
                  </a:txBody>
                  <a:tcPr anchor="ctr">
                    <a:solidFill>
                      <a:schemeClr val="accent2">
                        <a:lumMod val="60000"/>
                        <a:lumOff val="40000"/>
                      </a:schemeClr>
                    </a:solidFill>
                  </a:tcPr>
                </a:tc>
                <a:extLst>
                  <a:ext uri="{0D108BD9-81ED-4DB2-BD59-A6C34878D82A}">
                    <a16:rowId xmlns:a16="http://schemas.microsoft.com/office/drawing/2014/main" val="660983168"/>
                  </a:ext>
                </a:extLst>
              </a:tr>
            </a:tbl>
          </a:graphicData>
        </a:graphic>
      </p:graphicFrame>
    </p:spTree>
    <p:extLst>
      <p:ext uri="{BB962C8B-B14F-4D97-AF65-F5344CB8AC3E}">
        <p14:creationId xmlns:p14="http://schemas.microsoft.com/office/powerpoint/2010/main" val="208404404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64A7A-EA25-43E4-9FA6-A76E9D8383DA}"/>
              </a:ext>
            </a:extLst>
          </p:cNvPr>
          <p:cNvSpPr>
            <a:spLocks noGrp="1"/>
          </p:cNvSpPr>
          <p:nvPr>
            <p:ph type="title"/>
          </p:nvPr>
        </p:nvSpPr>
        <p:spPr>
          <a:xfrm>
            <a:off x="609600" y="274639"/>
            <a:ext cx="10972800" cy="715961"/>
          </a:xfrm>
        </p:spPr>
        <p:txBody>
          <a:bodyPr lIns="91440" tIns="45720" rIns="91440" bIns="45720" anchor="b" anchorCtr="0"/>
          <a:lstStyle/>
          <a:p>
            <a:r>
              <a:rPr lang="es-ES" sz="4000">
                <a:solidFill>
                  <a:schemeClr val="accent5">
                    <a:lumMod val="75000"/>
                  </a:schemeClr>
                </a:solidFill>
                <a:latin typeface="Calibri Light"/>
                <a:cs typeface="Calibri Light"/>
              </a:rPr>
              <a:t>Desinfectante de manos a base de alcohol </a:t>
            </a:r>
          </a:p>
        </p:txBody>
      </p:sp>
      <p:pic>
        <p:nvPicPr>
          <p:cNvPr id="6" name="Picture 5">
            <a:extLst>
              <a:ext uri="{FF2B5EF4-FFF2-40B4-BE49-F238E27FC236}">
                <a16:creationId xmlns:a16="http://schemas.microsoft.com/office/drawing/2014/main" id="{2AF4F96A-5B63-5787-1A4D-0FA125C19B6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5085" y="1098219"/>
            <a:ext cx="5170915" cy="5497499"/>
          </a:xfrm>
          <a:prstGeom prst="rect">
            <a:avLst/>
          </a:prstGeom>
        </p:spPr>
      </p:pic>
      <p:pic>
        <p:nvPicPr>
          <p:cNvPr id="5" name="Picture 4" descr="Imágenes que muestran el paso a paso de unas manos usando desinfectante de manos a base de alcohol: poniéndoselo en las palmas de las manos; frotándose las manos palma contra palma; frotándose la palma derecha sobre el dorso de la izquierda con dedos entrelazados; palma contra palma con dedos entrelazados; la parte de atrás de los dedos con la palma opuesta con dedos entrelazados; frotándose el pulgar izquierdo de forma circular, sujetado con la palma derecha y viceversa; frotándose de forma circular de atrás para adelante con los dedos de la mano derecha sujetados en la palma izquierda y viceversa; y secándose las manos, dejándolas seguras.">
            <a:extLst>
              <a:ext uri="{FF2B5EF4-FFF2-40B4-BE49-F238E27FC236}">
                <a16:creationId xmlns:a16="http://schemas.microsoft.com/office/drawing/2014/main" id="{6601FB86-AC95-3577-1B6A-CB3ADC82A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014" y="1127526"/>
            <a:ext cx="5170915" cy="5455835"/>
          </a:xfrm>
          <a:prstGeom prst="rect">
            <a:avLst/>
          </a:prstGeom>
        </p:spPr>
      </p:pic>
      <p:sp>
        <p:nvSpPr>
          <p:cNvPr id="3" name="TextBox 2">
            <a:extLst>
              <a:ext uri="{FF2B5EF4-FFF2-40B4-BE49-F238E27FC236}">
                <a16:creationId xmlns:a16="http://schemas.microsoft.com/office/drawing/2014/main" id="{2E47C106-21F8-4BEF-A239-EE6DAD218C75}"/>
              </a:ext>
            </a:extLst>
          </p:cNvPr>
          <p:cNvSpPr txBox="1"/>
          <p:nvPr/>
        </p:nvSpPr>
        <p:spPr>
          <a:xfrm>
            <a:off x="6657341" y="1142388"/>
            <a:ext cx="4610306" cy="5416868"/>
          </a:xfrm>
          <a:prstGeom prst="rect">
            <a:avLst/>
          </a:prstGeom>
          <a:noFill/>
        </p:spPr>
        <p:txBody>
          <a:bodyPr wrap="square" rtlCol="0">
            <a:spAutoFit/>
          </a:bodyPr>
          <a:lstStyle/>
          <a:p>
            <a:pPr>
              <a:spcBef>
                <a:spcPts val="1200"/>
              </a:spcBef>
            </a:pPr>
            <a:r>
              <a:rPr lang="es-ES" sz="2600" dirty="0">
                <a:solidFill>
                  <a:srgbClr val="000000"/>
                </a:solidFill>
                <a:latin typeface="Calibri" panose="020F0502020204030204" pitchFamily="34" charset="0"/>
              </a:rPr>
              <a:t>Consideraciones:</a:t>
            </a:r>
          </a:p>
          <a:p>
            <a:pPr marL="457200" indent="-457200">
              <a:spcBef>
                <a:spcPts val="1200"/>
              </a:spcBef>
              <a:buClr>
                <a:srgbClr val="E25423"/>
              </a:buClr>
              <a:buFont typeface="Arial" panose="020B0604020202020204" pitchFamily="34" charset="0"/>
              <a:buChar char="•"/>
            </a:pPr>
            <a:r>
              <a:rPr lang="es-ES" sz="2600" dirty="0">
                <a:solidFill>
                  <a:srgbClr val="000000"/>
                </a:solidFill>
                <a:latin typeface="Calibri" panose="020F0502020204030204" pitchFamily="34" charset="0"/>
              </a:rPr>
              <a:t>Frótese las manos por al menos 20 a 30 segundos</a:t>
            </a:r>
          </a:p>
          <a:p>
            <a:pPr marL="457200" indent="-457200">
              <a:buClr>
                <a:srgbClr val="E25423"/>
              </a:buClr>
              <a:buFont typeface="Arial" panose="020B0604020202020204" pitchFamily="34" charset="0"/>
              <a:buChar char="•"/>
            </a:pPr>
            <a:endParaRPr lang="en-US" sz="2600" dirty="0">
              <a:solidFill>
                <a:srgbClr val="000000"/>
              </a:solidFill>
              <a:latin typeface="Calibri" panose="020F0502020204030204" pitchFamily="34" charset="0"/>
            </a:endParaRPr>
          </a:p>
          <a:p>
            <a:pPr marL="457200" indent="-457200">
              <a:buClr>
                <a:srgbClr val="E25423"/>
              </a:buClr>
              <a:buFont typeface="Arial" panose="020B0604020202020204" pitchFamily="34" charset="0"/>
              <a:buChar char="•"/>
            </a:pPr>
            <a:r>
              <a:rPr lang="es-ES" sz="2600" dirty="0">
                <a:solidFill>
                  <a:srgbClr val="000000"/>
                </a:solidFill>
                <a:latin typeface="Calibri" panose="020F0502020204030204" pitchFamily="34" charset="0"/>
              </a:rPr>
              <a:t>Use suficiente producto para mantener las manos mojadas mientras las frota (por lo general, de 3 a 5 </a:t>
            </a:r>
            <a:r>
              <a:rPr lang="es-ES" sz="2600" dirty="0" err="1">
                <a:solidFill>
                  <a:srgbClr val="000000"/>
                </a:solidFill>
                <a:latin typeface="Calibri" panose="020F0502020204030204" pitchFamily="34" charset="0"/>
              </a:rPr>
              <a:t>mL</a:t>
            </a:r>
            <a:r>
              <a:rPr lang="es-ES" sz="2600" dirty="0">
                <a:solidFill>
                  <a:srgbClr val="000000"/>
                </a:solidFill>
                <a:latin typeface="Calibri" panose="020F0502020204030204" pitchFamily="34" charset="0"/>
              </a:rPr>
              <a:t>)</a:t>
            </a:r>
          </a:p>
          <a:p>
            <a:pPr marL="457200" indent="-457200">
              <a:buClr>
                <a:srgbClr val="E25423"/>
              </a:buClr>
              <a:buFont typeface="Arial" panose="020B0604020202020204" pitchFamily="34" charset="0"/>
              <a:buChar char="•"/>
            </a:pPr>
            <a:endParaRPr lang="en-US" sz="2600" dirty="0">
              <a:solidFill>
                <a:srgbClr val="000000"/>
              </a:solidFill>
              <a:latin typeface="Calibri" panose="020F0502020204030204" pitchFamily="34" charset="0"/>
            </a:endParaRPr>
          </a:p>
          <a:p>
            <a:pPr marL="457200" indent="-457200">
              <a:buClr>
                <a:srgbClr val="E25423"/>
              </a:buClr>
              <a:buFont typeface="Arial" panose="020B0604020202020204" pitchFamily="34" charset="0"/>
              <a:buChar char="•"/>
            </a:pPr>
            <a:r>
              <a:rPr lang="es-ES" sz="2600" dirty="0">
                <a:solidFill>
                  <a:srgbClr val="000000"/>
                </a:solidFill>
                <a:latin typeface="Calibri" panose="020F0502020204030204" pitchFamily="34" charset="0"/>
              </a:rPr>
              <a:t>Si tiene las manos visiblemente sucias, use agua y jabón</a:t>
            </a:r>
          </a:p>
          <a:p>
            <a:pPr marL="285750" indent="-285750">
              <a:buFont typeface="Arial" panose="020B0604020202020204" pitchFamily="34" charset="0"/>
              <a:buChar char="•"/>
            </a:pPr>
            <a:endParaRPr lang="en-US"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31042739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857CF-7DEE-43E5-9EF9-6AA293C2311A}"/>
              </a:ext>
            </a:extLst>
          </p:cNvPr>
          <p:cNvSpPr>
            <a:spLocks noGrp="1"/>
          </p:cNvSpPr>
          <p:nvPr>
            <p:ph type="title"/>
          </p:nvPr>
        </p:nvSpPr>
        <p:spPr>
          <a:xfrm>
            <a:off x="487680" y="274639"/>
            <a:ext cx="10972800" cy="944561"/>
          </a:xfrm>
        </p:spPr>
        <p:txBody>
          <a:bodyPr vert="horz" lIns="91440" tIns="45720" rIns="91440" bIns="45720" rtlCol="0" anchor="b" anchorCtr="0">
            <a:normAutofit/>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Lavado de manos con agua y jabón</a:t>
            </a:r>
          </a:p>
        </p:txBody>
      </p:sp>
      <p:pic>
        <p:nvPicPr>
          <p:cNvPr id="4" name="Picture 3" descr="Imágenes de manos siguiendo los pasos de lavado con agua y jabón; mojándose las manos con agua; aplicando jabón para cubrir todas las superficies de las manos; frotándose las manos de forma circular; poniendo una palma sobre la otra y frotando jabón de arriba a abajo; juntando las palmas y los dedos y frotando jabón de arriba a abajo; juntando los dedos de ambas manos y frotando jabón de arriba a abajo; limpiando los pulgares al frotar cada uno varias veces con la otra palma; limpiando ambas palmas al frotar jabón alrededor de la palma con los dedos de la otra mano; enjuagando las manos con agua; secando las manos completamente usando una toalla de un solo uso o secando al aire; y manos limpias.">
            <a:extLst>
              <a:ext uri="{FF2B5EF4-FFF2-40B4-BE49-F238E27FC236}">
                <a16:creationId xmlns:a16="http://schemas.microsoft.com/office/drawing/2014/main" id="{971F384E-E78E-BAD3-0245-D9A04DE43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693" y="1338135"/>
            <a:ext cx="6957915" cy="5303520"/>
          </a:xfrm>
          <a:prstGeom prst="rect">
            <a:avLst/>
          </a:prstGeom>
        </p:spPr>
      </p:pic>
      <p:sp>
        <p:nvSpPr>
          <p:cNvPr id="7" name="Text Placeholder 6">
            <a:extLst>
              <a:ext uri="{FF2B5EF4-FFF2-40B4-BE49-F238E27FC236}">
                <a16:creationId xmlns:a16="http://schemas.microsoft.com/office/drawing/2014/main" id="{B45D1BF8-BDBD-41BD-A3B6-26866FD8724E}"/>
              </a:ext>
            </a:extLst>
          </p:cNvPr>
          <p:cNvSpPr>
            <a:spLocks noGrp="1"/>
          </p:cNvSpPr>
          <p:nvPr>
            <p:ph type="body" sz="quarter" idx="10"/>
          </p:nvPr>
        </p:nvSpPr>
        <p:spPr>
          <a:xfrm>
            <a:off x="7959884" y="1219200"/>
            <a:ext cx="3744436" cy="6202549"/>
          </a:xfrm>
        </p:spPr>
        <p:txBody>
          <a:bodyPr/>
          <a:lstStyle/>
          <a:p>
            <a:pPr marL="0" indent="0">
              <a:buNone/>
            </a:pPr>
            <a:r>
              <a:rPr lang="es-ES" sz="2600">
                <a:solidFill>
                  <a:srgbClr val="000000"/>
                </a:solidFill>
                <a:latin typeface="Calibri" panose="020F0502020204030204" pitchFamily="34" charset="0"/>
                <a:cs typeface="Calibri"/>
              </a:rPr>
              <a:t>Consideraciones:</a:t>
            </a:r>
          </a:p>
          <a:p>
            <a:pPr>
              <a:spcBef>
                <a:spcPts val="1200"/>
              </a:spcBef>
            </a:pPr>
            <a:r>
              <a:rPr lang="es-ES" sz="2400">
                <a:solidFill>
                  <a:srgbClr val="000000"/>
                </a:solidFill>
                <a:latin typeface="Calibri"/>
                <a:cs typeface="Calibri"/>
              </a:rPr>
              <a:t>Lávese las manos durante el tiempo suficiente para completar todos los pasos en el diagrama (40 segundos o más)</a:t>
            </a:r>
          </a:p>
          <a:p>
            <a:pPr>
              <a:spcBef>
                <a:spcPts val="1200"/>
              </a:spcBef>
            </a:pPr>
            <a:r>
              <a:rPr lang="es-ES" sz="2400">
                <a:solidFill>
                  <a:srgbClr val="000000"/>
                </a:solidFill>
                <a:latin typeface="Calibri"/>
                <a:cs typeface="Calibri"/>
              </a:rPr>
              <a:t>Cierre la llave sin contaminarse las manos</a:t>
            </a:r>
          </a:p>
          <a:p>
            <a:pPr>
              <a:spcBef>
                <a:spcPts val="1200"/>
              </a:spcBef>
            </a:pPr>
            <a:r>
              <a:rPr lang="es-ES" sz="2400">
                <a:solidFill>
                  <a:srgbClr val="000000"/>
                </a:solidFill>
                <a:latin typeface="Calibri"/>
                <a:cs typeface="Calibri"/>
              </a:rPr>
              <a:t>Use toallas de un solo uso o deje secar las manos al aire</a:t>
            </a:r>
          </a:p>
        </p:txBody>
      </p:sp>
    </p:spTree>
    <p:extLst>
      <p:ext uri="{BB962C8B-B14F-4D97-AF65-F5344CB8AC3E}">
        <p14:creationId xmlns:p14="http://schemas.microsoft.com/office/powerpoint/2010/main" val="2088419673"/>
      </p:ext>
    </p:extLst>
  </p:cSld>
  <p:clrMapOvr>
    <a:masterClrMapping/>
  </p:clrMapOvr>
  <p:transition>
    <p:fade/>
  </p:transition>
</p:sld>
</file>

<file path=ppt/theme/theme1.xml><?xml version="1.0" encoding="utf-8"?>
<a:theme xmlns:a="http://schemas.openxmlformats.org/drawingml/2006/main" name="DHQP_ATSDR Combined">
  <a:themeElements>
    <a:clrScheme name="Custom 1">
      <a:dk1>
        <a:srgbClr val="0F56DC"/>
      </a:dk1>
      <a:lt1>
        <a:srgbClr val="FFC000"/>
      </a:lt1>
      <a:dk2>
        <a:srgbClr val="FFFFFF"/>
      </a:dk2>
      <a:lt2>
        <a:srgbClr val="FFFFFF"/>
      </a:lt2>
      <a:accent1>
        <a:srgbClr val="008080"/>
      </a:accent1>
      <a:accent2>
        <a:srgbClr val="993300"/>
      </a:accent2>
      <a:accent3>
        <a:srgbClr val="CCCC00"/>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DHQP_ATSDR Combined" id="{5FAE2803-7B31-4CF6-98E6-2CF9EC8D6EDD}" vid="{918626BD-6491-46D0-9E71-8DA95D31A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dc5e71a-92c4-4f6d-817f-dfbfbdb6be1d">
      <UserInfo>
        <DisplayName/>
        <AccountId xsi:nil="true"/>
        <AccountType/>
      </UserInfo>
    </SharedWithUsers>
    <TaxCatchAll xmlns="4dc5e71a-92c4-4f6d-817f-dfbfbdb6be1d" xsi:nil="true"/>
    <lcf76f155ced4ddcb4097134ff3c332f xmlns="be3c1013-821e-4e98-bbfa-76f80fde421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7F5FF27D5830488CADF2E081BCCF5A" ma:contentTypeVersion="12" ma:contentTypeDescription="Create a new document." ma:contentTypeScope="" ma:versionID="42f925f2db4998814ffbea28214c6a6b">
  <xsd:schema xmlns:xsd="http://www.w3.org/2001/XMLSchema" xmlns:xs="http://www.w3.org/2001/XMLSchema" xmlns:p="http://schemas.microsoft.com/office/2006/metadata/properties" xmlns:ns2="be3c1013-821e-4e98-bbfa-76f80fde421a" xmlns:ns3="4dc5e71a-92c4-4f6d-817f-dfbfbdb6be1d" targetNamespace="http://schemas.microsoft.com/office/2006/metadata/properties" ma:root="true" ma:fieldsID="f00c714f4dc5a77eee252bea0e9cea56" ns2:_="" ns3:_="">
    <xsd:import namespace="be3c1013-821e-4e98-bbfa-76f80fde421a"/>
    <xsd:import namespace="4dc5e71a-92c4-4f6d-817f-dfbfbdb6be1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3c1013-821e-4e98-bbfa-76f80fde42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c5e71a-92c4-4f6d-817f-dfbfbdb6be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ef12ec4-d4e0-4144-8813-7f6627130785}" ma:internalName="TaxCatchAll" ma:showField="CatchAllData" ma:web="4dc5e71a-92c4-4f6d-817f-dfbfbdb6be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AB30D8-36BE-4E3E-9428-FEB4C4F293E3}">
  <ds:schemaRefs>
    <ds:schemaRef ds:uri="http://purl.org/dc/dcmitype/"/>
    <ds:schemaRef ds:uri="http://purl.org/dc/elements/1.1/"/>
    <ds:schemaRef ds:uri="http://schemas.microsoft.com/office/infopath/2007/PartnerControls"/>
    <ds:schemaRef ds:uri="http://schemas.microsoft.com/office/2006/documentManagement/types"/>
    <ds:schemaRef ds:uri="http://schemas.microsoft.com/office/2006/metadata/properties"/>
    <ds:schemaRef ds:uri="be3c1013-821e-4e98-bbfa-76f80fde421a"/>
    <ds:schemaRef ds:uri="http://purl.org/dc/terms/"/>
    <ds:schemaRef ds:uri="http://schemas.openxmlformats.org/package/2006/metadata/core-properties"/>
    <ds:schemaRef ds:uri="4dc5e71a-92c4-4f6d-817f-dfbfbdb6be1d"/>
    <ds:schemaRef ds:uri="http://www.w3.org/XML/1998/namespace"/>
  </ds:schemaRefs>
</ds:datastoreItem>
</file>

<file path=customXml/itemProps2.xml><?xml version="1.0" encoding="utf-8"?>
<ds:datastoreItem xmlns:ds="http://schemas.openxmlformats.org/officeDocument/2006/customXml" ds:itemID="{A14D56D4-DED8-41DC-9C1B-B30F02E921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3c1013-821e-4e98-bbfa-76f80fde421a"/>
    <ds:schemaRef ds:uri="4dc5e71a-92c4-4f6d-817f-dfbfbdb6be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A4041E-0E8D-4E50-B4EE-BA74995383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DHQP_ATSDR Combined</Template>
  <TotalTime>5</TotalTime>
  <Words>2839</Words>
  <Application>Microsoft Office PowerPoint</Application>
  <PresentationFormat>Widescreen</PresentationFormat>
  <Paragraphs>180</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Myriad Web Pro</vt:lpstr>
      <vt:lpstr>Wingdings</vt:lpstr>
      <vt:lpstr>DHQP_ATSDR Combined</vt:lpstr>
      <vt:lpstr>Prevención y control de infecciones: enfermedad por el virus de Marburgo (EVM)  Higiene de las manos</vt:lpstr>
      <vt:lpstr>Objetivos de aprendizaje</vt:lpstr>
      <vt:lpstr>Pregunta inicial</vt:lpstr>
      <vt:lpstr>Higiene de las manos</vt:lpstr>
      <vt:lpstr>Definición: higiene de las manos</vt:lpstr>
      <vt:lpstr>¿Por qué la higiene de las manos?</vt:lpstr>
      <vt:lpstr>Cuándo realizar la higiene de las manos</vt:lpstr>
      <vt:lpstr>Desinfectante de manos a base de alcohol </vt:lpstr>
      <vt:lpstr>Lavado de manos con agua y jabón</vt:lpstr>
      <vt:lpstr>Uso de cloro para la higiene de las manos</vt:lpstr>
      <vt:lpstr>Reflexión</vt:lpstr>
      <vt:lpstr>Conclusiones clave</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Ponder, Marilyn (CDC/DDID/NCEZID/DHQP) (CTR)</dc:creator>
  <cp:lastModifiedBy>Ponder, Marilyn (CDC/NCEZID/DHQP/OD) (CTR)</cp:lastModifiedBy>
  <cp:revision>3</cp:revision>
  <dcterms:created xsi:type="dcterms:W3CDTF">2022-11-21T14:40:26Z</dcterms:created>
  <dcterms:modified xsi:type="dcterms:W3CDTF">2023-11-22T15:24:11Z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2022-11-21T14:57:18Z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30500994-03ff-47fa-876c-9d99df8e9521</vt:lpwstr>
  </property>
  <property fmtid="{D5CDD505-2E9C-101B-9397-08002B2CF9AE}" pid="8" name="MSIP_Label_7b94a7b8-f06c-4dfe-bdcc-9b548fd58c31_ContentBits">
    <vt:lpwstr>0</vt:lpwstr>
  </property>
  <property fmtid="{D5CDD505-2E9C-101B-9397-08002B2CF9AE}" pid="9" name="ContentTypeId">
    <vt:lpwstr>0x010100887F5FF27D5830488CADF2E081BCCF5A</vt:lpwstr>
  </property>
  <property fmtid="{D5CDD505-2E9C-101B-9397-08002B2CF9AE}" pid="10" name="MediaServiceImageTags">
    <vt:lpwstr/>
  </property>
  <property fmtid="{D5CDD505-2E9C-101B-9397-08002B2CF9AE}" pid="11" name="Order">
    <vt:r8>43800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