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8"/>
  </p:notesMasterIdLst>
  <p:sldIdLst>
    <p:sldId id="1832" r:id="rId5"/>
    <p:sldId id="322" r:id="rId6"/>
    <p:sldId id="430" r:id="rId7"/>
    <p:sldId id="604" r:id="rId8"/>
    <p:sldId id="556" r:id="rId9"/>
    <p:sldId id="524" r:id="rId10"/>
    <p:sldId id="594" r:id="rId11"/>
    <p:sldId id="525" r:id="rId12"/>
    <p:sldId id="528" r:id="rId13"/>
    <p:sldId id="599" r:id="rId14"/>
    <p:sldId id="600" r:id="rId15"/>
    <p:sldId id="601" r:id="rId16"/>
    <p:sldId id="1828" r:id="rId17"/>
    <p:sldId id="602" r:id="rId18"/>
    <p:sldId id="1829" r:id="rId19"/>
    <p:sldId id="529" r:id="rId20"/>
    <p:sldId id="1830" r:id="rId21"/>
    <p:sldId id="531" r:id="rId22"/>
    <p:sldId id="530" r:id="rId23"/>
    <p:sldId id="570" r:id="rId24"/>
    <p:sldId id="597" r:id="rId25"/>
    <p:sldId id="573" r:id="rId26"/>
    <p:sldId id="183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35D73E-2C5E-3271-C759-5BA4CBC68051}" name="Andujar, Ashley (CDC/DDPHSIS/CGH/OD)" initials="AA(" userId="S::whj4@cdc.gov::42aa5eaa-3514-4f9e-b5d6-a03001e55113" providerId="AD"/>
  <p188:author id="{9D9B3192-2AEF-115E-86C9-C5C59F4274C4}" name="vof4" initials="v" userId="vof4" providerId="None"/>
  <p188:author id="{2D2F7EBA-87AE-DA47-8462-44E4F9182E62}" name="Patrick, Molly (CDC/DDID/NCEZID/DHQP)" initials="P(" userId="S::vej7@cdc.gov::44e90c9f-1524-4539-a038-c110ccf46cc6" providerId="AD"/>
  <p188:author id="{95D7EAF3-B58E-CADA-DB08-73B7407BEBF9}" name="Ponder, Marilyn (CDC/DDID/NCEZID/DHQP) (CTR)" initials="PM((" userId="S::qvl8@cdc.gov::3999cd6a-e61a-4ada-a4ca-391c3b117a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of4" initials="v" lastIdx="61" clrIdx="0">
    <p:extLst>
      <p:ext uri="{19B8F6BF-5375-455C-9EA6-DF929625EA0E}">
        <p15:presenceInfo xmlns:p15="http://schemas.microsoft.com/office/powerpoint/2012/main" userId="vof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70037" autoAdjust="0"/>
  </p:normalViewPr>
  <p:slideViewPr>
    <p:cSldViewPr snapToGrid="0">
      <p:cViewPr varScale="1">
        <p:scale>
          <a:sx n="80" d="100"/>
          <a:sy n="80" d="100"/>
        </p:scale>
        <p:origin x="228" y="78"/>
      </p:cViewPr>
      <p:guideLst/>
    </p:cSldViewPr>
  </p:slideViewPr>
  <p:outlineViewPr>
    <p:cViewPr>
      <p:scale>
        <a:sx n="33" d="100"/>
        <a:sy n="33" d="100"/>
      </p:scale>
      <p:origin x="0" y="-750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nder, Marilyn (CDC/NCEZID/DHQP/OD) (CTR)" userId="3999cd6a-e61a-4ada-a4ca-391c3b117a90" providerId="ADAL" clId="{2B60CB15-F9C4-4ABC-BC34-AAE7E7A8A94D}"/>
    <pc:docChg chg="modSld">
      <pc:chgData name="Ponder, Marilyn (CDC/NCEZID/DHQP/OD) (CTR)" userId="3999cd6a-e61a-4ada-a4ca-391c3b117a90" providerId="ADAL" clId="{2B60CB15-F9C4-4ABC-BC34-AAE7E7A8A94D}" dt="2023-11-22T15:35:08.545" v="19" actId="962"/>
      <pc:docMkLst>
        <pc:docMk/>
      </pc:docMkLst>
      <pc:sldChg chg="modSp mod">
        <pc:chgData name="Ponder, Marilyn (CDC/NCEZID/DHQP/OD) (CTR)" userId="3999cd6a-e61a-4ada-a4ca-391c3b117a90" providerId="ADAL" clId="{2B60CB15-F9C4-4ABC-BC34-AAE7E7A8A94D}" dt="2023-11-22T15:34:12.639" v="14" actId="962"/>
        <pc:sldMkLst>
          <pc:docMk/>
          <pc:sldMk cId="1313683855" sldId="525"/>
        </pc:sldMkLst>
        <pc:spChg chg="mod">
          <ac:chgData name="Ponder, Marilyn (CDC/NCEZID/DHQP/OD) (CTR)" userId="3999cd6a-e61a-4ada-a4ca-391c3b117a90" providerId="ADAL" clId="{2B60CB15-F9C4-4ABC-BC34-AAE7E7A8A94D}" dt="2023-11-22T15:33:47.320" v="5" actId="962"/>
          <ac:spMkLst>
            <pc:docMk/>
            <pc:sldMk cId="1313683855" sldId="525"/>
            <ac:spMk id="28" creationId="{6F48E114-3237-4A14-BE2B-7CF7AF5E94C5}"/>
          </ac:spMkLst>
        </pc:spChg>
        <pc:spChg chg="mod">
          <ac:chgData name="Ponder, Marilyn (CDC/NCEZID/DHQP/OD) (CTR)" userId="3999cd6a-e61a-4ada-a4ca-391c3b117a90" providerId="ADAL" clId="{2B60CB15-F9C4-4ABC-BC34-AAE7E7A8A94D}" dt="2023-11-22T15:33:03.291" v="3" actId="1076"/>
          <ac:spMkLst>
            <pc:docMk/>
            <pc:sldMk cId="1313683855" sldId="525"/>
            <ac:spMk id="30" creationId="{E94D75D2-148F-43CE-904B-49FC777F8F5C}"/>
          </ac:spMkLst>
        </pc:spChg>
        <pc:spChg chg="mod">
          <ac:chgData name="Ponder, Marilyn (CDC/NCEZID/DHQP/OD) (CTR)" userId="3999cd6a-e61a-4ada-a4ca-391c3b117a90" providerId="ADAL" clId="{2B60CB15-F9C4-4ABC-BC34-AAE7E7A8A94D}" dt="2023-11-22T15:33:53.444" v="7" actId="962"/>
          <ac:spMkLst>
            <pc:docMk/>
            <pc:sldMk cId="1313683855" sldId="525"/>
            <ac:spMk id="40" creationId="{2716417F-EAFE-4335-A8E6-E08E315EDFC8}"/>
          </ac:spMkLst>
        </pc:spChg>
        <pc:spChg chg="mod">
          <ac:chgData name="Ponder, Marilyn (CDC/NCEZID/DHQP/OD) (CTR)" userId="3999cd6a-e61a-4ada-a4ca-391c3b117a90" providerId="ADAL" clId="{2B60CB15-F9C4-4ABC-BC34-AAE7E7A8A94D}" dt="2023-11-22T15:34:04.678" v="11" actId="962"/>
          <ac:spMkLst>
            <pc:docMk/>
            <pc:sldMk cId="1313683855" sldId="525"/>
            <ac:spMk id="48" creationId="{FAA74A69-74E8-4093-8A9A-BED74162FA63}"/>
          </ac:spMkLst>
        </pc:spChg>
        <pc:spChg chg="mod">
          <ac:chgData name="Ponder, Marilyn (CDC/NCEZID/DHQP/OD) (CTR)" userId="3999cd6a-e61a-4ada-a4ca-391c3b117a90" providerId="ADAL" clId="{2B60CB15-F9C4-4ABC-BC34-AAE7E7A8A94D}" dt="2023-11-22T15:34:10.117" v="13" actId="962"/>
          <ac:spMkLst>
            <pc:docMk/>
            <pc:sldMk cId="1313683855" sldId="525"/>
            <ac:spMk id="49" creationId="{7675DF03-69D8-423B-92D0-9EFF64C5311B}"/>
          </ac:spMkLst>
        </pc:spChg>
        <pc:grpChg chg="mod">
          <ac:chgData name="Ponder, Marilyn (CDC/NCEZID/DHQP/OD) (CTR)" userId="3999cd6a-e61a-4ada-a4ca-391c3b117a90" providerId="ADAL" clId="{2B60CB15-F9C4-4ABC-BC34-AAE7E7A8A94D}" dt="2023-11-22T15:34:12.639" v="14" actId="962"/>
          <ac:grpSpMkLst>
            <pc:docMk/>
            <pc:sldMk cId="1313683855" sldId="525"/>
            <ac:grpSpMk id="3" creationId="{5D3EA9BE-96CB-2063-66F0-D43347936EFC}"/>
          </ac:grpSpMkLst>
        </pc:grpChg>
        <pc:grpChg chg="mod">
          <ac:chgData name="Ponder, Marilyn (CDC/NCEZID/DHQP/OD) (CTR)" userId="3999cd6a-e61a-4ada-a4ca-391c3b117a90" providerId="ADAL" clId="{2B60CB15-F9C4-4ABC-BC34-AAE7E7A8A94D}" dt="2023-11-22T15:33:56.110" v="8" actId="962"/>
          <ac:grpSpMkLst>
            <pc:docMk/>
            <pc:sldMk cId="1313683855" sldId="525"/>
            <ac:grpSpMk id="29" creationId="{40C05EF3-1980-4440-BEAE-BB3B56FAC0F7}"/>
          </ac:grpSpMkLst>
        </pc:grpChg>
        <pc:grpChg chg="mod">
          <ac:chgData name="Ponder, Marilyn (CDC/NCEZID/DHQP/OD) (CTR)" userId="3999cd6a-e61a-4ada-a4ca-391c3b117a90" providerId="ADAL" clId="{2B60CB15-F9C4-4ABC-BC34-AAE7E7A8A94D}" dt="2023-11-22T15:11:11.458" v="1" actId="1076"/>
          <ac:grpSpMkLst>
            <pc:docMk/>
            <pc:sldMk cId="1313683855" sldId="525"/>
            <ac:grpSpMk id="32" creationId="{B3F55D92-F31F-4714-B941-641445D67181}"/>
          </ac:grpSpMkLst>
        </pc:grpChg>
        <pc:grpChg chg="mod">
          <ac:chgData name="Ponder, Marilyn (CDC/NCEZID/DHQP/OD) (CTR)" userId="3999cd6a-e61a-4ada-a4ca-391c3b117a90" providerId="ADAL" clId="{2B60CB15-F9C4-4ABC-BC34-AAE7E7A8A94D}" dt="2023-11-22T15:33:50.554" v="6" actId="962"/>
          <ac:grpSpMkLst>
            <pc:docMk/>
            <pc:sldMk cId="1313683855" sldId="525"/>
            <ac:grpSpMk id="37" creationId="{64064D39-CFF6-49A6-AAAF-67E1F2273C1C}"/>
          </ac:grpSpMkLst>
        </pc:grpChg>
        <pc:grpChg chg="mod">
          <ac:chgData name="Ponder, Marilyn (CDC/NCEZID/DHQP/OD) (CTR)" userId="3999cd6a-e61a-4ada-a4ca-391c3b117a90" providerId="ADAL" clId="{2B60CB15-F9C4-4ABC-BC34-AAE7E7A8A94D}" dt="2023-11-22T15:34:02.212" v="10" actId="962"/>
          <ac:grpSpMkLst>
            <pc:docMk/>
            <pc:sldMk cId="1313683855" sldId="525"/>
            <ac:grpSpMk id="41" creationId="{5B710E74-3965-4609-A0AC-93469479A4A1}"/>
          </ac:grpSpMkLst>
        </pc:grpChg>
        <pc:grpChg chg="mod">
          <ac:chgData name="Ponder, Marilyn (CDC/NCEZID/DHQP/OD) (CTR)" userId="3999cd6a-e61a-4ada-a4ca-391c3b117a90" providerId="ADAL" clId="{2B60CB15-F9C4-4ABC-BC34-AAE7E7A8A94D}" dt="2023-11-22T15:34:07.329" v="12" actId="962"/>
          <ac:grpSpMkLst>
            <pc:docMk/>
            <pc:sldMk cId="1313683855" sldId="525"/>
            <ac:grpSpMk id="44" creationId="{4A1DED95-30EC-4E9C-B970-15E5A529551F}"/>
          </ac:grpSpMkLst>
        </pc:grpChg>
        <pc:picChg chg="mod">
          <ac:chgData name="Ponder, Marilyn (CDC/NCEZID/DHQP/OD) (CTR)" userId="3999cd6a-e61a-4ada-a4ca-391c3b117a90" providerId="ADAL" clId="{2B60CB15-F9C4-4ABC-BC34-AAE7E7A8A94D}" dt="2023-11-22T15:33:17.629" v="4" actId="1076"/>
          <ac:picMkLst>
            <pc:docMk/>
            <pc:sldMk cId="1313683855" sldId="525"/>
            <ac:picMk id="39" creationId="{EC3DA4DF-AFE1-4E70-87E8-C77CB8C0D726}"/>
          </ac:picMkLst>
        </pc:picChg>
        <pc:cxnChg chg="mod">
          <ac:chgData name="Ponder, Marilyn (CDC/NCEZID/DHQP/OD) (CTR)" userId="3999cd6a-e61a-4ada-a4ca-391c3b117a90" providerId="ADAL" clId="{2B60CB15-F9C4-4ABC-BC34-AAE7E7A8A94D}" dt="2023-11-22T15:33:59.230" v="9" actId="962"/>
          <ac:cxnSpMkLst>
            <pc:docMk/>
            <pc:sldMk cId="1313683855" sldId="525"/>
            <ac:cxnSpMk id="50" creationId="{C6608707-E7FD-403A-B652-63C8F6B60473}"/>
          </ac:cxnSpMkLst>
        </pc:cxnChg>
      </pc:sldChg>
      <pc:sldChg chg="modSp mod">
        <pc:chgData name="Ponder, Marilyn (CDC/NCEZID/DHQP/OD) (CTR)" userId="3999cd6a-e61a-4ada-a4ca-391c3b117a90" providerId="ADAL" clId="{2B60CB15-F9C4-4ABC-BC34-AAE7E7A8A94D}" dt="2023-11-22T15:34:56.076" v="16" actId="962"/>
        <pc:sldMkLst>
          <pc:docMk/>
          <pc:sldMk cId="2088135282" sldId="599"/>
        </pc:sldMkLst>
        <pc:spChg chg="mod">
          <ac:chgData name="Ponder, Marilyn (CDC/NCEZID/DHQP/OD) (CTR)" userId="3999cd6a-e61a-4ada-a4ca-391c3b117a90" providerId="ADAL" clId="{2B60CB15-F9C4-4ABC-BC34-AAE7E7A8A94D}" dt="2023-11-22T15:34:56.076" v="16" actId="962"/>
          <ac:spMkLst>
            <pc:docMk/>
            <pc:sldMk cId="2088135282" sldId="599"/>
            <ac:spMk id="7" creationId="{7C7AB06F-0494-4EC9-95E3-3940CB034422}"/>
          </ac:spMkLst>
        </pc:spChg>
        <pc:picChg chg="mod">
          <ac:chgData name="Ponder, Marilyn (CDC/NCEZID/DHQP/OD) (CTR)" userId="3999cd6a-e61a-4ada-a4ca-391c3b117a90" providerId="ADAL" clId="{2B60CB15-F9C4-4ABC-BC34-AAE7E7A8A94D}" dt="2023-11-22T15:34:22.485" v="15" actId="1076"/>
          <ac:picMkLst>
            <pc:docMk/>
            <pc:sldMk cId="2088135282" sldId="599"/>
            <ac:picMk id="26" creationId="{CC24791F-11ED-1DEE-9FC0-704AB855F1B3}"/>
          </ac:picMkLst>
        </pc:picChg>
      </pc:sldChg>
      <pc:sldChg chg="modSp mod">
        <pc:chgData name="Ponder, Marilyn (CDC/NCEZID/DHQP/OD) (CTR)" userId="3999cd6a-e61a-4ada-a4ca-391c3b117a90" providerId="ADAL" clId="{2B60CB15-F9C4-4ABC-BC34-AAE7E7A8A94D}" dt="2023-11-22T15:35:01.303" v="17" actId="962"/>
        <pc:sldMkLst>
          <pc:docMk/>
          <pc:sldMk cId="3417011130" sldId="600"/>
        </pc:sldMkLst>
        <pc:spChg chg="mod">
          <ac:chgData name="Ponder, Marilyn (CDC/NCEZID/DHQP/OD) (CTR)" userId="3999cd6a-e61a-4ada-a4ca-391c3b117a90" providerId="ADAL" clId="{2B60CB15-F9C4-4ABC-BC34-AAE7E7A8A94D}" dt="2023-11-22T15:35:01.303" v="17" actId="962"/>
          <ac:spMkLst>
            <pc:docMk/>
            <pc:sldMk cId="3417011130" sldId="600"/>
            <ac:spMk id="13" creationId="{577A857D-3B47-4EB1-86F1-397D3DF82F4C}"/>
          </ac:spMkLst>
        </pc:spChg>
      </pc:sldChg>
      <pc:sldChg chg="modSp mod">
        <pc:chgData name="Ponder, Marilyn (CDC/NCEZID/DHQP/OD) (CTR)" userId="3999cd6a-e61a-4ada-a4ca-391c3b117a90" providerId="ADAL" clId="{2B60CB15-F9C4-4ABC-BC34-AAE7E7A8A94D}" dt="2023-11-22T15:35:04.887" v="18" actId="962"/>
        <pc:sldMkLst>
          <pc:docMk/>
          <pc:sldMk cId="3977469981" sldId="601"/>
        </pc:sldMkLst>
        <pc:spChg chg="mod">
          <ac:chgData name="Ponder, Marilyn (CDC/NCEZID/DHQP/OD) (CTR)" userId="3999cd6a-e61a-4ada-a4ca-391c3b117a90" providerId="ADAL" clId="{2B60CB15-F9C4-4ABC-BC34-AAE7E7A8A94D}" dt="2023-11-22T15:35:04.887" v="18" actId="962"/>
          <ac:spMkLst>
            <pc:docMk/>
            <pc:sldMk cId="3977469981" sldId="601"/>
            <ac:spMk id="15" creationId="{3AD7F929-2EB2-42F8-9C94-BD4F9BB26C2F}"/>
          </ac:spMkLst>
        </pc:spChg>
      </pc:sldChg>
      <pc:sldChg chg="modSp mod">
        <pc:chgData name="Ponder, Marilyn (CDC/NCEZID/DHQP/OD) (CTR)" userId="3999cd6a-e61a-4ada-a4ca-391c3b117a90" providerId="ADAL" clId="{2B60CB15-F9C4-4ABC-BC34-AAE7E7A8A94D}" dt="2023-11-22T15:35:08.545" v="19" actId="962"/>
        <pc:sldMkLst>
          <pc:docMk/>
          <pc:sldMk cId="4082322373" sldId="602"/>
        </pc:sldMkLst>
        <pc:spChg chg="mod">
          <ac:chgData name="Ponder, Marilyn (CDC/NCEZID/DHQP/OD) (CTR)" userId="3999cd6a-e61a-4ada-a4ca-391c3b117a90" providerId="ADAL" clId="{2B60CB15-F9C4-4ABC-BC34-AAE7E7A8A94D}" dt="2023-11-22T15:35:08.545" v="19" actId="962"/>
          <ac:spMkLst>
            <pc:docMk/>
            <pc:sldMk cId="4082322373" sldId="602"/>
            <ac:spMk id="7" creationId="{C39551B0-06EB-43F8-9749-05CBFF6E0171}"/>
          </ac:spMkLst>
        </pc:spChg>
      </pc:sldChg>
      <pc:sldChg chg="modSp mod">
        <pc:chgData name="Ponder, Marilyn (CDC/NCEZID/DHQP/OD) (CTR)" userId="3999cd6a-e61a-4ada-a4ca-391c3b117a90" providerId="ADAL" clId="{2B60CB15-F9C4-4ABC-BC34-AAE7E7A8A94D}" dt="2023-11-22T15:10:20.641" v="0" actId="962"/>
        <pc:sldMkLst>
          <pc:docMk/>
          <pc:sldMk cId="1894474375" sldId="1832"/>
        </pc:sldMkLst>
        <pc:cxnChg chg="mod">
          <ac:chgData name="Ponder, Marilyn (CDC/NCEZID/DHQP/OD) (CTR)" userId="3999cd6a-e61a-4ada-a4ca-391c3b117a90" providerId="ADAL" clId="{2B60CB15-F9C4-4ABC-BC34-AAE7E7A8A94D}" dt="2023-11-22T15:10:20.641" v="0" actId="962"/>
          <ac:cxnSpMkLst>
            <pc:docMk/>
            <pc:sldMk cId="1894474375" sldId="1832"/>
            <ac:cxnSpMk id="6" creationId="{9CD34555-6669-0D5B-9080-85BE364E902E}"/>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02083-102C-410A-8CFE-808274EA560E}"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1D410A-C8FF-4455-A3E9-37BCBE58984A}" type="slidenum">
              <a:rPr lang="en-US" smtClean="0"/>
              <a:t>‹#›</a:t>
            </a:fld>
            <a:endParaRPr lang="en-US"/>
          </a:p>
        </p:txBody>
      </p:sp>
    </p:spTree>
    <p:extLst>
      <p:ext uri="{BB962C8B-B14F-4D97-AF65-F5344CB8AC3E}">
        <p14:creationId xmlns:p14="http://schemas.microsoft.com/office/powerpoint/2010/main" val="144323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solidFill>
                  <a:schemeClr val="tx1"/>
                </a:solidFill>
                <a:latin typeface="+mn-lt"/>
                <a:ea typeface="+mn-ea"/>
                <a:cs typeface="+mn-cs"/>
              </a:rPr>
              <a:t>Audiencia destinataria: </a:t>
            </a:r>
            <a:r>
              <a:rPr lang="es-ES" i="1" dirty="0"/>
              <a:t>esta presentación se enfoca en lo que el </a:t>
            </a:r>
            <a:r>
              <a:rPr lang="es-ES" b="1" i="1" dirty="0"/>
              <a:t>personal administrativo de los centros médicos </a:t>
            </a:r>
            <a:r>
              <a:rPr lang="es-ES" i="1" dirty="0"/>
              <a:t>debe saber acerca del proceso de manejo de desechos en el contexto de la enfermedad por el virus de Marburgo</a:t>
            </a:r>
            <a:r>
              <a:rPr lang="es-ES" sz="1200" i="1" dirty="0">
                <a:solidFill>
                  <a:schemeClr val="tx1"/>
                </a:solidFill>
                <a:latin typeface="+mn-lt"/>
                <a:ea typeface="+mn-ea"/>
                <a:cs typeface="+mn-cs"/>
              </a:rPr>
              <a:t>. Esta presentación da una descripción general del proceso de manejo de desechos. Hay otra presentación disponible que detalla el último paso del proceso de manejo de desechos, la eliminación de desechos &lt;Conjunto número 5 de diapositivas sobre la administración de centros médicos:</a:t>
            </a:r>
            <a:r>
              <a:rPr lang="es-ES" sz="1200" i="1" baseline="0" dirty="0">
                <a:solidFill>
                  <a:schemeClr val="tx1"/>
                </a:solidFill>
                <a:latin typeface="+mn-lt"/>
                <a:ea typeface="+mn-ea"/>
                <a:cs typeface="+mn-cs"/>
              </a:rPr>
              <a:t> Manejo de desechos, parte 2, Eliminación de desechos&gt; [enlace].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i="1" dirty="0"/>
              <a:t>Tenga en cuenta que los temas sobre la prevención y el control de infecciones para la enfermedad por el virus de Marburgo se presentan en orden, y se espera que los participantes avancen a lo largo de la serie.</a:t>
            </a:r>
            <a:r>
              <a:rPr lang="es-ES" sz="1200" i="1" dirty="0">
                <a:solidFill>
                  <a:schemeClr val="tx1"/>
                </a:solidFill>
                <a:latin typeface="+mn-lt"/>
                <a:ea typeface="+mn-ea"/>
                <a:cs typeface="+mn-cs"/>
              </a:rPr>
              <a:t> Sin embargo, puede combinar el contenido para satisfacer las necesidades de los participantes, y podría necesitar ajustar el ejemplo del guion de forma acorde.</a:t>
            </a:r>
          </a:p>
          <a:p>
            <a:endParaRPr lang="en-US" sz="1200" kern="1200" dirty="0">
              <a:solidFill>
                <a:schemeClr val="tx1"/>
              </a:solidFill>
              <a:effectLst/>
              <a:latin typeface="+mn-lt"/>
              <a:ea typeface="+mn-ea"/>
              <a:cs typeface="+mn-cs"/>
            </a:endParaRPr>
          </a:p>
          <a:p>
            <a:r>
              <a:rPr lang="es-ES" sz="1200" i="1" dirty="0">
                <a:solidFill>
                  <a:schemeClr val="tx1"/>
                </a:solidFill>
                <a:latin typeface="+mn-lt"/>
                <a:ea typeface="+mn-ea"/>
                <a:cs typeface="+mn-cs"/>
              </a:rPr>
              <a:t>Guion:</a:t>
            </a:r>
          </a:p>
          <a:p>
            <a:r>
              <a:rPr lang="es-ES" sz="1200" dirty="0">
                <a:solidFill>
                  <a:schemeClr val="tx1"/>
                </a:solidFill>
                <a:latin typeface="+mn-lt"/>
                <a:ea typeface="+mn-ea"/>
                <a:cs typeface="+mn-cs"/>
              </a:rPr>
              <a:t>¡Bienvenidos! </a:t>
            </a:r>
            <a:r>
              <a:rPr lang="es-ES" dirty="0"/>
              <a:t>Hoy nos enfocaremos en el proceso de manejo de desechos en los centros de atención médica durante un brote de la enfermedad por el virus de Marburgo.</a:t>
            </a:r>
            <a:r>
              <a:rPr lang="es-ES" sz="1200" baseline="0" dirty="0">
                <a:solidFill>
                  <a:schemeClr val="tx1"/>
                </a:solidFill>
                <a:latin typeface="+mn-lt"/>
                <a:ea typeface="+mn-ea"/>
                <a:cs typeface="+mn-cs"/>
              </a:rPr>
              <a:t> Esta es la primera parte de una serie de dos partes que se enfoca en el manejo de desechos. En esta sesión tendremos una descripción general de todo el proceso. Luego, la próxima sesión será un análisis a fondo de la eliminación de desechos.</a:t>
            </a:r>
          </a:p>
          <a:p>
            <a:endParaRPr lang="en-US" dirty="0"/>
          </a:p>
        </p:txBody>
      </p:sp>
      <p:sp>
        <p:nvSpPr>
          <p:cNvPr id="4" name="Slide Number Placeholder 3"/>
          <p:cNvSpPr>
            <a:spLocks noGrp="1"/>
          </p:cNvSpPr>
          <p:nvPr>
            <p:ph type="sldNum" sz="quarter" idx="5"/>
          </p:nvPr>
        </p:nvSpPr>
        <p:spPr/>
        <p:txBody>
          <a:bodyPr/>
          <a:lstStyle/>
          <a:p>
            <a:fld id="{501D410A-C8FF-4455-A3E9-37BCBE58984A}" type="slidenum">
              <a:rPr lang="en-US" smtClean="0"/>
              <a:t>1</a:t>
            </a:fld>
            <a:endParaRPr lang="en-US"/>
          </a:p>
        </p:txBody>
      </p:sp>
    </p:spTree>
    <p:extLst>
      <p:ext uri="{BB962C8B-B14F-4D97-AF65-F5344CB8AC3E}">
        <p14:creationId xmlns:p14="http://schemas.microsoft.com/office/powerpoint/2010/main" val="415131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1"/>
              <a:t>Guion</a:t>
            </a:r>
            <a:r>
              <a:rPr lang="es-ES"/>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a:t>Se debe proporcionar un recipiente para desechos del hogar y generales. </a:t>
            </a:r>
            <a:r>
              <a:rPr lang="es-ES"/>
              <a:t>Este tipo de desechos no es infeccioso e incluye envases, sobras, periódicos, recipientes de plástico y botellas.  Estos recipientes deben ser negros y tener una bolsa de basura adentro, preferiblemente que sea negra.</a:t>
            </a:r>
          </a:p>
          <a:p>
            <a:endParaRPr lang="en-US"/>
          </a:p>
        </p:txBody>
      </p:sp>
      <p:sp>
        <p:nvSpPr>
          <p:cNvPr id="4" name="Slide Number Placeholder 3"/>
          <p:cNvSpPr>
            <a:spLocks noGrp="1"/>
          </p:cNvSpPr>
          <p:nvPr>
            <p:ph type="sldNum" sz="quarter" idx="5"/>
          </p:nvPr>
        </p:nvSpPr>
        <p:spPr/>
        <p:txBody>
          <a:bodyPr/>
          <a:lstStyle/>
          <a:p>
            <a:fld id="{501D410A-C8FF-4455-A3E9-37BCBE58984A}" type="slidenum">
              <a:rPr lang="en-US" smtClean="0"/>
              <a:t>10</a:t>
            </a:fld>
            <a:endParaRPr lang="en-US"/>
          </a:p>
        </p:txBody>
      </p:sp>
    </p:spTree>
    <p:extLst>
      <p:ext uri="{BB962C8B-B14F-4D97-AF65-F5344CB8AC3E}">
        <p14:creationId xmlns:p14="http://schemas.microsoft.com/office/powerpoint/2010/main" val="2695652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1" dirty="0"/>
              <a:t>Guion:</a:t>
            </a:r>
          </a:p>
          <a:p>
            <a:r>
              <a:rPr lang="es-ES" b="1" dirty="0"/>
              <a:t>Se debería proporcionar otro recipiente para desechos infecciosos que NO incluyan objetos cortopunzantes como agujas y cuchillas.  </a:t>
            </a:r>
            <a:r>
              <a:rPr lang="es-ES" dirty="0"/>
              <a:t>Los desechos infecciosos </a:t>
            </a:r>
            <a:r>
              <a:rPr lang="pt-BR" dirty="0"/>
              <a:t>se sabe o se presume </a:t>
            </a:r>
            <a:r>
              <a:rPr lang="es-ES" dirty="0"/>
              <a:t>que contienen patógenos y presentan un riesgo de transmisión de enfermedades. Los ejemplos incluyen: </a:t>
            </a:r>
          </a:p>
          <a:p>
            <a:pPr marL="171450" indent="-171450">
              <a:buFont typeface="Arial" panose="020B0604020202020204" pitchFamily="34" charset="0"/>
              <a:buChar char="•"/>
            </a:pPr>
            <a:r>
              <a:rPr lang="es-ES" dirty="0"/>
              <a:t>guantes,</a:t>
            </a:r>
          </a:p>
          <a:p>
            <a:pPr marL="171450" indent="-171450">
              <a:buFont typeface="Arial" panose="020B0604020202020204" pitchFamily="34" charset="0"/>
              <a:buChar char="•"/>
            </a:pPr>
            <a:r>
              <a:rPr lang="es-ES" dirty="0"/>
              <a:t>cultivos de laboratorio y concentrados microbiológicos,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agua y aguas residuales contaminadas con sangre y otros líquidos o excreciones corporales</a:t>
            </a:r>
          </a:p>
          <a:p>
            <a:pPr marL="171450" indent="-171450">
              <a:buFont typeface="Arial" panose="020B0604020202020204" pitchFamily="34" charset="0"/>
              <a:buChar char="•"/>
            </a:pPr>
            <a:r>
              <a:rPr lang="es-ES" dirty="0"/>
              <a:t>y otros materiales que hayan estado en contacto con pacientes que hayan tenido enfermedades altamente infecciosas en habitaciones aisladas.  </a:t>
            </a:r>
          </a:p>
          <a:p>
            <a:r>
              <a:rPr lang="es-ES" dirty="0"/>
              <a:t>Estos recipientes deben ser amarillos. Deben tener una bolsa adentro que los cubra y que sea impermeable, preferiblemente una bolsa amarilla.</a:t>
            </a:r>
            <a:r>
              <a:rPr lang="es-ES" baseline="0" dirty="0"/>
              <a:t> </a:t>
            </a:r>
            <a:r>
              <a:rPr lang="es-ES" dirty="0"/>
              <a:t>También se debe proporcionar un balde para líquidos y fluidos infectados.  </a:t>
            </a:r>
          </a:p>
          <a:p>
            <a:endParaRPr lang="en-US" dirty="0"/>
          </a:p>
        </p:txBody>
      </p:sp>
      <p:sp>
        <p:nvSpPr>
          <p:cNvPr id="4" name="Slide Number Placeholder 3"/>
          <p:cNvSpPr>
            <a:spLocks noGrp="1"/>
          </p:cNvSpPr>
          <p:nvPr>
            <p:ph type="sldNum" sz="quarter" idx="5"/>
          </p:nvPr>
        </p:nvSpPr>
        <p:spPr/>
        <p:txBody>
          <a:bodyPr/>
          <a:lstStyle/>
          <a:p>
            <a:fld id="{501D410A-C8FF-4455-A3E9-37BCBE58984A}" type="slidenum">
              <a:rPr lang="en-US" smtClean="0"/>
              <a:t>11</a:t>
            </a:fld>
            <a:endParaRPr lang="en-US"/>
          </a:p>
        </p:txBody>
      </p:sp>
    </p:spTree>
    <p:extLst>
      <p:ext uri="{BB962C8B-B14F-4D97-AF65-F5344CB8AC3E}">
        <p14:creationId xmlns:p14="http://schemas.microsoft.com/office/powerpoint/2010/main" val="1784700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1"/>
              <a:t>Guion</a:t>
            </a:r>
            <a:r>
              <a:rPr lang="es-ES"/>
              <a:t>:</a:t>
            </a:r>
          </a:p>
          <a:p>
            <a:r>
              <a:rPr lang="es-ES" b="1"/>
              <a:t>Por último, se debe proporcionar un recipiente resistente para desechar objetos cortopunzantes.</a:t>
            </a:r>
            <a:r>
              <a:rPr lang="es-ES"/>
              <a:t>  Los desechos de objetos cortopunzantes usados o sin usar incluyen:</a:t>
            </a:r>
          </a:p>
          <a:p>
            <a:pPr marL="171450" indent="-171450">
              <a:buFontTx/>
              <a:buChar char="-"/>
            </a:pPr>
            <a:r>
              <a:rPr lang="es-ES" sz="1200"/>
              <a:t>agujas y jeringas,</a:t>
            </a:r>
          </a:p>
          <a:p>
            <a:pPr marL="171450" indent="-171450">
              <a:buFontTx/>
              <a:buChar char="-"/>
            </a:pPr>
            <a:r>
              <a:rPr lang="es-ES" sz="1200"/>
              <a:t>kits de infusión,</a:t>
            </a:r>
          </a:p>
          <a:p>
            <a:pPr marL="171450" indent="-171450">
              <a:buFontTx/>
              <a:buChar char="-"/>
            </a:pPr>
            <a:r>
              <a:rPr lang="es-ES" sz="1200"/>
              <a:t>bisturíes,</a:t>
            </a:r>
          </a:p>
          <a:p>
            <a:pPr marL="171450" indent="-171450">
              <a:buFontTx/>
              <a:buChar char="-"/>
            </a:pPr>
            <a:r>
              <a:rPr lang="es-ES" sz="1200"/>
              <a:t>pipetas,</a:t>
            </a:r>
          </a:p>
          <a:p>
            <a:pPr marL="171450" indent="-171450">
              <a:buFontTx/>
              <a:buChar char="-"/>
            </a:pPr>
            <a:r>
              <a:rPr lang="es-ES" sz="1200"/>
              <a:t>cuchillos,</a:t>
            </a:r>
          </a:p>
          <a:p>
            <a:pPr marL="171450" indent="-171450">
              <a:buFontTx/>
              <a:buChar char="-"/>
            </a:pPr>
            <a:r>
              <a:rPr lang="es-ES" sz="1200"/>
              <a:t>cuchillas</a:t>
            </a:r>
          </a:p>
          <a:p>
            <a:pPr marL="171450" indent="-171450">
              <a:buFontTx/>
              <a:buChar char="-"/>
            </a:pPr>
            <a:r>
              <a:rPr lang="es-ES" sz="1200"/>
              <a:t>y vidrio roto. </a:t>
            </a:r>
          </a:p>
          <a:p>
            <a:endParaRPr lang="en-US" b="1"/>
          </a:p>
        </p:txBody>
      </p:sp>
      <p:sp>
        <p:nvSpPr>
          <p:cNvPr id="4" name="Slide Number Placeholder 3"/>
          <p:cNvSpPr>
            <a:spLocks noGrp="1"/>
          </p:cNvSpPr>
          <p:nvPr>
            <p:ph type="sldNum" sz="quarter" idx="5"/>
          </p:nvPr>
        </p:nvSpPr>
        <p:spPr/>
        <p:txBody>
          <a:bodyPr/>
          <a:lstStyle/>
          <a:p>
            <a:fld id="{501D410A-C8FF-4455-A3E9-37BCBE58984A}" type="slidenum">
              <a:rPr lang="en-US" smtClean="0"/>
              <a:t>12</a:t>
            </a:fld>
            <a:endParaRPr lang="en-US"/>
          </a:p>
        </p:txBody>
      </p:sp>
    </p:spTree>
    <p:extLst>
      <p:ext uri="{BB962C8B-B14F-4D97-AF65-F5344CB8AC3E}">
        <p14:creationId xmlns:p14="http://schemas.microsoft.com/office/powerpoint/2010/main" val="3623902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p>
          <a:p>
            <a:r>
              <a:rPr lang="es-ES" i="0" dirty="0"/>
              <a:t>Los recipientes para objetos cortopunzantes podrían verse diferentes en distintos centros. Pero todos deben ser a prueba de pérdidas y de punciones. Deben cerrarse sin riesgo de lesiones y, una vez cerrados, no se debe poder volver a abrirlos. Cualquier recipiente que se use para los objetos cortopunzantes debe ser etiquetado claramente como tal, y es importante evitar que estos recipientes se llenen de más, lo cual aumenta el riesgo de lesiones accidentales.</a:t>
            </a:r>
            <a:r>
              <a:rPr lang="es-ES" dirty="0"/>
              <a:t> No se deben llenar más allá de la "línea de llenado" que se indica en el costado del recipiente. </a:t>
            </a:r>
          </a:p>
          <a:p>
            <a:endParaRPr lang="en-US" i="0" dirty="0"/>
          </a:p>
          <a:p>
            <a:r>
              <a:rPr lang="es-ES" dirty="0"/>
              <a:t>Los recipientes para objetos cortopunzantes deben estar ubicados en cada área de atención del paciente al alcance de la mano de donde el personal médico administraría inyecciones. Sobre todo, los recipientes para objetos cortopunzantes no deben colocarse en el piso, donde los niños podrían posiblemente alcanzarlos, o donde la exposición repetida a la humedad en el piso podría causar que ciertos tipos de recipientes se rompan. En su lugar, los recipientes para objetos cortopunzantes podrían ubicarse en un carrito con medicamentos, en una pared o en una superficie cercana, como una mesa.</a:t>
            </a:r>
          </a:p>
          <a:p>
            <a:endParaRPr lang="en-US" dirty="0"/>
          </a:p>
        </p:txBody>
      </p:sp>
      <p:sp>
        <p:nvSpPr>
          <p:cNvPr id="4" name="Slide Number Placeholder 3"/>
          <p:cNvSpPr>
            <a:spLocks noGrp="1"/>
          </p:cNvSpPr>
          <p:nvPr>
            <p:ph type="sldNum" sz="quarter" idx="5"/>
          </p:nvPr>
        </p:nvSpPr>
        <p:spPr/>
        <p:txBody>
          <a:bodyPr/>
          <a:lstStyle/>
          <a:p>
            <a:fld id="{013ECF37-58F2-451B-830D-18D9FC63CA3B}" type="slidenum">
              <a:rPr lang="en-US" smtClean="0"/>
              <a:t>13</a:t>
            </a:fld>
            <a:endParaRPr lang="en-US"/>
          </a:p>
        </p:txBody>
      </p:sp>
    </p:spTree>
    <p:extLst>
      <p:ext uri="{BB962C8B-B14F-4D97-AF65-F5344CB8AC3E}">
        <p14:creationId xmlns:p14="http://schemas.microsoft.com/office/powerpoint/2010/main" val="555264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1"/>
              <a:t>Guion</a:t>
            </a:r>
            <a:r>
              <a:rPr lang="es-ES"/>
              <a:t>:</a:t>
            </a:r>
          </a:p>
          <a:p>
            <a:r>
              <a:rPr lang="es-ES" b="1"/>
              <a:t>Puede que algunos centros necesiten otro tipo de recipientes de recolección de desechos, como recipientes para desechos de patología (orgánicos o anatómicos), desechos químicos y farmacéuticos, y desechos radiactivos. </a:t>
            </a:r>
            <a:r>
              <a:rPr lang="es-ES"/>
              <a:t>Estos tipos de desechos se eliminan en un recipiente o balde para la basura, que más comúnmente es rojo o amarillo, pero que también puede ser marrón. </a:t>
            </a:r>
          </a:p>
          <a:p>
            <a:endParaRPr lang="en-US"/>
          </a:p>
          <a:p>
            <a:r>
              <a:rPr lang="es-ES"/>
              <a:t>Estos recipientes se deben etiquetar claramente con el tipo de desecho que contengan. Generalmente, los desechos de patología se pueden eliminar en el sitio en un hoyo específico (p. ej., hoyo para la placenta). Los desechos químicos o radiactivos menos comunes, si se producen, deben manejarse en coordinación cercana con el Ministerio de Salud para determinar los procedimientos de eliminación adecuados; estos podrían incluir la recolección centralizada. </a:t>
            </a:r>
          </a:p>
          <a:p>
            <a:endParaRPr lang="en-US"/>
          </a:p>
        </p:txBody>
      </p:sp>
      <p:sp>
        <p:nvSpPr>
          <p:cNvPr id="4" name="Slide Number Placeholder 3"/>
          <p:cNvSpPr>
            <a:spLocks noGrp="1"/>
          </p:cNvSpPr>
          <p:nvPr>
            <p:ph type="sldNum" sz="quarter" idx="5"/>
          </p:nvPr>
        </p:nvSpPr>
        <p:spPr/>
        <p:txBody>
          <a:bodyPr/>
          <a:lstStyle/>
          <a:p>
            <a:fld id="{501D410A-C8FF-4455-A3E9-37BCBE58984A}" type="slidenum">
              <a:rPr lang="en-US" smtClean="0"/>
              <a:t>14</a:t>
            </a:fld>
            <a:endParaRPr lang="en-US"/>
          </a:p>
        </p:txBody>
      </p:sp>
    </p:spTree>
    <p:extLst>
      <p:ext uri="{BB962C8B-B14F-4D97-AF65-F5344CB8AC3E}">
        <p14:creationId xmlns:p14="http://schemas.microsoft.com/office/powerpoint/2010/main" val="117519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a:t>En el contexto de la enfermedad por el virus de Marburgo, cualquier miembro del personal que recolecte, transporte, trate o elimine desechos debe ponerse EPP adecuado durante el proceso para mantenerse seguro.</a:t>
            </a:r>
            <a:r>
              <a:rPr lang="es-ES"/>
              <a:t> El EPP adecuado incluye guantes reforzados, batas u overoles, mascarilla, protección para los ojos y zapatos o botas de suela gruesa.</a:t>
            </a:r>
          </a:p>
          <a:p>
            <a:endParaRPr lang="en-US">
              <a:cs typeface="Calibri"/>
            </a:endParaRPr>
          </a:p>
          <a:p>
            <a:r>
              <a:rPr lang="es-ES"/>
              <a:t>Si se incinera o quema para tratar desechos, también se necesitarán guantes resistentes al calor.</a:t>
            </a:r>
          </a:p>
        </p:txBody>
      </p:sp>
      <p:sp>
        <p:nvSpPr>
          <p:cNvPr id="4" name="Slide Number Placeholder 3"/>
          <p:cNvSpPr>
            <a:spLocks noGrp="1"/>
          </p:cNvSpPr>
          <p:nvPr>
            <p:ph type="sldNum" sz="quarter" idx="5"/>
          </p:nvPr>
        </p:nvSpPr>
        <p:spPr/>
        <p:txBody>
          <a:bodyPr/>
          <a:lstStyle/>
          <a:p>
            <a:fld id="{501D410A-C8FF-4455-A3E9-37BCBE58984A}" type="slidenum">
              <a:rPr lang="en-US" smtClean="0"/>
              <a:t>15</a:t>
            </a:fld>
            <a:endParaRPr lang="en-US"/>
          </a:p>
        </p:txBody>
      </p:sp>
    </p:spTree>
    <p:extLst>
      <p:ext uri="{BB962C8B-B14F-4D97-AF65-F5344CB8AC3E}">
        <p14:creationId xmlns:p14="http://schemas.microsoft.com/office/powerpoint/2010/main" val="313559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1" dirty="0"/>
              <a:t>Guion</a:t>
            </a:r>
            <a:r>
              <a:rPr lang="es-ES" dirty="0"/>
              <a:t>:</a:t>
            </a:r>
          </a:p>
          <a:p>
            <a:r>
              <a:rPr lang="es-ES" dirty="0"/>
              <a:t>Tendrá que recolectarse cada una de las bolsas de desechos separados.</a:t>
            </a:r>
            <a:r>
              <a:rPr lang="es-ES" baseline="0" dirty="0"/>
              <a:t> Las bolsas de desechos deben recolectarse de manera regular o cuando dos terceras partes del recipiente estén llenas, lo que ocurra primero, de modo que los desechos no se desborden fuera del recipiente. Los desechos entonces tendrán que ser transportados a las áreas de almacenamiento y eliminación.</a:t>
            </a:r>
            <a:r>
              <a:rPr lang="es-ES" dirty="0"/>
              <a:t> </a:t>
            </a:r>
          </a:p>
          <a:p>
            <a:endParaRPr lang="en-US" baseline="0" dirty="0"/>
          </a:p>
          <a:p>
            <a:r>
              <a:rPr lang="es-ES" b="1" dirty="0"/>
              <a:t>En el contexto de la enfermedad por el virus de Marburgo, cualquier miembro del personal que recolecte, transporte o trate/elimine </a:t>
            </a:r>
            <a:r>
              <a:rPr lang="es-ES" b="1" baseline="0" dirty="0"/>
              <a:t>desechos</a:t>
            </a:r>
            <a:r>
              <a:rPr lang="es-ES" b="1" dirty="0"/>
              <a:t> debe ponerse </a:t>
            </a:r>
            <a:r>
              <a:rPr lang="es-ES" b="1" baseline="0" dirty="0"/>
              <a:t>EPP adecuado durante el proceso</a:t>
            </a:r>
            <a:r>
              <a:rPr lang="es-ES" b="1" dirty="0"/>
              <a:t> para mantenerse seguro</a:t>
            </a:r>
            <a:r>
              <a:rPr lang="es-ES" b="1" baseline="0" dirty="0"/>
              <a:t>.</a:t>
            </a:r>
            <a:r>
              <a:rPr lang="es-ES" dirty="0"/>
              <a:t> </a:t>
            </a:r>
            <a:r>
              <a:rPr lang="es-ES" baseline="0" dirty="0"/>
              <a:t> (Si desean obtener más información sobre qué EPP se necesita y cómo ponérselo, consulten la presentación sobre cómo ponerse y quitarse el EPP  - https://www.cdc.gov/vhf/marburg/non-us/global-ipc.html.</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Los desechos se deben transportar en un carrito o carretilla del sitio de separación, es decir, los recipientes, baldes y cajas de desechos, al sitio de almacenamiento y eliminación. Al transportarlos en un carrito o carretilla, si hay objetos cortopunzantes en algunas de esas bolsas, estas no estarán en contacto con el cuerpo, lo que podría provocar lesiones por los objetos cortopunzantes. Tomen nota de que en esta imagen la persona no está llevando la bolsa de desechos, sino que la está transportando en una carretilla.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También se recomienda tener una ruta de transporte planeada que se siga al recolectar desechos, para evitar cualquier exposición al personal, los pacientes y el público.</a:t>
            </a:r>
          </a:p>
          <a:p>
            <a:endParaRPr lang="en-US" baseline="0"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3556001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Cuando se trata de almacenar desechos, el almacenamiento de desechos infecciosos debe hacerse separadamente de los desechos generales. El área de almacenamiento de desechos infecciosos debe tener un piso que se pueda limpiar y estar cubierta para protegerla de la lluvia. Debe tener un acceso controlado para evitar que entren animales, niños o personas no autorizadas.</a:t>
            </a:r>
          </a:p>
          <a:p>
            <a:endParaRPr lang="en-US" dirty="0"/>
          </a:p>
          <a:p>
            <a:r>
              <a:rPr lang="es-ES"/>
              <a:t>No se deben almacenar los desechos infecciosos por más de 24 horas antes de su eliminación final.</a:t>
            </a:r>
          </a:p>
        </p:txBody>
      </p:sp>
      <p:sp>
        <p:nvSpPr>
          <p:cNvPr id="4" name="Slide Number Placeholder 3"/>
          <p:cNvSpPr>
            <a:spLocks noGrp="1"/>
          </p:cNvSpPr>
          <p:nvPr>
            <p:ph type="sldNum" sz="quarter" idx="5"/>
          </p:nvPr>
        </p:nvSpPr>
        <p:spPr/>
        <p:txBody>
          <a:bodyPr/>
          <a:lstStyle/>
          <a:p>
            <a:fld id="{501D410A-C8FF-4455-A3E9-37BCBE58984A}" type="slidenum">
              <a:rPr lang="en-US" smtClean="0"/>
              <a:t>17</a:t>
            </a:fld>
            <a:endParaRPr lang="en-US"/>
          </a:p>
        </p:txBody>
      </p:sp>
    </p:spTree>
    <p:extLst>
      <p:ext uri="{BB962C8B-B14F-4D97-AF65-F5344CB8AC3E}">
        <p14:creationId xmlns:p14="http://schemas.microsoft.com/office/powerpoint/2010/main" val="2758547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i="1" dirty="0"/>
              <a:t>Guion</a:t>
            </a:r>
            <a:r>
              <a:rPr lang="es-ES" dirty="0"/>
              <a:t>:</a:t>
            </a:r>
          </a:p>
          <a:p>
            <a:r>
              <a:rPr lang="es-ES" dirty="0"/>
              <a:t>El paso final en el proceso de manejo de desechos es la eliminación final. Cada centro debe tener un dispositivo funcional para la eliminación final de los desechos, incluido un incinerador con un hoyo para cenizas o un sistema que no incluya quemarlos, como un proceso de autoclave o de trituración para desechos infecciosos. Si los desechos infecciosos se colocan en un autoclave o se trituran, entonces se pueden agregar al flujo de desechos regular para la eliminación en un vertedero.</a:t>
            </a:r>
          </a:p>
          <a:p>
            <a:endParaRPr lang="en-US" dirty="0">
              <a:cs typeface="Calibri"/>
            </a:endParaRPr>
          </a:p>
          <a:p>
            <a:pPr marL="0" indent="0">
              <a:buFont typeface="Arial" panose="020B0604020202020204" pitchFamily="34" charset="0"/>
              <a:buNone/>
            </a:pPr>
            <a:r>
              <a:rPr lang="es-ES" dirty="0"/>
              <a:t>En algunos entornos de recursos muy bajos un pozo de quema provisorio también podría ser una opción para tratar y luego enterrar los desechos infecciosos en el sitio mientras se estén haciendo mejoras de largo plazo. También es común tener un hoyo para placentas y desechos orgánicos en el sitio, debido a que otros métodos de tratamiento para estos desechos podrían no ser culturalmente aceptables.</a:t>
            </a:r>
          </a:p>
          <a:p>
            <a:pPr>
              <a:defRPr/>
            </a:pP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1">
              <a:spcBef>
                <a:spcPts val="200"/>
              </a:spcBef>
              <a:spcAft>
                <a:spcPts val="400"/>
              </a:spcAft>
              <a:buFont typeface="Arial"/>
            </a:pP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421633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i="1"/>
              <a:t>Guion</a:t>
            </a:r>
            <a:r>
              <a:rPr lang="es-ES"/>
              <a:t>:</a:t>
            </a:r>
          </a:p>
          <a:p>
            <a:r>
              <a:rPr lang="es-ES"/>
              <a:t>Ahora que hemos hablado sobre el manejo adecuado de desechos, vamos a mirar esta imagen otra vez.</a:t>
            </a:r>
            <a:r>
              <a:rPr lang="es-ES" baseline="0"/>
              <a:t> Al considerar lo que acaban de aprender, ¿hay algún otro comentario que quieran hacerle a este centro más allá del que hicieron al principio de esta sesión? De ser así, ¿qué?</a:t>
            </a:r>
          </a:p>
          <a:p>
            <a:endParaRPr lang="en-US"/>
          </a:p>
          <a:p>
            <a:r>
              <a:rPr lang="es-ES" i="1"/>
              <a:t>[Permita unos minutos para la conversación. Puede que los participantes tengan mucho o solo un poco que agregar con base en cuán completas/correctas sus respuestas fueron al principio de la sesión.</a:t>
            </a:r>
            <a:r>
              <a:rPr lang="es-ES" i="1" baseline="0"/>
              <a:t> </a:t>
            </a:r>
            <a:r>
              <a:rPr lang="es-ES" i="1"/>
              <a:t>Las respuestas posibles están en la próxima diapositiva.]</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91493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lvl="0"/>
            <a:r>
              <a:rPr lang="es-ES" i="1" dirty="0"/>
              <a:t>Guion</a:t>
            </a:r>
            <a:r>
              <a:rPr lang="es-ES" dirty="0"/>
              <a:t>:</a:t>
            </a:r>
          </a:p>
          <a:p>
            <a:pPr lvl="0"/>
            <a:r>
              <a:rPr lang="es-ES" dirty="0"/>
              <a:t>Tenemos tres objetivos de aprendizaje en el día de hoy.</a:t>
            </a:r>
            <a:r>
              <a:rPr lang="es-ES" baseline="0" dirty="0"/>
              <a:t> </a:t>
            </a:r>
            <a:r>
              <a:rPr lang="es-ES" dirty="0"/>
              <a:t>Para el final de nuestro encuentro </a:t>
            </a:r>
            <a:r>
              <a:rPr lang="es-ES"/>
              <a:t>de hoy , </a:t>
            </a:r>
            <a:r>
              <a:rPr lang="es-ES" dirty="0"/>
              <a:t>ustedes deberían poder explicar por qué el manejo de desechos es importante para los centros de atención médica durante un brote de la enfermedad por el virus de Marburgo, nombrar al menos 3 pasos del proceso de manejo de desechos e identificar cosas para agregar o cambiar en este proceso en sus propios centros.</a:t>
            </a:r>
          </a:p>
          <a:p>
            <a:pPr lvl="0"/>
            <a:endParaRPr lang="en-US" baseline="0" dirty="0"/>
          </a:p>
          <a:p>
            <a:pPr lvl="0"/>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102321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i="1"/>
              <a:t>[Puede que se deba adaptar el guion según las respuestas de los participantes en la última diapositiva.]</a:t>
            </a:r>
          </a:p>
          <a:p>
            <a:endParaRPr lang="en-US" i="1"/>
          </a:p>
          <a:p>
            <a:r>
              <a:rPr lang="es-ES" i="1"/>
              <a:t>Guion:</a:t>
            </a:r>
          </a:p>
          <a:p>
            <a:r>
              <a:rPr lang="es-ES"/>
              <a:t>Este centro debe considerar formas de evitar que los desechos se acumulen en un área abierta. Puede que deba implementar un proceso para separar los desechos en el lugar que se producen (p. ej., en áreas de pacientes) según los recursos disponibles o, si el proceso ya existe, quizás deba garantizar el acceso a procedimientos operativos estándar (SOP) y documentos para explicar el manejo de desechos, y proporcionar el acceso a la capacitación sobre los riesgos de los desechos en áreas abiertas y el manejo adecuado de desechos.</a:t>
            </a:r>
          </a:p>
          <a:p>
            <a:endParaRPr lang="en-US"/>
          </a:p>
          <a:p>
            <a:r>
              <a:rPr lang="es-ES"/>
              <a:t>El centro debe encontrar una manera segura de almacenar desechos provisoriamente, y parece que tendrán que invertir en equipos para tratar y eliminar desechos. </a:t>
            </a:r>
          </a:p>
          <a:p>
            <a:endParaRPr lang="en-US"/>
          </a:p>
          <a:p>
            <a:r>
              <a:rPr lang="es-ES"/>
              <a:t>¡Parece que tienen mucho por hacer!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4286622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Reflexión: anima a los participantes a aplicar, analizar y evaluar lo que han aprendido, los ayuda a profundizar su comprensión del tema, y también le permite a usted verificar su comprensión de lo que han aprendido.</a:t>
            </a:r>
          </a:p>
          <a:p>
            <a:endParaRPr lang="en-US" i="1" dirty="0"/>
          </a:p>
          <a:p>
            <a:r>
              <a:rPr lang="es-ES" i="1" dirty="0"/>
              <a:t>Personalización: ayuda a los participantes a pensar en cómo lo que han aprendido se aplica a sus situaciones específicas. Conectar el aprendizaje a las experiencias personales ayuda a las personas a comprender y recordar mejor las ideas que se enseñaron.</a:t>
            </a:r>
          </a:p>
          <a:p>
            <a:endParaRPr lang="en-US" i="1" dirty="0"/>
          </a:p>
          <a:p>
            <a:r>
              <a:rPr lang="es-ES" i="1" dirty="0"/>
              <a:t>Guion:</a:t>
            </a:r>
          </a:p>
          <a:p>
            <a:r>
              <a:rPr lang="es-ES" dirty="0"/>
              <a:t>Ahora que se han familiarizado con el proceso de manejo de desechos para centros de atención médica durante un brote de la enfermedad por el virus de Marburgo, tomémonos algún tiempo para conectar lo que han aprendido con lo que ocurre en el centro en el que ustedes trabajan.</a:t>
            </a:r>
          </a:p>
          <a:p>
            <a:endParaRPr lang="en-US" baseline="0" dirty="0"/>
          </a:p>
          <a:p>
            <a:r>
              <a:rPr lang="es-ES" baseline="0" dirty="0"/>
              <a:t>En primer lugar, ¿de qué manera es el proceso actual sobre desechos en su centro parecido o distinto al proceso del que hablamos hoy?</a:t>
            </a:r>
          </a:p>
          <a:p>
            <a:r>
              <a:rPr lang="es-ES" i="1" baseline="0" dirty="0"/>
              <a:t>[Deles a los participantes unos minutos para que hagan una lista solos; luego tome un par de minutos para compartir en grupos pequeños o entre todos.]</a:t>
            </a:r>
          </a:p>
          <a:p>
            <a:endParaRPr lang="en-US" i="1" baseline="0" dirty="0"/>
          </a:p>
          <a:p>
            <a:r>
              <a:rPr lang="es-ES" dirty="0"/>
              <a:t>Recuerden que el manejo adecuado de desechos durante un brote de la enfermedad por el virus de Marburgo es esencial para mantenerlos seguros a ustedes y su comunidad.</a:t>
            </a:r>
            <a:r>
              <a:rPr lang="es-ES" i="0" baseline="0" dirty="0"/>
              <a:t> </a:t>
            </a:r>
            <a:r>
              <a:rPr lang="es-ES" dirty="0"/>
              <a:t>Entonces, hablemos de lo que se podría agregar o cambiar en el proceso de manejo actual de desechos en su centro para ayudar a hacer que durante la enfermedad por el virus de Marburgo el manejo de desechos sea más seguro para ustedes, otras personas en el centro y su comunidad.</a:t>
            </a:r>
            <a:r>
              <a:rPr lang="es-ES" i="0" baseline="0" dirty="0"/>
              <a:t> ¿Qué ideas tienen?</a:t>
            </a:r>
          </a:p>
          <a:p>
            <a:r>
              <a:rPr lang="es-ES" i="1" baseline="0" dirty="0"/>
              <a:t>[Deles a los participantes varios minutos para conversar en grupos pequeños y luego compartir ideas entre todos; o tener una conversación entre todos.]</a:t>
            </a:r>
          </a:p>
        </p:txBody>
      </p:sp>
      <p:sp>
        <p:nvSpPr>
          <p:cNvPr id="4" name="Slide Number Placeholder 3"/>
          <p:cNvSpPr>
            <a:spLocks noGrp="1"/>
          </p:cNvSpPr>
          <p:nvPr>
            <p:ph type="sldNum" sz="quarter" idx="5"/>
          </p:nvPr>
        </p:nvSpPr>
        <p:spPr/>
        <p:txBody>
          <a:bodyPr/>
          <a:lstStyle/>
          <a:p>
            <a:fld id="{501D410A-C8FF-4455-A3E9-37BCBE58984A}" type="slidenum">
              <a:rPr lang="en-US" smtClean="0"/>
              <a:t>21</a:t>
            </a:fld>
            <a:endParaRPr lang="en-US"/>
          </a:p>
        </p:txBody>
      </p:sp>
    </p:spTree>
    <p:extLst>
      <p:ext uri="{BB962C8B-B14F-4D97-AF65-F5344CB8AC3E}">
        <p14:creationId xmlns:p14="http://schemas.microsoft.com/office/powerpoint/2010/main" val="4136117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i="1"/>
              <a:t>Guion</a:t>
            </a:r>
            <a:r>
              <a:rPr lang="es-ES"/>
              <a:t>:</a:t>
            </a:r>
          </a:p>
          <a:p>
            <a:r>
              <a:rPr lang="es-ES"/>
              <a:t>Al concluir nuestra sesión hoy, espero que recuerden estos puntos importantes:</a:t>
            </a:r>
          </a:p>
          <a:p>
            <a:r>
              <a:rPr lang="es-ES"/>
              <a:t>Primero, realizar el proceso de manejo de desechos de manera correcta es esencial para manteneros seguros a ustedes y su comunidad. Eso incluye separar, transportar y eliminar desechos de la manera correcta.</a:t>
            </a:r>
          </a:p>
          <a:p>
            <a:endParaRPr lang="en-US"/>
          </a:p>
          <a:p>
            <a:r>
              <a:rPr lang="es-ES"/>
              <a:t>Y las personas que manejan desechos deben siempre usar EPP adecuado al realizar este proceso, para ayudar a protegerlas mientras realizan este trabajo vital para proteger a los demás.</a:t>
            </a:r>
          </a:p>
        </p:txBody>
      </p:sp>
      <p:sp>
        <p:nvSpPr>
          <p:cNvPr id="4" name="Slide Number Placeholder 3"/>
          <p:cNvSpPr>
            <a:spLocks noGrp="1"/>
          </p:cNvSpPr>
          <p:nvPr>
            <p:ph type="sldNum" sz="quarter" idx="5"/>
          </p:nvPr>
        </p:nvSpPr>
        <p:spPr/>
        <p:txBody>
          <a:bodyPr/>
          <a:lstStyle/>
          <a:p>
            <a:fld id="{501D410A-C8FF-4455-A3E9-37BCBE58984A}" type="slidenum">
              <a:rPr lang="en-US" smtClean="0"/>
              <a:t>22</a:t>
            </a:fld>
            <a:endParaRPr lang="en-US"/>
          </a:p>
        </p:txBody>
      </p:sp>
    </p:spTree>
    <p:extLst>
      <p:ext uri="{BB962C8B-B14F-4D97-AF65-F5344CB8AC3E}">
        <p14:creationId xmlns:p14="http://schemas.microsoft.com/office/powerpoint/2010/main" val="215285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Activación</a:t>
            </a:r>
            <a:r>
              <a:rPr lang="es-ES" i="1" baseline="0" dirty="0"/>
              <a:t> de los conocimientos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i="1" baseline="0" dirty="0"/>
              <a:t>Un beneficio clave de trabajar con estudiantes adultos es que probablemente ya tengan algo de conocimiento o experiencia relacionados con el tema que usted está enseñando. Activar los conocimientos previos ayuda a los estudiantes a conectar el aprendizaje nuevo con lo que ya saben y podría ayudarlos a entender información nueva de mejor forma. También lo ayuda a usted, el instructor, a identificar vacíos de conocimiento donde podría necesitar dedicar más tiempo o agregar énfasis cuando enseñe. Use esta diapositiva como una oportunidad para que los estudiantes compartan lo que ya saben.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s-ES" i="1" baseline="0" dirty="0"/>
              <a:t>Guion:</a:t>
            </a:r>
          </a:p>
          <a:p>
            <a:r>
              <a:rPr lang="es-ES" baseline="0" dirty="0"/>
              <a:t>Comencemos con una pregunta. Imaginen que visitaron un centro de atención médica y vieron esto. ¿Qué comentarios le harían al centro para ayudar a que el manejo de desechos sea más seguro? </a:t>
            </a:r>
            <a:r>
              <a:rPr lang="es-ES" i="1" baseline="0" dirty="0"/>
              <a:t>[Deles a los participantes 2 minutos para conversar entre todos o en grupos pequeños. Escriba las respuestas en un sitio donde las puedan ver (pizarrón, pizarra blanca o tableta grande para escribir) para volver a esto al final de la sesión.]</a:t>
            </a:r>
          </a:p>
          <a:p>
            <a:endParaRPr lang="en-US" i="1" baseline="0" dirty="0"/>
          </a:p>
          <a:p>
            <a:r>
              <a:rPr lang="es-ES" i="0" baseline="0" dirty="0"/>
              <a:t>Como lo indicaron sus ideas, este centro tiene mucho que hacer para mejorar su proceso de manejo de desechos. Así que hablemos de este proceso.</a:t>
            </a:r>
          </a:p>
          <a:p>
            <a:endParaRPr lang="en-US" i="1" baseline="0" dirty="0"/>
          </a:p>
          <a:p>
            <a:endParaRPr lang="en-US" i="1" baseline="0" dirty="0"/>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3953379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1D410A-C8FF-4455-A3E9-37BCBE58984A}" type="slidenum">
              <a:rPr lang="en-US" smtClean="0"/>
              <a:t>4</a:t>
            </a:fld>
            <a:endParaRPr lang="en-US"/>
          </a:p>
        </p:txBody>
      </p:sp>
    </p:spTree>
    <p:extLst>
      <p:ext uri="{BB962C8B-B14F-4D97-AF65-F5344CB8AC3E}">
        <p14:creationId xmlns:p14="http://schemas.microsoft.com/office/powerpoint/2010/main" val="732587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i="1" dirty="0">
                <a:solidFill>
                  <a:schemeClr val="accent4">
                    <a:lumMod val="50000"/>
                  </a:schemeClr>
                </a:solidFill>
                <a:latin typeface="Calibri"/>
                <a:cs typeface="Calibri"/>
              </a:rPr>
              <a:t>Guion</a:t>
            </a:r>
            <a:r>
              <a:rPr lang="es-ES" dirty="0">
                <a:solidFill>
                  <a:schemeClr val="accent4">
                    <a:lumMod val="50000"/>
                  </a:schemeClr>
                </a:solidFill>
                <a:latin typeface="Calibri"/>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solidFill>
                  <a:schemeClr val="accent4">
                    <a:lumMod val="50000"/>
                  </a:schemeClr>
                </a:solidFill>
                <a:latin typeface="Calibri"/>
                <a:cs typeface="Calibri"/>
              </a:rPr>
              <a:t>El proceso de manejo de desechos en los centros de atención médica incluye varios pasos: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solidFill>
                  <a:schemeClr val="accent4">
                    <a:lumMod val="50000"/>
                  </a:schemeClr>
                </a:solidFill>
                <a:latin typeface="Calibri"/>
                <a:cs typeface="Calibri"/>
              </a:rPr>
              <a:t>clasificar o separar desechos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solidFill>
                  <a:schemeClr val="accent4">
                    <a:lumMod val="50000"/>
                  </a:schemeClr>
                </a:solidFill>
                <a:latin typeface="Calibri"/>
                <a:cs typeface="Calibri"/>
              </a:rPr>
              <a:t>recolectar desechos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solidFill>
                  <a:schemeClr val="accent4">
                    <a:lumMod val="50000"/>
                  </a:schemeClr>
                </a:solidFill>
                <a:latin typeface="Calibri"/>
                <a:cs typeface="Calibri"/>
              </a:rPr>
              <a:t>transportar desechos después de recolectarlos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solidFill>
                  <a:schemeClr val="accent4">
                    <a:lumMod val="50000"/>
                  </a:schemeClr>
                </a:solidFill>
                <a:latin typeface="Calibri"/>
                <a:cs typeface="Calibri"/>
              </a:rPr>
              <a:t>posiblemente almacenar desechos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solidFill>
                  <a:schemeClr val="accent4">
                    <a:lumMod val="50000"/>
                  </a:schemeClr>
                </a:solidFill>
                <a:latin typeface="Calibri"/>
                <a:cs typeface="Calibri"/>
              </a:rPr>
              <a:t>cualquier tratamiento de desechos que se necesite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solidFill>
                  <a:schemeClr val="accent4">
                    <a:lumMod val="50000"/>
                  </a:schemeClr>
                </a:solidFill>
                <a:latin typeface="Calibri"/>
                <a:cs typeface="Calibri"/>
              </a:rPr>
              <a:t>y eliminación final de desechos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accent4">
                  <a:lumMod val="50000"/>
                </a:schemeClr>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solidFill>
                  <a:schemeClr val="accent4">
                    <a:lumMod val="50000"/>
                  </a:schemeClr>
                </a:solidFill>
                <a:latin typeface="Calibri"/>
                <a:cs typeface="Calibri"/>
              </a:rPr>
              <a:t>El manejo seguro de los desechos producidos durante la atención de pacientes es la responsabilidad de todo el personal.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2574904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r>
              <a:rPr lang="es-ES" dirty="0"/>
              <a:t>:</a:t>
            </a:r>
          </a:p>
          <a:p>
            <a:r>
              <a:rPr lang="es-ES" dirty="0"/>
              <a:t>Los centros de atención médica son responsables del manejo de desechos, ya sea que se haga en el sitio o exista una empresa contratada.</a:t>
            </a:r>
            <a:r>
              <a:rPr lang="es-ES" baseline="0" dirty="0"/>
              <a:t> </a:t>
            </a:r>
            <a:r>
              <a:rPr lang="es-ES" dirty="0">
                <a:solidFill>
                  <a:srgbClr val="000000"/>
                </a:solidFill>
              </a:rPr>
              <a:t>El manejo inadecuado de desechos </a:t>
            </a:r>
            <a:r>
              <a:rPr lang="es-ES" b="1" dirty="0">
                <a:solidFill>
                  <a:srgbClr val="0039A6"/>
                </a:solidFill>
              </a:rPr>
              <a:t>presenta posibles riesgos para su salud</a:t>
            </a:r>
            <a:r>
              <a:rPr lang="es-ES" dirty="0"/>
              <a:t>, la de </a:t>
            </a:r>
            <a:r>
              <a:rPr lang="es-ES" dirty="0">
                <a:solidFill>
                  <a:srgbClr val="000000"/>
                </a:solidFill>
              </a:rPr>
              <a:t>sus pacientes y otros miembros del personal en su centro, así como para su comunidad.</a:t>
            </a:r>
          </a:p>
          <a:p>
            <a:endParaRPr lang="en-US" dirty="0"/>
          </a:p>
          <a:p>
            <a:r>
              <a:rPr lang="es-ES" dirty="0"/>
              <a:t>Los riesgos posibles podrían incluir la exposición a objetos contaminados con el virus de Marburgo, como los guantes contaminados, o la exposición a objetos cortopunzantes, como las agujas usadas, que presentan un riesgo de lesiones físicas además de exposición al virus de Marburgo.</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3643699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r>
              <a:rPr lang="es-ES"/>
              <a:t>:</a:t>
            </a:r>
          </a:p>
          <a:p>
            <a:r>
              <a:rPr lang="es-ES"/>
              <a:t>Ahora hablemos de los detalles del proceso de manejo de desechos.</a:t>
            </a:r>
          </a:p>
        </p:txBody>
      </p:sp>
      <p:sp>
        <p:nvSpPr>
          <p:cNvPr id="4" name="Slide Number Placeholder 3"/>
          <p:cNvSpPr>
            <a:spLocks noGrp="1"/>
          </p:cNvSpPr>
          <p:nvPr>
            <p:ph type="sldNum" sz="quarter" idx="5"/>
          </p:nvPr>
        </p:nvSpPr>
        <p:spPr/>
        <p:txBody>
          <a:bodyPr/>
          <a:lstStyle/>
          <a:p>
            <a:fld id="{501D410A-C8FF-4455-A3E9-37BCBE58984A}" type="slidenum">
              <a:rPr lang="en-US" smtClean="0"/>
              <a:t>7</a:t>
            </a:fld>
            <a:endParaRPr lang="en-US"/>
          </a:p>
        </p:txBody>
      </p:sp>
    </p:spTree>
    <p:extLst>
      <p:ext uri="{BB962C8B-B14F-4D97-AF65-F5344CB8AC3E}">
        <p14:creationId xmlns:p14="http://schemas.microsoft.com/office/powerpoint/2010/main" val="1515819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1" dirty="0"/>
              <a:t>Guion</a:t>
            </a:r>
            <a:r>
              <a:rPr lang="es-ES" dirty="0"/>
              <a:t>:</a:t>
            </a:r>
          </a:p>
          <a:p>
            <a:r>
              <a:rPr lang="es-ES" dirty="0"/>
              <a:t>Como ya se mencionó, estos son los pasos en el proceso de manejo de desechos: clasificar, recolectar, transportar, almacenar, tratar y eliminación final.</a:t>
            </a:r>
            <a:r>
              <a:rPr lang="es-ES" baseline="0" dirty="0"/>
              <a:t> En un rato vamos a hablar un poco más en detalle acerca de algunos de estos pasos.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2949012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0" i="1" dirty="0"/>
              <a:t>Guion</a:t>
            </a:r>
            <a:r>
              <a:rPr lang="es-E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Vamos a empezar por el primer paso: la separación de desechos, también llamada clasificación de desechos. La separación de desechos es la responsabilidad de todo el personal.</a:t>
            </a:r>
            <a:r>
              <a:rPr lang="es-ES" b="0" baseline="0" dirty="0"/>
              <a:t> En los centros de atención médica con frecuencia hay un sistema de 3 recipientes que incluyen desechos no infecciosos, desechos infecciosos y desechos de objetos cortopunzantes; entonces en primer lugar hablaremos de estos tres tipos de desechos. Al hacer su trabajo, el personal de los centros debe eliminar los desechos en los recipientes de desechos adecuados.</a:t>
            </a:r>
          </a:p>
          <a:p>
            <a:endParaRPr lang="en-US" dirty="0"/>
          </a:p>
          <a:p>
            <a:endParaRPr lang="en-US" b="1" dirty="0"/>
          </a:p>
          <a:p>
            <a:endParaRPr lang="en-US" b="1"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002731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609600" y="204583"/>
            <a:ext cx="9204101" cy="830997"/>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a:p>
            <a:r>
              <a:rPr lang="en-US" sz="2400" b="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27292641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0437-A0B2-4E23-A3A5-5F0A7421E3A9}"/>
              </a:ext>
            </a:extLst>
          </p:cNvPr>
          <p:cNvSpPr>
            <a:spLocks noGrp="1"/>
          </p:cNvSpPr>
          <p:nvPr>
            <p:ph type="title"/>
          </p:nvPr>
        </p:nvSpPr>
        <p:spPr>
          <a:xfrm>
            <a:off x="481263" y="365127"/>
            <a:ext cx="10258927"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1441BC84-AB05-47A7-BBF0-F4B453115707}"/>
              </a:ext>
            </a:extLst>
          </p:cNvPr>
          <p:cNvSpPr>
            <a:spLocks noGrp="1"/>
          </p:cNvSpPr>
          <p:nvPr>
            <p:ph type="dt" idx="10"/>
          </p:nvPr>
        </p:nvSpPr>
        <p:spPr>
          <a:xfrm>
            <a:off x="176464" y="6347999"/>
            <a:ext cx="2743200" cy="365125"/>
          </a:xfrm>
        </p:spPr>
        <p:txBody>
          <a:bodyPr/>
          <a:lstStyle/>
          <a:p>
            <a:r>
              <a:rPr lang="en-US"/>
              <a:t>Version: November 2022</a:t>
            </a:r>
          </a:p>
        </p:txBody>
      </p:sp>
      <p:sp>
        <p:nvSpPr>
          <p:cNvPr id="5" name="Slide Number Placeholder 4">
            <a:extLst>
              <a:ext uri="{FF2B5EF4-FFF2-40B4-BE49-F238E27FC236}">
                <a16:creationId xmlns:a16="http://schemas.microsoft.com/office/drawing/2014/main" id="{4BEB0D59-3E67-4A22-B197-7268A52C792D}"/>
              </a:ext>
            </a:extLst>
          </p:cNvPr>
          <p:cNvSpPr>
            <a:spLocks noGrp="1"/>
          </p:cNvSpPr>
          <p:nvPr>
            <p:ph type="sldNum" idx="12"/>
          </p:nvPr>
        </p:nvSpPr>
        <p:spPr>
          <a:xfrm>
            <a:off x="9188115" y="6347999"/>
            <a:ext cx="2743200"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6" name="Google Shape;57;p27">
            <a:extLst>
              <a:ext uri="{FF2B5EF4-FFF2-40B4-BE49-F238E27FC236}">
                <a16:creationId xmlns:a16="http://schemas.microsoft.com/office/drawing/2014/main" id="{72E8AD0A-9B85-474B-BE96-57B07EA7E753}"/>
              </a:ext>
            </a:extLst>
          </p:cNvPr>
          <p:cNvSpPr txBox="1">
            <a:spLocks noGrp="1"/>
          </p:cNvSpPr>
          <p:nvPr>
            <p:ph type="body" idx="1"/>
          </p:nvPr>
        </p:nvSpPr>
        <p:spPr>
          <a:xfrm>
            <a:off x="481264" y="1825625"/>
            <a:ext cx="1106905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788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0781-C3C2-4A03-A543-687D0E8A3F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9A4BBB-A05F-451F-BDAA-606F8E5765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3B5B7-31D4-4F2D-8088-BA1A16589262}"/>
              </a:ext>
            </a:extLst>
          </p:cNvPr>
          <p:cNvSpPr>
            <a:spLocks noGrp="1"/>
          </p:cNvSpPr>
          <p:nvPr>
            <p:ph type="dt" sz="half" idx="10"/>
          </p:nvPr>
        </p:nvSpPr>
        <p:spPr/>
        <p:txBody>
          <a:bodyPr/>
          <a:lstStyle/>
          <a:p>
            <a:fld id="{D2BA0E4A-9B3D-42C7-ADEA-6E18F24C9B18}" type="datetimeFigureOut">
              <a:rPr lang="en-US" smtClean="0"/>
              <a:t>11/22/2023</a:t>
            </a:fld>
            <a:endParaRPr lang="en-US"/>
          </a:p>
        </p:txBody>
      </p:sp>
      <p:sp>
        <p:nvSpPr>
          <p:cNvPr id="5" name="Footer Placeholder 4">
            <a:extLst>
              <a:ext uri="{FF2B5EF4-FFF2-40B4-BE49-F238E27FC236}">
                <a16:creationId xmlns:a16="http://schemas.microsoft.com/office/drawing/2014/main" id="{58248375-4F0A-4E11-B626-0FC5785FA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92856-6F45-4B23-9515-58DE8FC6CA5F}"/>
              </a:ext>
            </a:extLst>
          </p:cNvPr>
          <p:cNvSpPr>
            <a:spLocks noGrp="1"/>
          </p:cNvSpPr>
          <p:nvPr>
            <p:ph type="sldNum" sz="quarter" idx="12"/>
          </p:nvPr>
        </p:nvSpPr>
        <p:spPr/>
        <p:txBody>
          <a:bodyPr/>
          <a:lstStyle/>
          <a:p>
            <a:fld id="{4182F839-B4D5-440C-AE1E-E398EFE0D669}" type="slidenum">
              <a:rPr lang="en-US" smtClean="0"/>
              <a:t>‹#›</a:t>
            </a:fld>
            <a:endParaRPr lang="en-US"/>
          </a:p>
        </p:txBody>
      </p:sp>
    </p:spTree>
    <p:extLst>
      <p:ext uri="{BB962C8B-B14F-4D97-AF65-F5344CB8AC3E}">
        <p14:creationId xmlns:p14="http://schemas.microsoft.com/office/powerpoint/2010/main" val="2348275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8"/>
            <a:ext cx="11059884" cy="1162051"/>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9"/>
            <a:ext cx="103632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19763414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8191284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063C47A1-B55E-47DB-A284-30628C81C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253916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8_Data Slide (for content heavy tables and charts)">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4"/>
            <a:ext cx="10972800" cy="4176467"/>
          </a:xfrm>
        </p:spPr>
        <p:txBody>
          <a:bodyPr/>
          <a:lstStyle>
            <a:lvl1pPr marL="457189" indent="-457189">
              <a:lnSpc>
                <a:spcPts val="2933"/>
              </a:lnSpc>
              <a:buClr>
                <a:srgbClr val="E25423"/>
              </a:buClr>
              <a:buFont typeface="Arial" panose="020B0604020202020204" pitchFamily="34" charset="0"/>
              <a:buChar char="•"/>
              <a:defRPr sz="2667" b="0">
                <a:solidFill>
                  <a:srgbClr val="1D1D1D"/>
                </a:solidFill>
              </a:defRPr>
            </a:lvl1pPr>
            <a:lvl2pPr>
              <a:lnSpc>
                <a:spcPts val="2667"/>
              </a:lnSpc>
              <a:buClr>
                <a:srgbClr val="E25423"/>
              </a:buClr>
              <a:defRPr sz="2667">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Tree>
    <p:extLst>
      <p:ext uri="{BB962C8B-B14F-4D97-AF65-F5344CB8AC3E}">
        <p14:creationId xmlns:p14="http://schemas.microsoft.com/office/powerpoint/2010/main" val="268136166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Font typeface="Arial" panose="020B0604020202020204" pitchFamily="34" charset="0"/>
              <a:buChar char="•"/>
              <a:defRPr sz="2667" b="0">
                <a:solidFill>
                  <a:srgbClr val="000000"/>
                </a:solidFill>
              </a:defRPr>
            </a:lvl1pPr>
            <a:lvl2pPr marL="764098" indent="-309026">
              <a:spcBef>
                <a:spcPts val="0"/>
              </a:spcBef>
              <a:spcAft>
                <a:spcPts val="800"/>
              </a:spcAft>
              <a:buClr>
                <a:srgbClr val="E25423"/>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53721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843152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1">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a:t>Object</a:t>
            </a:r>
          </a:p>
        </p:txBody>
      </p:sp>
    </p:spTree>
    <p:extLst>
      <p:ext uri="{BB962C8B-B14F-4D97-AF65-F5344CB8AC3E}">
        <p14:creationId xmlns:p14="http://schemas.microsoft.com/office/powerpoint/2010/main" val="22608783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sp>
        <p:nvSpPr>
          <p:cNvPr id="3" name="TextBox 2"/>
          <p:cNvSpPr txBox="1"/>
          <p:nvPr/>
        </p:nvSpPr>
        <p:spPr>
          <a:xfrm>
            <a:off x="169625" y="3662433"/>
            <a:ext cx="8852455" cy="1661417"/>
          </a:xfrm>
          <a:prstGeom prst="rect">
            <a:avLst/>
          </a:prstGeom>
          <a:noFill/>
        </p:spPr>
        <p:txBody>
          <a:bodyPr wrap="square" rtlCol="0">
            <a:spAutoFit/>
          </a:bodyPr>
          <a:lstStyle/>
          <a:p>
            <a:pPr marL="0" marR="0">
              <a:lnSpc>
                <a:spcPct val="107000"/>
              </a:lnSpc>
              <a:spcBef>
                <a:spcPts val="0"/>
              </a:spcBef>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Para obtener más información, comuníquese con los CDC: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1-800-CDC-INFO (232-4636)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Línea TTY:  1-888-232-6348    www.cdc.gov/spanish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es-ES" sz="1600" dirty="0">
                <a:effectLst/>
                <a:latin typeface="Calibri" panose="020F0502020204030204" pitchFamily="34" charset="0"/>
                <a:ea typeface="Calibri" panose="020F0502020204030204" pitchFamily="34" charset="0"/>
                <a:cs typeface="Times New Roman" panose="02020603050405020304" pitchFamily="18" charset="0"/>
              </a:rPr>
            </a:br>
            <a:r>
              <a:rPr lang="es-ES" sz="1600" dirty="0">
                <a:effectLst/>
                <a:latin typeface="Calibri" panose="020F0502020204030204" pitchFamily="34" charset="0"/>
                <a:ea typeface="Calibri" panose="020F0502020204030204" pitchFamily="34" charset="0"/>
                <a:cs typeface="Times New Roman" panose="02020603050405020304" pitchFamily="18" charset="0"/>
              </a:rPr>
              <a:t>Los hallazgos y las conclusiones que aparecen en este informe pertenecen a los autores y no reflejan necesariamente la postura oficial de los Centros para el Control y la Prevención de Enfermedades.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200289513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40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27353"/>
            <a:ext cx="12192000" cy="121584"/>
          </a:xfrm>
          <a:prstGeom prst="rect">
            <a:avLst/>
          </a:prstGeom>
        </p:spPr>
      </p:pic>
    </p:spTree>
    <p:extLst>
      <p:ext uri="{BB962C8B-B14F-4D97-AF65-F5344CB8AC3E}">
        <p14:creationId xmlns:p14="http://schemas.microsoft.com/office/powerpoint/2010/main" val="347347967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0620134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60" r:id="rId12"/>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Clr>
          <a:srgbClr val="E25423"/>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E25423"/>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3901273-9FDC-78CB-FC9E-CD5BFC3A558A}"/>
              </a:ext>
            </a:extLst>
          </p:cNvPr>
          <p:cNvSpPr>
            <a:spLocks noGrp="1"/>
          </p:cNvSpPr>
          <p:nvPr>
            <p:ph type="title"/>
          </p:nvPr>
        </p:nvSpPr>
        <p:spPr>
          <a:xfrm>
            <a:off x="1994263" y="3411895"/>
            <a:ext cx="9579786" cy="2266931"/>
          </a:xfrm>
        </p:spPr>
        <p:txBody>
          <a:bodyPr vert="horz" lIns="91440" tIns="45720" rIns="91440" bIns="45720" rtlCol="0" anchor="b" anchorCtr="0">
            <a:normAutofit fontScale="90000"/>
          </a:bodyPr>
          <a:lstStyle/>
          <a:p>
            <a:pPr>
              <a:lnSpc>
                <a:spcPct val="100000"/>
              </a:lnSpc>
            </a:pPr>
            <a:r>
              <a:rPr lang="es-ES" sz="4400" dirty="0">
                <a:solidFill>
                  <a:schemeClr val="accent5">
                    <a:lumMod val="75000"/>
                  </a:schemeClr>
                </a:solidFill>
                <a:latin typeface="Calibri"/>
                <a:cs typeface="Calibri"/>
              </a:rPr>
              <a:t>Prevención y control de infecciones: enfermedad por el virus de Marburgo (EVM) </a:t>
            </a:r>
            <a:br>
              <a:rPr lang="es-ES" sz="4400" dirty="0">
                <a:solidFill>
                  <a:schemeClr val="accent5">
                    <a:lumMod val="75000"/>
                  </a:schemeClr>
                </a:solidFill>
                <a:latin typeface="Calibri"/>
                <a:cs typeface="Calibri"/>
              </a:rPr>
            </a:br>
            <a:r>
              <a:rPr lang="es-ES" sz="4000" dirty="0">
                <a:solidFill>
                  <a:schemeClr val="accent5">
                    <a:lumMod val="75000"/>
                  </a:schemeClr>
                </a:solidFill>
                <a:latin typeface="Calibri Light"/>
                <a:cs typeface="Calibri Light"/>
              </a:rPr>
              <a:t>Manejo de desechos, parte 1:</a:t>
            </a:r>
            <a:br>
              <a:rPr lang="es-ES" sz="4000" dirty="0">
                <a:solidFill>
                  <a:schemeClr val="accent5">
                    <a:lumMod val="75000"/>
                  </a:schemeClr>
                </a:solidFill>
                <a:latin typeface="Calibri Light" panose="020F0302020204030204" pitchFamily="34" charset="0"/>
                <a:cs typeface="Calibri Light" panose="020F0302020204030204" pitchFamily="34" charset="0"/>
              </a:rPr>
            </a:br>
            <a:r>
              <a:rPr lang="es-ES" sz="4000" dirty="0">
                <a:solidFill>
                  <a:schemeClr val="accent5">
                    <a:lumMod val="75000"/>
                  </a:schemeClr>
                </a:solidFill>
                <a:latin typeface="Calibri Light"/>
                <a:cs typeface="Calibri Light"/>
              </a:rPr>
              <a:t>El proceso de manejo de desechos</a:t>
            </a:r>
            <a:br>
              <a:rPr lang="es-ES" sz="4800" b="0" dirty="0">
                <a:latin typeface="Calibri Light" panose="020F0302020204030204" pitchFamily="34" charset="0"/>
                <a:cs typeface="Calibri Light" panose="020F0302020204030204" pitchFamily="34" charset="0"/>
              </a:rPr>
            </a:br>
            <a:r>
              <a:rPr lang="es-ES" sz="4800" b="0" dirty="0">
                <a:latin typeface="Calibri Light"/>
                <a:cs typeface="Calibri Light"/>
              </a:rPr>
              <a:t> </a:t>
            </a:r>
          </a:p>
        </p:txBody>
      </p:sp>
      <p:cxnSp>
        <p:nvCxnSpPr>
          <p:cNvPr id="6" name="Straight Connector 5">
            <a:extLst>
              <a:ext uri="{FF2B5EF4-FFF2-40B4-BE49-F238E27FC236}">
                <a16:creationId xmlns:a16="http://schemas.microsoft.com/office/drawing/2014/main" id="{9CD34555-6669-0D5B-9080-85BE364E902E}"/>
              </a:ext>
              <a:ext uri="{C183D7F6-B498-43B3-948B-1728B52AA6E4}">
                <adec:decorative xmlns:adec="http://schemas.microsoft.com/office/drawing/2017/decorative" val="1"/>
              </a:ext>
            </a:extLst>
          </p:cNvPr>
          <p:cNvCxnSpPr/>
          <p:nvPr/>
        </p:nvCxnSpPr>
        <p:spPr>
          <a:xfrm flipV="1">
            <a:off x="1998848" y="5099720"/>
            <a:ext cx="7887855" cy="92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4A1BDA5-B475-0E41-7710-190E1A86B7E0}"/>
              </a:ext>
            </a:extLst>
          </p:cNvPr>
          <p:cNvSpPr txBox="1"/>
          <p:nvPr/>
        </p:nvSpPr>
        <p:spPr>
          <a:xfrm>
            <a:off x="1968137" y="5178447"/>
            <a:ext cx="864515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200" b="1" dirty="0">
                <a:solidFill>
                  <a:srgbClr val="0039A6"/>
                </a:solidFill>
                <a:latin typeface="Calibri"/>
                <a:cs typeface="Calibri"/>
              </a:rPr>
              <a:t>Entornos de atención médica con recursos entre limitados e intermedios</a:t>
            </a:r>
          </a:p>
        </p:txBody>
      </p:sp>
      <p:sp>
        <p:nvSpPr>
          <p:cNvPr id="8" name="TextBox 7">
            <a:extLst>
              <a:ext uri="{FF2B5EF4-FFF2-40B4-BE49-F238E27FC236}">
                <a16:creationId xmlns:a16="http://schemas.microsoft.com/office/drawing/2014/main" id="{60CF817F-606F-C154-DFF0-FC64B178E264}"/>
              </a:ext>
            </a:extLst>
          </p:cNvPr>
          <p:cNvSpPr txBox="1"/>
          <p:nvPr/>
        </p:nvSpPr>
        <p:spPr>
          <a:xfrm>
            <a:off x="8899300" y="6153985"/>
            <a:ext cx="30129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dirty="0">
                <a:solidFill>
                  <a:schemeClr val="accent5">
                    <a:lumMod val="75000"/>
                  </a:schemeClr>
                </a:solidFill>
                <a:latin typeface="Calibri"/>
                <a:cs typeface="Calibri"/>
              </a:rPr>
              <a:t>Actualizado: marzo del 2023</a:t>
            </a:r>
          </a:p>
        </p:txBody>
      </p:sp>
    </p:spTree>
    <p:extLst>
      <p:ext uri="{BB962C8B-B14F-4D97-AF65-F5344CB8AC3E}">
        <p14:creationId xmlns:p14="http://schemas.microsoft.com/office/powerpoint/2010/main" val="189447437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F06BA-D9C5-4E8B-BA8C-1595BDC5A8A3}"/>
              </a:ext>
            </a:extLst>
          </p:cNvPr>
          <p:cNvSpPr>
            <a:spLocks noGrp="1"/>
          </p:cNvSpPr>
          <p:nvPr>
            <p:ph type="title"/>
          </p:nvPr>
        </p:nvSpPr>
        <p:spPr>
          <a:xfrm>
            <a:off x="609600" y="274639"/>
            <a:ext cx="10972800" cy="942220"/>
          </a:xfrm>
        </p:spPr>
        <p:txBody>
          <a:bodyPr/>
          <a:lstStyle/>
          <a:p>
            <a:r>
              <a:rPr lang="es-ES" sz="3740" dirty="0">
                <a:solidFill>
                  <a:schemeClr val="accent5">
                    <a:lumMod val="75000"/>
                  </a:schemeClr>
                </a:solidFill>
                <a:latin typeface="Calibri Light" panose="020F0302020204030204" pitchFamily="34" charset="0"/>
                <a:cs typeface="Calibri Light" panose="020F0302020204030204" pitchFamily="34" charset="0"/>
              </a:rPr>
              <a:t>Separación de desechos</a:t>
            </a:r>
          </a:p>
        </p:txBody>
      </p:sp>
      <p:sp>
        <p:nvSpPr>
          <p:cNvPr id="10" name="TextBox 9">
            <a:extLst>
              <a:ext uri="{FF2B5EF4-FFF2-40B4-BE49-F238E27FC236}">
                <a16:creationId xmlns:a16="http://schemas.microsoft.com/office/drawing/2014/main" id="{9713E3FF-A434-1A07-E133-A7879FAFE17F}"/>
              </a:ext>
            </a:extLst>
          </p:cNvPr>
          <p:cNvSpPr txBox="1"/>
          <p:nvPr/>
        </p:nvSpPr>
        <p:spPr>
          <a:xfrm>
            <a:off x="1745971" y="2410720"/>
            <a:ext cx="2155468" cy="123110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b="1" dirty="0">
                <a:solidFill>
                  <a:schemeClr val="accent6">
                    <a:lumMod val="90000"/>
                    <a:lumOff val="10000"/>
                  </a:schemeClr>
                </a:solidFill>
                <a:latin typeface="Calibri"/>
                <a:cs typeface="Calibri"/>
              </a:rPr>
              <a:t>Sistema de 3 recipientes </a:t>
            </a:r>
          </a:p>
          <a:p>
            <a:r>
              <a:rPr lang="es-ES" dirty="0">
                <a:solidFill>
                  <a:srgbClr val="000000"/>
                </a:solidFill>
                <a:latin typeface="Calibri"/>
                <a:cs typeface="Calibri"/>
              </a:rPr>
              <a:t>(más común)</a:t>
            </a:r>
          </a:p>
        </p:txBody>
      </p:sp>
      <p:sp>
        <p:nvSpPr>
          <p:cNvPr id="6" name="TextBox 5">
            <a:extLst>
              <a:ext uri="{FF2B5EF4-FFF2-40B4-BE49-F238E27FC236}">
                <a16:creationId xmlns:a16="http://schemas.microsoft.com/office/drawing/2014/main" id="{3346ED81-8810-41CA-8B88-E78B39E5D128}"/>
              </a:ext>
            </a:extLst>
          </p:cNvPr>
          <p:cNvSpPr txBox="1"/>
          <p:nvPr/>
        </p:nvSpPr>
        <p:spPr>
          <a:xfrm>
            <a:off x="1745972" y="5531424"/>
            <a:ext cx="2888765"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a:solidFill>
                  <a:schemeClr val="accent6">
                    <a:lumMod val="90000"/>
                    <a:lumOff val="10000"/>
                  </a:schemeClr>
                </a:solidFill>
                <a:latin typeface="Calibri"/>
                <a:cs typeface="Calibri"/>
              </a:rPr>
              <a:t>Otros tipos de desechos </a:t>
            </a:r>
          </a:p>
          <a:p>
            <a:r>
              <a:rPr lang="es-ES">
                <a:solidFill>
                  <a:srgbClr val="000000"/>
                </a:solidFill>
                <a:latin typeface="Calibri"/>
                <a:cs typeface="Calibri"/>
              </a:rPr>
              <a:t>(menos comunes)</a:t>
            </a:r>
          </a:p>
        </p:txBody>
      </p:sp>
      <p:grpSp>
        <p:nvGrpSpPr>
          <p:cNvPr id="8" name="Group 7" descr="Se ilustran varias categorías de desechos: Los ejemplos de desechos no infecciosos incluyen papel/materiales de envase, botellas/latas y alimentos. Las imágenes para esta categoría incluyen un periódico, una cáscara de banana y una botella vacía. Una flecha en la parte inferior de esta categoría apunta a la frase &quot;recipiente negro (con bolsa de plástico adentro)&quot;.  La categoría de desechos infecciosos incluye los ejemplos de gasas/vendas, sangre/kits para administración intravenosa y guantes. Las imágenes mostradas incluyen gasa y copos de algodón usados, guantees y tubos. Una flecha en la parte inferior de esta categoría apunta a la frase &quot;recipiente amarillo (con bolsa de plástico adentro)&quot;. La categoría de desechos cortopunzantes incluye agujas de infusión, portaobjetos rotos, viales rotos, ampollas rotas, lancetas, objetos retráctiles, bisturíes, cuchillas y agujas. Las imágenes para esta categoría incluyen vidrio roto, agujas y bisturíes con una flecha que apunta estos objetos a una imagen de una caja para objetos cortopunzantes. El texto en la parte inferior de esta categoría dice &quot;Caja para cortopunzantes&quot;. Small image underneath: Este cuadro tiene 3 filas: las palabras desechos de patología al lado de un símbolo de desechos de patología, las palabras desechos químicos y farmacéuticos al lado de un símbolo correspondiente y las palabras desechos radiactivos al lado de un símbolo correspondiente.">
            <a:extLst>
              <a:ext uri="{FF2B5EF4-FFF2-40B4-BE49-F238E27FC236}">
                <a16:creationId xmlns:a16="http://schemas.microsoft.com/office/drawing/2014/main" id="{2102C427-AECF-DB8B-2C9B-3DEE344351FF}"/>
              </a:ext>
            </a:extLst>
          </p:cNvPr>
          <p:cNvGrpSpPr/>
          <p:nvPr/>
        </p:nvGrpSpPr>
        <p:grpSpPr>
          <a:xfrm>
            <a:off x="4431283" y="1255317"/>
            <a:ext cx="5684684" cy="5299818"/>
            <a:chOff x="4431283" y="1255317"/>
            <a:chExt cx="5684684" cy="5299818"/>
          </a:xfrm>
        </p:grpSpPr>
        <p:pic>
          <p:nvPicPr>
            <p:cNvPr id="12" name="Picture 9">
              <a:extLst>
                <a:ext uri="{FF2B5EF4-FFF2-40B4-BE49-F238E27FC236}">
                  <a16:creationId xmlns:a16="http://schemas.microsoft.com/office/drawing/2014/main" id="{578E59A6-BA0E-79CF-7C18-6590517ECC01}"/>
                </a:ext>
              </a:extLst>
            </p:cNvPr>
            <p:cNvPicPr>
              <a:picLocks noChangeAspect="1"/>
            </p:cNvPicPr>
            <p:nvPr/>
          </p:nvPicPr>
          <p:blipFill rotWithShape="1">
            <a:blip r:embed="rId3"/>
            <a:srcRect t="45185" r="53213" b="12471"/>
            <a:stretch/>
          </p:blipFill>
          <p:spPr>
            <a:xfrm>
              <a:off x="4634737" y="5266406"/>
              <a:ext cx="2549236" cy="1288729"/>
            </a:xfrm>
            <a:prstGeom prst="rect">
              <a:avLst/>
            </a:prstGeom>
          </p:spPr>
        </p:pic>
        <p:grpSp>
          <p:nvGrpSpPr>
            <p:cNvPr id="13" name="Group 12">
              <a:extLst>
                <a:ext uri="{FF2B5EF4-FFF2-40B4-BE49-F238E27FC236}">
                  <a16:creationId xmlns:a16="http://schemas.microsoft.com/office/drawing/2014/main" id="{C3165058-C10F-05E0-BE3F-FEEB02BE8B88}"/>
                </a:ext>
              </a:extLst>
            </p:cNvPr>
            <p:cNvGrpSpPr/>
            <p:nvPr/>
          </p:nvGrpSpPr>
          <p:grpSpPr>
            <a:xfrm>
              <a:off x="4431283" y="1255317"/>
              <a:ext cx="5684684" cy="3820516"/>
              <a:chOff x="129308" y="1964321"/>
              <a:chExt cx="5684684" cy="3820516"/>
            </a:xfrm>
          </p:grpSpPr>
          <p:pic>
            <p:nvPicPr>
              <p:cNvPr id="26" name="Picture 4">
                <a:extLst>
                  <a:ext uri="{FF2B5EF4-FFF2-40B4-BE49-F238E27FC236}">
                    <a16:creationId xmlns:a16="http://schemas.microsoft.com/office/drawing/2014/main" id="{CC24791F-11ED-1DEE-9FC0-704AB855F1B3}"/>
                  </a:ext>
                </a:extLst>
              </p:cNvPr>
              <p:cNvPicPr>
                <a:picLocks noChangeAspect="1"/>
              </p:cNvPicPr>
              <p:nvPr/>
            </p:nvPicPr>
            <p:blipFill>
              <a:blip r:embed="rId4"/>
              <a:stretch>
                <a:fillRect/>
              </a:stretch>
            </p:blipFill>
            <p:spPr>
              <a:xfrm>
                <a:off x="129308" y="1964321"/>
                <a:ext cx="5684684" cy="3820516"/>
              </a:xfrm>
              <a:prstGeom prst="rect">
                <a:avLst/>
              </a:prstGeom>
            </p:spPr>
          </p:pic>
          <p:sp>
            <p:nvSpPr>
              <p:cNvPr id="27" name="Rectangle 26">
                <a:extLst>
                  <a:ext uri="{FF2B5EF4-FFF2-40B4-BE49-F238E27FC236}">
                    <a16:creationId xmlns:a16="http://schemas.microsoft.com/office/drawing/2014/main" id="{5B3C1767-3620-806F-E67D-3C99D5296827}"/>
                  </a:ext>
                </a:extLst>
              </p:cNvPr>
              <p:cNvSpPr/>
              <p:nvPr/>
            </p:nvSpPr>
            <p:spPr>
              <a:xfrm>
                <a:off x="2214004" y="2896005"/>
                <a:ext cx="1515292" cy="220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grpSp>
        <p:sp>
          <p:nvSpPr>
            <p:cNvPr id="14" name="TextBox 13">
              <a:extLst>
                <a:ext uri="{FF2B5EF4-FFF2-40B4-BE49-F238E27FC236}">
                  <a16:creationId xmlns:a16="http://schemas.microsoft.com/office/drawing/2014/main" id="{F78C5E56-B433-5490-7B0F-327A56814867}"/>
                </a:ext>
              </a:extLst>
            </p:cNvPr>
            <p:cNvSpPr txBox="1"/>
            <p:nvPr/>
          </p:nvSpPr>
          <p:spPr>
            <a:xfrm>
              <a:off x="4483100" y="1503680"/>
              <a:ext cx="1737360" cy="261610"/>
            </a:xfrm>
            <a:prstGeom prst="rect">
              <a:avLst/>
            </a:prstGeom>
            <a:solidFill>
              <a:schemeClr val="bg2"/>
            </a:solidFill>
          </p:spPr>
          <p:txBody>
            <a:bodyPr wrap="square" rtlCol="0">
              <a:spAutoFit/>
            </a:bodyPr>
            <a:lstStyle/>
            <a:p>
              <a:r>
                <a:rPr lang="es-ES" sz="1100" b="1" dirty="0">
                  <a:solidFill>
                    <a:srgbClr val="000000"/>
                  </a:solidFill>
                  <a:latin typeface="Calibri" panose="020F0502020204030204" pitchFamily="34" charset="0"/>
                </a:rPr>
                <a:t>Desechos no infecciosos</a:t>
              </a:r>
            </a:p>
          </p:txBody>
        </p:sp>
        <p:sp>
          <p:nvSpPr>
            <p:cNvPr id="15" name="TextBox 14">
              <a:extLst>
                <a:ext uri="{FF2B5EF4-FFF2-40B4-BE49-F238E27FC236}">
                  <a16:creationId xmlns:a16="http://schemas.microsoft.com/office/drawing/2014/main" id="{1EF8BA45-BB3A-F056-D2F3-5F247E12E778}"/>
                </a:ext>
              </a:extLst>
            </p:cNvPr>
            <p:cNvSpPr txBox="1"/>
            <p:nvPr/>
          </p:nvSpPr>
          <p:spPr>
            <a:xfrm>
              <a:off x="6286708" y="1479550"/>
              <a:ext cx="1737360" cy="261610"/>
            </a:xfrm>
            <a:prstGeom prst="rect">
              <a:avLst/>
            </a:prstGeom>
            <a:solidFill>
              <a:schemeClr val="bg2"/>
            </a:solidFill>
          </p:spPr>
          <p:txBody>
            <a:bodyPr wrap="square" rtlCol="0">
              <a:spAutoFit/>
            </a:bodyPr>
            <a:lstStyle/>
            <a:p>
              <a:pPr algn="ctr"/>
              <a:r>
                <a:rPr lang="es-ES" sz="1100" b="1" dirty="0">
                  <a:solidFill>
                    <a:srgbClr val="000000"/>
                  </a:solidFill>
                  <a:latin typeface="Calibri" panose="020F0502020204030204" pitchFamily="34" charset="0"/>
                </a:rPr>
                <a:t>Desechos infecciosos</a:t>
              </a:r>
            </a:p>
          </p:txBody>
        </p:sp>
        <p:sp>
          <p:nvSpPr>
            <p:cNvPr id="16" name="TextBox 15">
              <a:extLst>
                <a:ext uri="{FF2B5EF4-FFF2-40B4-BE49-F238E27FC236}">
                  <a16:creationId xmlns:a16="http://schemas.microsoft.com/office/drawing/2014/main" id="{B4C8DE29-6C78-9A0C-E6D1-CA567F2DC7B4}"/>
                </a:ext>
              </a:extLst>
            </p:cNvPr>
            <p:cNvSpPr txBox="1"/>
            <p:nvPr/>
          </p:nvSpPr>
          <p:spPr>
            <a:xfrm>
              <a:off x="8331617" y="1510030"/>
              <a:ext cx="1784350" cy="492443"/>
            </a:xfrm>
            <a:prstGeom prst="rect">
              <a:avLst/>
            </a:prstGeom>
            <a:solidFill>
              <a:schemeClr val="bg2"/>
            </a:solidFill>
          </p:spPr>
          <p:txBody>
            <a:bodyPr wrap="square" rtlCol="0">
              <a:spAutoFit/>
            </a:bodyPr>
            <a:lstStyle/>
            <a:p>
              <a:pPr algn="ctr"/>
              <a:r>
                <a:rPr lang="es-ES" sz="1100" b="1" dirty="0">
                  <a:solidFill>
                    <a:srgbClr val="000000"/>
                  </a:solidFill>
                  <a:latin typeface="Calibri" panose="020F0502020204030204" pitchFamily="34" charset="0"/>
                </a:rPr>
                <a:t>Desechos cortopunzantes</a:t>
              </a:r>
              <a:r>
                <a:rPr lang="es-ES" sz="1300" b="1" dirty="0">
                  <a:solidFill>
                    <a:srgbClr val="000000"/>
                  </a:solidFill>
                  <a:latin typeface="Calibri" panose="020F0502020204030204" pitchFamily="34" charset="0"/>
                </a:rPr>
                <a:t> cortopunzantes</a:t>
              </a:r>
            </a:p>
          </p:txBody>
        </p:sp>
        <p:sp>
          <p:nvSpPr>
            <p:cNvPr id="17" name="TextBox 16">
              <a:extLst>
                <a:ext uri="{FF2B5EF4-FFF2-40B4-BE49-F238E27FC236}">
                  <a16:creationId xmlns:a16="http://schemas.microsoft.com/office/drawing/2014/main" id="{5DFAE579-03AF-CBEB-578A-40913FC72D19}"/>
                </a:ext>
              </a:extLst>
            </p:cNvPr>
            <p:cNvSpPr txBox="1"/>
            <p:nvPr/>
          </p:nvSpPr>
          <p:spPr>
            <a:xfrm>
              <a:off x="4483100" y="1767789"/>
              <a:ext cx="1460500" cy="646331"/>
            </a:xfrm>
            <a:prstGeom prst="rect">
              <a:avLst/>
            </a:prstGeom>
            <a:solidFill>
              <a:schemeClr val="bg2"/>
            </a:solidFill>
          </p:spPr>
          <p:txBody>
            <a:bodyPr wrap="square" rtlCol="0">
              <a:spAutoFit/>
            </a:bodyPr>
            <a:lstStyle/>
            <a:p>
              <a:pPr marL="171450" indent="-171450">
                <a:buFont typeface="Arial" panose="020B0604020202020204" pitchFamily="34" charset="0"/>
                <a:buChar char="•"/>
              </a:pPr>
              <a:r>
                <a:rPr lang="es-ES" sz="900" b="1">
                  <a:solidFill>
                    <a:srgbClr val="000000"/>
                  </a:solidFill>
                  <a:latin typeface="Calibri" panose="020F0502020204030204" pitchFamily="34" charset="0"/>
                </a:rPr>
                <a:t>Papel/Materiales de envase</a:t>
              </a:r>
            </a:p>
            <a:p>
              <a:pPr marL="171450" indent="-171450">
                <a:buFont typeface="Arial" panose="020B0604020202020204" pitchFamily="34" charset="0"/>
                <a:buChar char="•"/>
              </a:pPr>
              <a:r>
                <a:rPr lang="es-ES" sz="900" b="1">
                  <a:solidFill>
                    <a:srgbClr val="000000"/>
                  </a:solidFill>
                  <a:latin typeface="Calibri" panose="020F0502020204030204" pitchFamily="34" charset="0"/>
                </a:rPr>
                <a:t>Botellas/Latas</a:t>
              </a:r>
            </a:p>
            <a:p>
              <a:pPr marL="171450" indent="-171450">
                <a:buFont typeface="Arial" panose="020B0604020202020204" pitchFamily="34" charset="0"/>
                <a:buChar char="•"/>
              </a:pPr>
              <a:r>
                <a:rPr lang="es-ES" sz="900" b="1">
                  <a:solidFill>
                    <a:srgbClr val="000000"/>
                  </a:solidFill>
                  <a:latin typeface="Calibri" panose="020F0502020204030204" pitchFamily="34" charset="0"/>
                </a:rPr>
                <a:t>Alimentos</a:t>
              </a:r>
            </a:p>
          </p:txBody>
        </p:sp>
        <p:sp>
          <p:nvSpPr>
            <p:cNvPr id="18" name="TextBox 17">
              <a:extLst>
                <a:ext uri="{FF2B5EF4-FFF2-40B4-BE49-F238E27FC236}">
                  <a16:creationId xmlns:a16="http://schemas.microsoft.com/office/drawing/2014/main" id="{F34E556E-5277-830F-844F-8B600F03B8E9}"/>
                </a:ext>
              </a:extLst>
            </p:cNvPr>
            <p:cNvSpPr txBox="1"/>
            <p:nvPr/>
          </p:nvSpPr>
          <p:spPr>
            <a:xfrm>
              <a:off x="6425138" y="1769600"/>
              <a:ext cx="1460500" cy="507831"/>
            </a:xfrm>
            <a:prstGeom prst="rect">
              <a:avLst/>
            </a:prstGeom>
            <a:solidFill>
              <a:schemeClr val="bg2"/>
            </a:solidFill>
          </p:spPr>
          <p:txBody>
            <a:bodyPr wrap="square" rtlCol="0">
              <a:spAutoFit/>
            </a:bodyPr>
            <a:lstStyle/>
            <a:p>
              <a:pPr marL="171450" indent="-171450">
                <a:buFont typeface="Arial" panose="020B0604020202020204" pitchFamily="34" charset="0"/>
                <a:buChar char="•"/>
              </a:pPr>
              <a:r>
                <a:rPr lang="es-ES" sz="900" b="1" dirty="0">
                  <a:solidFill>
                    <a:srgbClr val="000000"/>
                  </a:solidFill>
                  <a:latin typeface="Calibri" panose="020F0502020204030204" pitchFamily="34" charset="0"/>
                </a:rPr>
                <a:t>Gazas/Vendas</a:t>
              </a:r>
            </a:p>
            <a:p>
              <a:pPr marL="171450" indent="-171450">
                <a:buFont typeface="Arial" panose="020B0604020202020204" pitchFamily="34" charset="0"/>
                <a:buChar char="•"/>
              </a:pPr>
              <a:r>
                <a:rPr lang="es-ES" sz="900" b="1" dirty="0">
                  <a:solidFill>
                    <a:srgbClr val="000000"/>
                  </a:solidFill>
                  <a:latin typeface="Calibri" panose="020F0502020204030204" pitchFamily="34" charset="0"/>
                </a:rPr>
                <a:t>Sangre/Kits para administración intravenosa</a:t>
              </a:r>
            </a:p>
            <a:p>
              <a:pPr marL="171450" indent="-171450">
                <a:buFont typeface="Arial" panose="020B0604020202020204" pitchFamily="34" charset="0"/>
                <a:buChar char="•"/>
              </a:pPr>
              <a:r>
                <a:rPr lang="es-ES" sz="900" b="1" dirty="0">
                  <a:solidFill>
                    <a:srgbClr val="000000"/>
                  </a:solidFill>
                  <a:latin typeface="Calibri" panose="020F0502020204030204" pitchFamily="34" charset="0"/>
                </a:rPr>
                <a:t>Guantes</a:t>
              </a:r>
            </a:p>
          </p:txBody>
        </p:sp>
        <p:sp>
          <p:nvSpPr>
            <p:cNvPr id="19" name="TextBox 18">
              <a:extLst>
                <a:ext uri="{FF2B5EF4-FFF2-40B4-BE49-F238E27FC236}">
                  <a16:creationId xmlns:a16="http://schemas.microsoft.com/office/drawing/2014/main" id="{58567BFC-0424-5740-6FF4-B1E58BE3B2C7}"/>
                </a:ext>
              </a:extLst>
            </p:cNvPr>
            <p:cNvSpPr txBox="1"/>
            <p:nvPr/>
          </p:nvSpPr>
          <p:spPr>
            <a:xfrm>
              <a:off x="8276844" y="1761488"/>
              <a:ext cx="1737360" cy="830997"/>
            </a:xfrm>
            <a:prstGeom prst="rect">
              <a:avLst/>
            </a:prstGeom>
            <a:solidFill>
              <a:schemeClr val="bg2"/>
            </a:solidFill>
          </p:spPr>
          <p:txBody>
            <a:bodyPr wrap="square" numCol="2" rtlCol="0">
              <a:spAutoFit/>
            </a:bodyPr>
            <a:lstStyle/>
            <a:p>
              <a:pPr marL="171450" indent="-171450">
                <a:buFont typeface="Arial" panose="020B0604020202020204" pitchFamily="34" charset="0"/>
                <a:buChar char="•"/>
              </a:pPr>
              <a:r>
                <a:rPr lang="es-ES" sz="800" b="1" dirty="0">
                  <a:solidFill>
                    <a:srgbClr val="000000"/>
                  </a:solidFill>
                  <a:latin typeface="Calibri" panose="020F0502020204030204" pitchFamily="34" charset="0"/>
                </a:rPr>
                <a:t>Agujas de infusión</a:t>
              </a:r>
            </a:p>
            <a:p>
              <a:pPr marL="171450" indent="-171450">
                <a:buFont typeface="Arial" panose="020B0604020202020204" pitchFamily="34" charset="0"/>
                <a:buChar char="•"/>
              </a:pPr>
              <a:r>
                <a:rPr lang="es-ES" sz="800" b="1" dirty="0">
                  <a:solidFill>
                    <a:srgbClr val="000000"/>
                  </a:solidFill>
                  <a:latin typeface="Calibri" panose="020F0502020204030204" pitchFamily="34" charset="0"/>
                </a:rPr>
                <a:t>Portaobjetos rotos</a:t>
              </a:r>
            </a:p>
            <a:p>
              <a:pPr marL="171450" indent="-171450">
                <a:buFont typeface="Arial" panose="020B0604020202020204" pitchFamily="34" charset="0"/>
                <a:buChar char="•"/>
              </a:pPr>
              <a:r>
                <a:rPr lang="es-ES" sz="800" b="1" dirty="0">
                  <a:solidFill>
                    <a:srgbClr val="000000"/>
                  </a:solidFill>
                  <a:latin typeface="Calibri" panose="020F0502020204030204" pitchFamily="34" charset="0"/>
                </a:rPr>
                <a:t>Viales rotos</a:t>
              </a:r>
            </a:p>
            <a:p>
              <a:pPr marL="171450" indent="-171450">
                <a:buFont typeface="Arial" panose="020B0604020202020204" pitchFamily="34" charset="0"/>
                <a:buChar char="•"/>
              </a:pPr>
              <a:r>
                <a:rPr lang="es-ES" sz="800" b="1" dirty="0">
                  <a:solidFill>
                    <a:srgbClr val="000000"/>
                  </a:solidFill>
                  <a:latin typeface="Calibri" panose="020F0502020204030204" pitchFamily="34" charset="0"/>
                </a:rPr>
                <a:t>Ampollas rotas</a:t>
              </a:r>
            </a:p>
            <a:p>
              <a:pPr marL="171450" indent="-171450">
                <a:buFont typeface="Arial" panose="020B0604020202020204" pitchFamily="34" charset="0"/>
                <a:buChar char="•"/>
              </a:pPr>
              <a:r>
                <a:rPr lang="es-ES" sz="800" b="1" dirty="0">
                  <a:solidFill>
                    <a:srgbClr val="000000"/>
                  </a:solidFill>
                  <a:latin typeface="Calibri" panose="020F0502020204030204" pitchFamily="34" charset="0"/>
                </a:rPr>
                <a:t>Lancetas</a:t>
              </a:r>
            </a:p>
            <a:p>
              <a:pPr marL="171450" indent="-171450">
                <a:buFont typeface="Arial" panose="020B0604020202020204" pitchFamily="34" charset="0"/>
                <a:buChar char="•"/>
              </a:pPr>
              <a:r>
                <a:rPr lang="es-ES" sz="800" b="1" dirty="0">
                  <a:solidFill>
                    <a:srgbClr val="000000"/>
                  </a:solidFill>
                  <a:latin typeface="Calibri" panose="020F0502020204030204" pitchFamily="34" charset="0"/>
                </a:rPr>
                <a:t>Objetos retráctiles</a:t>
              </a:r>
            </a:p>
            <a:p>
              <a:pPr marL="171450" indent="-171450">
                <a:buFont typeface="Arial" panose="020B0604020202020204" pitchFamily="34" charset="0"/>
                <a:buChar char="•"/>
              </a:pPr>
              <a:r>
                <a:rPr lang="es-ES" sz="800" b="1" dirty="0">
                  <a:solidFill>
                    <a:srgbClr val="000000"/>
                  </a:solidFill>
                  <a:latin typeface="Calibri" panose="020F0502020204030204" pitchFamily="34" charset="0"/>
                </a:rPr>
                <a:t>Bisturíes</a:t>
              </a:r>
            </a:p>
            <a:p>
              <a:pPr marL="171450" indent="-171450">
                <a:buFont typeface="Arial" panose="020B0604020202020204" pitchFamily="34" charset="0"/>
                <a:buChar char="•"/>
              </a:pPr>
              <a:r>
                <a:rPr lang="es-ES" sz="800" b="1" dirty="0">
                  <a:solidFill>
                    <a:srgbClr val="000000"/>
                  </a:solidFill>
                  <a:latin typeface="Calibri" panose="020F0502020204030204" pitchFamily="34" charset="0"/>
                </a:rPr>
                <a:t>Cuchillas</a:t>
              </a:r>
            </a:p>
            <a:p>
              <a:pPr marL="171450" indent="-171450">
                <a:buFont typeface="Arial" panose="020B0604020202020204" pitchFamily="34" charset="0"/>
                <a:buChar char="•"/>
              </a:pPr>
              <a:r>
                <a:rPr lang="es-ES" sz="800" b="1" dirty="0">
                  <a:solidFill>
                    <a:srgbClr val="000000"/>
                  </a:solidFill>
                  <a:latin typeface="Calibri" panose="020F0502020204030204" pitchFamily="34" charset="0"/>
                </a:rPr>
                <a:t>Agujas</a:t>
              </a:r>
            </a:p>
          </p:txBody>
        </p:sp>
        <p:sp>
          <p:nvSpPr>
            <p:cNvPr id="20" name="TextBox 19">
              <a:extLst>
                <a:ext uri="{FF2B5EF4-FFF2-40B4-BE49-F238E27FC236}">
                  <a16:creationId xmlns:a16="http://schemas.microsoft.com/office/drawing/2014/main" id="{B23776EF-3711-642B-3055-FAFF864A8783}"/>
                </a:ext>
              </a:extLst>
            </p:cNvPr>
            <p:cNvSpPr txBox="1"/>
            <p:nvPr/>
          </p:nvSpPr>
          <p:spPr>
            <a:xfrm>
              <a:off x="4431283" y="4417124"/>
              <a:ext cx="1854155" cy="723275"/>
            </a:xfrm>
            <a:prstGeom prst="rect">
              <a:avLst/>
            </a:prstGeom>
            <a:solidFill>
              <a:srgbClr val="000000"/>
            </a:solidFill>
          </p:spPr>
          <p:txBody>
            <a:bodyPr wrap="square" rtlCol="0">
              <a:spAutoFit/>
            </a:bodyPr>
            <a:lstStyle/>
            <a:p>
              <a:pPr algn="ctr"/>
              <a:r>
                <a:rPr lang="es-ES" sz="1300" b="1" dirty="0">
                  <a:solidFill>
                    <a:schemeClr val="bg2"/>
                  </a:solidFill>
                  <a:latin typeface="Calibri" panose="020F0502020204030204" pitchFamily="34" charset="0"/>
                </a:rPr>
                <a:t>Recipiente negro</a:t>
              </a:r>
            </a:p>
            <a:p>
              <a:pPr algn="ctr"/>
              <a:r>
                <a:rPr lang="es-ES" sz="1300" b="1" dirty="0">
                  <a:solidFill>
                    <a:schemeClr val="bg2"/>
                  </a:solidFill>
                  <a:latin typeface="Calibri" panose="020F0502020204030204" pitchFamily="34" charset="0"/>
                </a:rPr>
                <a:t>(con bolsa de plástico adentro</a:t>
              </a:r>
              <a:r>
                <a:rPr lang="es-ES" sz="1500" b="1" dirty="0">
                  <a:solidFill>
                    <a:schemeClr val="bg2"/>
                  </a:solidFill>
                  <a:latin typeface="Calibri" panose="020F0502020204030204" pitchFamily="34" charset="0"/>
                </a:rPr>
                <a:t>)</a:t>
              </a:r>
            </a:p>
          </p:txBody>
        </p:sp>
        <p:sp>
          <p:nvSpPr>
            <p:cNvPr id="21" name="TextBox 20">
              <a:extLst>
                <a:ext uri="{FF2B5EF4-FFF2-40B4-BE49-F238E27FC236}">
                  <a16:creationId xmlns:a16="http://schemas.microsoft.com/office/drawing/2014/main" id="{E1727CFD-6EB1-1CE3-F565-741801F71A3C}"/>
                </a:ext>
              </a:extLst>
            </p:cNvPr>
            <p:cNvSpPr txBox="1"/>
            <p:nvPr/>
          </p:nvSpPr>
          <p:spPr>
            <a:xfrm>
              <a:off x="6463056" y="4417124"/>
              <a:ext cx="1515292" cy="692497"/>
            </a:xfrm>
            <a:prstGeom prst="rect">
              <a:avLst/>
            </a:prstGeom>
            <a:solidFill>
              <a:srgbClr val="FFFF00"/>
            </a:solidFill>
          </p:spPr>
          <p:txBody>
            <a:bodyPr wrap="square" rtlCol="0">
              <a:spAutoFit/>
            </a:bodyPr>
            <a:lstStyle/>
            <a:p>
              <a:pPr algn="ctr"/>
              <a:r>
                <a:rPr lang="es-ES" sz="1300" b="1" dirty="0">
                  <a:solidFill>
                    <a:srgbClr val="000000"/>
                  </a:solidFill>
                  <a:latin typeface="Calibri" panose="020F0502020204030204" pitchFamily="34" charset="0"/>
                </a:rPr>
                <a:t>Recipiente amarillo</a:t>
              </a:r>
            </a:p>
            <a:p>
              <a:pPr algn="ctr"/>
              <a:r>
                <a:rPr lang="es-ES" sz="1300" b="1" dirty="0">
                  <a:solidFill>
                    <a:srgbClr val="000000"/>
                  </a:solidFill>
                  <a:latin typeface="Calibri" panose="020F0502020204030204" pitchFamily="34" charset="0"/>
                </a:rPr>
                <a:t>(con bolsa de plástico adentro)</a:t>
              </a:r>
            </a:p>
          </p:txBody>
        </p:sp>
        <p:sp>
          <p:nvSpPr>
            <p:cNvPr id="22" name="TextBox 21">
              <a:extLst>
                <a:ext uri="{FF2B5EF4-FFF2-40B4-BE49-F238E27FC236}">
                  <a16:creationId xmlns:a16="http://schemas.microsoft.com/office/drawing/2014/main" id="{B23B5B63-868B-1029-2780-18D124698C57}"/>
                </a:ext>
              </a:extLst>
            </p:cNvPr>
            <p:cNvSpPr txBox="1"/>
            <p:nvPr/>
          </p:nvSpPr>
          <p:spPr>
            <a:xfrm>
              <a:off x="8331617" y="4539111"/>
              <a:ext cx="1737360" cy="507831"/>
            </a:xfrm>
            <a:prstGeom prst="rect">
              <a:avLst/>
            </a:prstGeom>
            <a:solidFill>
              <a:srgbClr val="FFFF00"/>
            </a:solidFill>
          </p:spPr>
          <p:txBody>
            <a:bodyPr wrap="square" rtlCol="0">
              <a:spAutoFit/>
            </a:bodyPr>
            <a:lstStyle/>
            <a:p>
              <a:pPr algn="ctr"/>
              <a:r>
                <a:rPr lang="es-ES" sz="1300" b="1" dirty="0">
                  <a:solidFill>
                    <a:srgbClr val="000000"/>
                  </a:solidFill>
                  <a:latin typeface="Calibri" panose="020F0502020204030204" pitchFamily="34" charset="0"/>
                </a:rPr>
                <a:t>Caja para cortopunzantes</a:t>
              </a:r>
            </a:p>
          </p:txBody>
        </p:sp>
        <p:sp>
          <p:nvSpPr>
            <p:cNvPr id="23" name="TextBox 22">
              <a:extLst>
                <a:ext uri="{FF2B5EF4-FFF2-40B4-BE49-F238E27FC236}">
                  <a16:creationId xmlns:a16="http://schemas.microsoft.com/office/drawing/2014/main" id="{D86AE400-5C38-7FC3-42EF-FC8B63DA8F0A}"/>
                </a:ext>
              </a:extLst>
            </p:cNvPr>
            <p:cNvSpPr txBox="1"/>
            <p:nvPr/>
          </p:nvSpPr>
          <p:spPr>
            <a:xfrm>
              <a:off x="4672836" y="5360880"/>
              <a:ext cx="1371600" cy="246221"/>
            </a:xfrm>
            <a:prstGeom prst="rect">
              <a:avLst/>
            </a:prstGeom>
            <a:solidFill>
              <a:schemeClr val="bg2"/>
            </a:solidFill>
          </p:spPr>
          <p:txBody>
            <a:bodyPr wrap="square" rtlCol="0">
              <a:spAutoFit/>
            </a:bodyPr>
            <a:lstStyle/>
            <a:p>
              <a:r>
                <a:rPr lang="es-ES" sz="1000" b="1">
                  <a:solidFill>
                    <a:srgbClr val="000000"/>
                  </a:solidFill>
                  <a:latin typeface="Calibri" panose="020F0502020204030204" pitchFamily="34" charset="0"/>
                </a:rPr>
                <a:t>Desechos de patología</a:t>
              </a:r>
            </a:p>
          </p:txBody>
        </p:sp>
        <p:sp>
          <p:nvSpPr>
            <p:cNvPr id="24" name="TextBox 23">
              <a:extLst>
                <a:ext uri="{FF2B5EF4-FFF2-40B4-BE49-F238E27FC236}">
                  <a16:creationId xmlns:a16="http://schemas.microsoft.com/office/drawing/2014/main" id="{1CFAE4E7-CEF8-DBEC-36D0-DDE7DFBAA7E2}"/>
                </a:ext>
              </a:extLst>
            </p:cNvPr>
            <p:cNvSpPr txBox="1"/>
            <p:nvPr/>
          </p:nvSpPr>
          <p:spPr>
            <a:xfrm>
              <a:off x="4654803" y="5701575"/>
              <a:ext cx="1416815" cy="400110"/>
            </a:xfrm>
            <a:prstGeom prst="rect">
              <a:avLst/>
            </a:prstGeom>
            <a:solidFill>
              <a:schemeClr val="bg2"/>
            </a:solidFill>
          </p:spPr>
          <p:txBody>
            <a:bodyPr wrap="square" rtlCol="0">
              <a:spAutoFit/>
            </a:bodyPr>
            <a:lstStyle/>
            <a:p>
              <a:r>
                <a:rPr lang="es-ES" sz="1000" b="1">
                  <a:solidFill>
                    <a:srgbClr val="000000"/>
                  </a:solidFill>
                  <a:latin typeface="Calibri" panose="020F0502020204030204" pitchFamily="34" charset="0"/>
                </a:rPr>
                <a:t>Desechos químicos y farmacéuticos</a:t>
              </a:r>
            </a:p>
          </p:txBody>
        </p:sp>
        <p:sp>
          <p:nvSpPr>
            <p:cNvPr id="25" name="TextBox 24">
              <a:extLst>
                <a:ext uri="{FF2B5EF4-FFF2-40B4-BE49-F238E27FC236}">
                  <a16:creationId xmlns:a16="http://schemas.microsoft.com/office/drawing/2014/main" id="{CE6E0C82-DE58-9A47-0EBA-F892716031A7}"/>
                </a:ext>
              </a:extLst>
            </p:cNvPr>
            <p:cNvSpPr txBox="1"/>
            <p:nvPr/>
          </p:nvSpPr>
          <p:spPr>
            <a:xfrm>
              <a:off x="4654803" y="6205299"/>
              <a:ext cx="1416815" cy="246221"/>
            </a:xfrm>
            <a:prstGeom prst="rect">
              <a:avLst/>
            </a:prstGeom>
            <a:solidFill>
              <a:schemeClr val="bg2"/>
            </a:solidFill>
          </p:spPr>
          <p:txBody>
            <a:bodyPr wrap="square" rtlCol="0">
              <a:spAutoFit/>
            </a:bodyPr>
            <a:lstStyle/>
            <a:p>
              <a:r>
                <a:rPr lang="es-ES" sz="1000" b="1">
                  <a:solidFill>
                    <a:srgbClr val="000000"/>
                  </a:solidFill>
                  <a:latin typeface="Calibri" panose="020F0502020204030204" pitchFamily="34" charset="0"/>
                </a:rPr>
                <a:t>Desechos radiactivos</a:t>
              </a:r>
            </a:p>
          </p:txBody>
        </p:sp>
      </p:grpSp>
      <p:sp>
        <p:nvSpPr>
          <p:cNvPr id="7" name="Rectangle 6">
            <a:extLst>
              <a:ext uri="{FF2B5EF4-FFF2-40B4-BE49-F238E27FC236}">
                <a16:creationId xmlns:a16="http://schemas.microsoft.com/office/drawing/2014/main" id="{7C7AB06F-0494-4EC9-95E3-3940CB034422}"/>
              </a:ext>
              <a:ext uri="{C183D7F6-B498-43B3-948B-1728B52AA6E4}">
                <adec:decorative xmlns:adec="http://schemas.microsoft.com/office/drawing/2017/decorative" val="1"/>
              </a:ext>
            </a:extLst>
          </p:cNvPr>
          <p:cNvSpPr/>
          <p:nvPr/>
        </p:nvSpPr>
        <p:spPr>
          <a:xfrm>
            <a:off x="4431283" y="1419726"/>
            <a:ext cx="1861233" cy="369914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4F6BB5-65C2-44D8-9204-72B354762C4E}"/>
              </a:ext>
            </a:extLst>
          </p:cNvPr>
          <p:cNvSpPr txBox="1"/>
          <p:nvPr/>
        </p:nvSpPr>
        <p:spPr>
          <a:xfrm>
            <a:off x="7798192" y="6203618"/>
            <a:ext cx="2869809" cy="523220"/>
          </a:xfrm>
          <a:prstGeom prst="rect">
            <a:avLst/>
          </a:prstGeom>
          <a:noFill/>
        </p:spPr>
        <p:txBody>
          <a:bodyPr wrap="square">
            <a:spAutoFit/>
          </a:bodyPr>
          <a:lstStyle/>
          <a:p>
            <a:r>
              <a:rPr lang="es-ES" sz="1400">
                <a:solidFill>
                  <a:srgbClr val="000000"/>
                </a:solidFill>
                <a:latin typeface="Calibri" panose="020F0502020204030204" pitchFamily="34" charset="0"/>
                <a:cs typeface="Calibri" panose="020F0502020204030204" pitchFamily="34" charset="0"/>
              </a:rPr>
              <a:t>https://www.washinhcf.org/resource/wash-fit-training-package/</a:t>
            </a:r>
          </a:p>
        </p:txBody>
      </p:sp>
    </p:spTree>
    <p:extLst>
      <p:ext uri="{BB962C8B-B14F-4D97-AF65-F5344CB8AC3E}">
        <p14:creationId xmlns:p14="http://schemas.microsoft.com/office/powerpoint/2010/main" val="208813528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F06BA-D9C5-4E8B-BA8C-1595BDC5A8A3}"/>
              </a:ext>
            </a:extLst>
          </p:cNvPr>
          <p:cNvSpPr>
            <a:spLocks noGrp="1"/>
          </p:cNvSpPr>
          <p:nvPr>
            <p:ph type="title"/>
          </p:nvPr>
        </p:nvSpPr>
        <p:spPr>
          <a:xfrm>
            <a:off x="609600" y="274639"/>
            <a:ext cx="10972800" cy="942220"/>
          </a:xfrm>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Separación de desechos</a:t>
            </a:r>
          </a:p>
        </p:txBody>
      </p:sp>
      <p:sp>
        <p:nvSpPr>
          <p:cNvPr id="10" name="TextBox 9">
            <a:extLst>
              <a:ext uri="{FF2B5EF4-FFF2-40B4-BE49-F238E27FC236}">
                <a16:creationId xmlns:a16="http://schemas.microsoft.com/office/drawing/2014/main" id="{9713E3FF-A434-1A07-E133-A7879FAFE17F}"/>
              </a:ext>
            </a:extLst>
          </p:cNvPr>
          <p:cNvSpPr txBox="1"/>
          <p:nvPr/>
        </p:nvSpPr>
        <p:spPr>
          <a:xfrm>
            <a:off x="1745971" y="2410720"/>
            <a:ext cx="2155468" cy="123110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b="1" dirty="0">
                <a:solidFill>
                  <a:schemeClr val="accent6">
                    <a:lumMod val="90000"/>
                    <a:lumOff val="10000"/>
                  </a:schemeClr>
                </a:solidFill>
                <a:latin typeface="Calibri"/>
                <a:cs typeface="Calibri"/>
              </a:rPr>
              <a:t>Sistema de 3 recipientes </a:t>
            </a:r>
          </a:p>
          <a:p>
            <a:r>
              <a:rPr lang="es-ES" dirty="0">
                <a:solidFill>
                  <a:srgbClr val="000000"/>
                </a:solidFill>
                <a:latin typeface="Calibri"/>
                <a:cs typeface="Calibri"/>
              </a:rPr>
              <a:t>(más común)</a:t>
            </a:r>
          </a:p>
        </p:txBody>
      </p:sp>
      <p:sp>
        <p:nvSpPr>
          <p:cNvPr id="6" name="TextBox 5">
            <a:extLst>
              <a:ext uri="{FF2B5EF4-FFF2-40B4-BE49-F238E27FC236}">
                <a16:creationId xmlns:a16="http://schemas.microsoft.com/office/drawing/2014/main" id="{3346ED81-8810-41CA-8B88-E78B39E5D128}"/>
              </a:ext>
            </a:extLst>
          </p:cNvPr>
          <p:cNvSpPr txBox="1"/>
          <p:nvPr/>
        </p:nvSpPr>
        <p:spPr>
          <a:xfrm>
            <a:off x="1745972" y="5531424"/>
            <a:ext cx="2888765"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a:solidFill>
                  <a:schemeClr val="accent6">
                    <a:lumMod val="90000"/>
                    <a:lumOff val="10000"/>
                  </a:schemeClr>
                </a:solidFill>
                <a:latin typeface="Calibri"/>
                <a:cs typeface="Calibri"/>
              </a:rPr>
              <a:t>Otros tipos de desechos </a:t>
            </a:r>
          </a:p>
          <a:p>
            <a:r>
              <a:rPr lang="es-ES">
                <a:solidFill>
                  <a:srgbClr val="000000"/>
                </a:solidFill>
                <a:latin typeface="Calibri"/>
                <a:cs typeface="Calibri"/>
              </a:rPr>
              <a:t>(menos comunes)</a:t>
            </a:r>
          </a:p>
        </p:txBody>
      </p:sp>
      <p:grpSp>
        <p:nvGrpSpPr>
          <p:cNvPr id="7" name="Group 6" descr="Se ilustran varias categorías de desechos: Los ejemplos de desechos no infecciosos incluyen papel/materiales de envase, botellas/latas y alimentos. Las imágenes para esta categoría incluyen un periódico, una cáscara de banana y una botella vacía. Una flecha en la parte inferior de esta categoría apunta a la frase &quot;recipiente negro (con bolsa de plástico adentro)&quot;.  La categoría de desechos infecciosos incluye los ejemplos de gasas/vendas, sangre/kits para administración intravenosa y guantes. Las imágenes mostradas incluyen gasa y copos de algodón usados, guantees y tubos. Una flecha en la parte inferior de esta categoría apunta a la frase &quot;recipiente amarillo (con bolsa de plástico adentro)&quot;. La categoría de desechos cortopunzantes incluye agujas de infusión, portaobjetos rotos, viales rotos, ampollas rotas, lancetas, objetos retráctiles, bisturíes, cuchillas y agujas. Las imágenes para esta categoría incluyen vidrio roto, agujas y bisturíes con una flecha que apunta estos objetos a una imagen de una caja para objetos cortopunzantes. El texto en la parte inferior de esta categoría dice &quot;Caja para cortopunzantes&quot;. Small image underneath: Este cuadro tiene 3 filas: las palabras desechos de patología al lado de un símbolo de desechos de patología, las palabras desechos químicos y farmacéuticos al lado de un símbolo correspondiente y las palabras desechos radiactivos al lado de un símbolo correspondiente.">
            <a:extLst>
              <a:ext uri="{FF2B5EF4-FFF2-40B4-BE49-F238E27FC236}">
                <a16:creationId xmlns:a16="http://schemas.microsoft.com/office/drawing/2014/main" id="{0AD72565-FEF4-8008-B810-C539167A2BF1}"/>
              </a:ext>
            </a:extLst>
          </p:cNvPr>
          <p:cNvGrpSpPr/>
          <p:nvPr/>
        </p:nvGrpSpPr>
        <p:grpSpPr>
          <a:xfrm>
            <a:off x="4298495" y="1323390"/>
            <a:ext cx="5760863" cy="5259971"/>
            <a:chOff x="4355104" y="1295164"/>
            <a:chExt cx="5760863" cy="5259971"/>
          </a:xfrm>
        </p:grpSpPr>
        <p:pic>
          <p:nvPicPr>
            <p:cNvPr id="8" name="Picture 9">
              <a:extLst>
                <a:ext uri="{FF2B5EF4-FFF2-40B4-BE49-F238E27FC236}">
                  <a16:creationId xmlns:a16="http://schemas.microsoft.com/office/drawing/2014/main" id="{556440E1-C55E-C003-707A-49291C3407F8}"/>
                </a:ext>
              </a:extLst>
            </p:cNvPr>
            <p:cNvPicPr>
              <a:picLocks noChangeAspect="1"/>
            </p:cNvPicPr>
            <p:nvPr/>
          </p:nvPicPr>
          <p:blipFill rotWithShape="1">
            <a:blip r:embed="rId3"/>
            <a:srcRect t="45185" r="53213" b="12471"/>
            <a:stretch/>
          </p:blipFill>
          <p:spPr>
            <a:xfrm>
              <a:off x="4634737" y="5266406"/>
              <a:ext cx="2549236" cy="1288729"/>
            </a:xfrm>
            <a:prstGeom prst="rect">
              <a:avLst/>
            </a:prstGeom>
          </p:spPr>
        </p:pic>
        <p:grpSp>
          <p:nvGrpSpPr>
            <p:cNvPr id="12" name="Group 11">
              <a:extLst>
                <a:ext uri="{FF2B5EF4-FFF2-40B4-BE49-F238E27FC236}">
                  <a16:creationId xmlns:a16="http://schemas.microsoft.com/office/drawing/2014/main" id="{88450EA3-A7D0-C8D6-4289-4A7B7AC5C76F}"/>
                </a:ext>
              </a:extLst>
            </p:cNvPr>
            <p:cNvGrpSpPr/>
            <p:nvPr/>
          </p:nvGrpSpPr>
          <p:grpSpPr>
            <a:xfrm>
              <a:off x="4355104" y="1295164"/>
              <a:ext cx="5684684" cy="3820516"/>
              <a:chOff x="53129" y="2004168"/>
              <a:chExt cx="5684684" cy="3820516"/>
            </a:xfrm>
          </p:grpSpPr>
          <p:pic>
            <p:nvPicPr>
              <p:cNvPr id="26" name="Picture 4">
                <a:extLst>
                  <a:ext uri="{FF2B5EF4-FFF2-40B4-BE49-F238E27FC236}">
                    <a16:creationId xmlns:a16="http://schemas.microsoft.com/office/drawing/2014/main" id="{E1DC5EA8-AFCC-3AED-8042-4C20472131A4}"/>
                  </a:ext>
                </a:extLst>
              </p:cNvPr>
              <p:cNvPicPr>
                <a:picLocks noChangeAspect="1"/>
              </p:cNvPicPr>
              <p:nvPr/>
            </p:nvPicPr>
            <p:blipFill>
              <a:blip r:embed="rId4"/>
              <a:stretch>
                <a:fillRect/>
              </a:stretch>
            </p:blipFill>
            <p:spPr>
              <a:xfrm>
                <a:off x="53129" y="2004168"/>
                <a:ext cx="5684684" cy="3820516"/>
              </a:xfrm>
              <a:prstGeom prst="rect">
                <a:avLst/>
              </a:prstGeom>
            </p:spPr>
          </p:pic>
          <p:sp>
            <p:nvSpPr>
              <p:cNvPr id="27" name="Rectangle 26">
                <a:extLst>
                  <a:ext uri="{FF2B5EF4-FFF2-40B4-BE49-F238E27FC236}">
                    <a16:creationId xmlns:a16="http://schemas.microsoft.com/office/drawing/2014/main" id="{8C77DC9D-F3FD-F72F-7025-9BDB3EAFE70A}"/>
                  </a:ext>
                </a:extLst>
              </p:cNvPr>
              <p:cNvSpPr/>
              <p:nvPr/>
            </p:nvSpPr>
            <p:spPr>
              <a:xfrm>
                <a:off x="2214004" y="2896005"/>
                <a:ext cx="1515292" cy="220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grpSp>
        <p:sp>
          <p:nvSpPr>
            <p:cNvPr id="14" name="TextBox 13">
              <a:extLst>
                <a:ext uri="{FF2B5EF4-FFF2-40B4-BE49-F238E27FC236}">
                  <a16:creationId xmlns:a16="http://schemas.microsoft.com/office/drawing/2014/main" id="{0D523D0A-FA38-ED74-675D-A7D5AC02BD3E}"/>
                </a:ext>
              </a:extLst>
            </p:cNvPr>
            <p:cNvSpPr txBox="1"/>
            <p:nvPr/>
          </p:nvSpPr>
          <p:spPr>
            <a:xfrm>
              <a:off x="4483100" y="1503680"/>
              <a:ext cx="1737360" cy="261610"/>
            </a:xfrm>
            <a:prstGeom prst="rect">
              <a:avLst/>
            </a:prstGeom>
            <a:solidFill>
              <a:schemeClr val="bg2"/>
            </a:solidFill>
          </p:spPr>
          <p:txBody>
            <a:bodyPr wrap="square" rtlCol="0">
              <a:spAutoFit/>
            </a:bodyPr>
            <a:lstStyle/>
            <a:p>
              <a:r>
                <a:rPr lang="es-ES" sz="1100" b="1" dirty="0">
                  <a:solidFill>
                    <a:srgbClr val="000000"/>
                  </a:solidFill>
                  <a:latin typeface="Calibri" panose="020F0502020204030204" pitchFamily="34" charset="0"/>
                </a:rPr>
                <a:t>Desechos no infecciosos</a:t>
              </a:r>
            </a:p>
          </p:txBody>
        </p:sp>
        <p:sp>
          <p:nvSpPr>
            <p:cNvPr id="15" name="TextBox 14">
              <a:extLst>
                <a:ext uri="{FF2B5EF4-FFF2-40B4-BE49-F238E27FC236}">
                  <a16:creationId xmlns:a16="http://schemas.microsoft.com/office/drawing/2014/main" id="{E47C80C5-6CAF-B9E8-FCFC-9999BD3B4193}"/>
                </a:ext>
              </a:extLst>
            </p:cNvPr>
            <p:cNvSpPr txBox="1"/>
            <p:nvPr/>
          </p:nvSpPr>
          <p:spPr>
            <a:xfrm>
              <a:off x="6286708" y="1479550"/>
              <a:ext cx="1737360" cy="261610"/>
            </a:xfrm>
            <a:prstGeom prst="rect">
              <a:avLst/>
            </a:prstGeom>
            <a:solidFill>
              <a:schemeClr val="bg2"/>
            </a:solidFill>
          </p:spPr>
          <p:txBody>
            <a:bodyPr wrap="square" rtlCol="0">
              <a:spAutoFit/>
            </a:bodyPr>
            <a:lstStyle/>
            <a:p>
              <a:pPr algn="ctr"/>
              <a:r>
                <a:rPr lang="es-ES" sz="1100" b="1" dirty="0">
                  <a:solidFill>
                    <a:srgbClr val="000000"/>
                  </a:solidFill>
                  <a:latin typeface="Calibri" panose="020F0502020204030204" pitchFamily="34" charset="0"/>
                </a:rPr>
                <a:t>Desechos infecciosos</a:t>
              </a:r>
            </a:p>
          </p:txBody>
        </p:sp>
        <p:sp>
          <p:nvSpPr>
            <p:cNvPr id="16" name="TextBox 15">
              <a:extLst>
                <a:ext uri="{FF2B5EF4-FFF2-40B4-BE49-F238E27FC236}">
                  <a16:creationId xmlns:a16="http://schemas.microsoft.com/office/drawing/2014/main" id="{F35A3B0F-E907-E4C4-5AF2-6B0B56796ABF}"/>
                </a:ext>
              </a:extLst>
            </p:cNvPr>
            <p:cNvSpPr txBox="1"/>
            <p:nvPr/>
          </p:nvSpPr>
          <p:spPr>
            <a:xfrm>
              <a:off x="8331617" y="1510030"/>
              <a:ext cx="1784350" cy="492443"/>
            </a:xfrm>
            <a:prstGeom prst="rect">
              <a:avLst/>
            </a:prstGeom>
            <a:solidFill>
              <a:schemeClr val="bg2"/>
            </a:solidFill>
          </p:spPr>
          <p:txBody>
            <a:bodyPr wrap="square" rtlCol="0">
              <a:spAutoFit/>
            </a:bodyPr>
            <a:lstStyle/>
            <a:p>
              <a:pPr algn="ctr"/>
              <a:r>
                <a:rPr lang="es-ES" sz="1100" b="1" dirty="0">
                  <a:solidFill>
                    <a:srgbClr val="000000"/>
                  </a:solidFill>
                  <a:latin typeface="Calibri" panose="020F0502020204030204" pitchFamily="34" charset="0"/>
                </a:rPr>
                <a:t>Desechos cortopunzantes</a:t>
              </a:r>
              <a:r>
                <a:rPr lang="es-ES" sz="1300" b="1" dirty="0">
                  <a:solidFill>
                    <a:srgbClr val="000000"/>
                  </a:solidFill>
                  <a:latin typeface="Calibri" panose="020F0502020204030204" pitchFamily="34" charset="0"/>
                </a:rPr>
                <a:t> cortopunzantes</a:t>
              </a:r>
            </a:p>
          </p:txBody>
        </p:sp>
        <p:sp>
          <p:nvSpPr>
            <p:cNvPr id="17" name="TextBox 16">
              <a:extLst>
                <a:ext uri="{FF2B5EF4-FFF2-40B4-BE49-F238E27FC236}">
                  <a16:creationId xmlns:a16="http://schemas.microsoft.com/office/drawing/2014/main" id="{8CCCF8C8-1CC8-55AA-ACA3-286AA3DCA9DD}"/>
                </a:ext>
              </a:extLst>
            </p:cNvPr>
            <p:cNvSpPr txBox="1"/>
            <p:nvPr/>
          </p:nvSpPr>
          <p:spPr>
            <a:xfrm>
              <a:off x="4483100" y="1767789"/>
              <a:ext cx="1460500" cy="646331"/>
            </a:xfrm>
            <a:prstGeom prst="rect">
              <a:avLst/>
            </a:prstGeom>
            <a:solidFill>
              <a:schemeClr val="bg2"/>
            </a:solidFill>
          </p:spPr>
          <p:txBody>
            <a:bodyPr wrap="square" rtlCol="0">
              <a:spAutoFit/>
            </a:bodyPr>
            <a:lstStyle/>
            <a:p>
              <a:pPr marL="171450" indent="-171450">
                <a:buFont typeface="Arial" panose="020B0604020202020204" pitchFamily="34" charset="0"/>
                <a:buChar char="•"/>
              </a:pPr>
              <a:r>
                <a:rPr lang="es-ES" sz="900" b="1">
                  <a:solidFill>
                    <a:srgbClr val="000000"/>
                  </a:solidFill>
                  <a:latin typeface="Calibri" panose="020F0502020204030204" pitchFamily="34" charset="0"/>
                </a:rPr>
                <a:t>Papel/Materiales de envase</a:t>
              </a:r>
            </a:p>
            <a:p>
              <a:pPr marL="171450" indent="-171450">
                <a:buFont typeface="Arial" panose="020B0604020202020204" pitchFamily="34" charset="0"/>
                <a:buChar char="•"/>
              </a:pPr>
              <a:r>
                <a:rPr lang="es-ES" sz="900" b="1">
                  <a:solidFill>
                    <a:srgbClr val="000000"/>
                  </a:solidFill>
                  <a:latin typeface="Calibri" panose="020F0502020204030204" pitchFamily="34" charset="0"/>
                </a:rPr>
                <a:t>Botellas/Latas</a:t>
              </a:r>
            </a:p>
            <a:p>
              <a:pPr marL="171450" indent="-171450">
                <a:buFont typeface="Arial" panose="020B0604020202020204" pitchFamily="34" charset="0"/>
                <a:buChar char="•"/>
              </a:pPr>
              <a:r>
                <a:rPr lang="es-ES" sz="900" b="1">
                  <a:solidFill>
                    <a:srgbClr val="000000"/>
                  </a:solidFill>
                  <a:latin typeface="Calibri" panose="020F0502020204030204" pitchFamily="34" charset="0"/>
                </a:rPr>
                <a:t>Alimentos</a:t>
              </a:r>
            </a:p>
          </p:txBody>
        </p:sp>
        <p:sp>
          <p:nvSpPr>
            <p:cNvPr id="18" name="TextBox 17">
              <a:extLst>
                <a:ext uri="{FF2B5EF4-FFF2-40B4-BE49-F238E27FC236}">
                  <a16:creationId xmlns:a16="http://schemas.microsoft.com/office/drawing/2014/main" id="{9F46B5C0-2030-AAFA-D403-77DC98A37A83}"/>
                </a:ext>
              </a:extLst>
            </p:cNvPr>
            <p:cNvSpPr txBox="1"/>
            <p:nvPr/>
          </p:nvSpPr>
          <p:spPr>
            <a:xfrm>
              <a:off x="6425138" y="1769600"/>
              <a:ext cx="1460500" cy="507831"/>
            </a:xfrm>
            <a:prstGeom prst="rect">
              <a:avLst/>
            </a:prstGeom>
            <a:solidFill>
              <a:schemeClr val="bg2"/>
            </a:solidFill>
          </p:spPr>
          <p:txBody>
            <a:bodyPr wrap="square" rtlCol="0">
              <a:spAutoFit/>
            </a:bodyPr>
            <a:lstStyle/>
            <a:p>
              <a:pPr marL="171450" indent="-171450">
                <a:buFont typeface="Arial" panose="020B0604020202020204" pitchFamily="34" charset="0"/>
                <a:buChar char="•"/>
              </a:pPr>
              <a:r>
                <a:rPr lang="es-ES" sz="900" b="1">
                  <a:solidFill>
                    <a:srgbClr val="000000"/>
                  </a:solidFill>
                  <a:latin typeface="Calibri" panose="020F0502020204030204" pitchFamily="34" charset="0"/>
                </a:rPr>
                <a:t>Gazas/Vendas</a:t>
              </a:r>
            </a:p>
            <a:p>
              <a:pPr marL="171450" indent="-171450">
                <a:buFont typeface="Arial" panose="020B0604020202020204" pitchFamily="34" charset="0"/>
                <a:buChar char="•"/>
              </a:pPr>
              <a:r>
                <a:rPr lang="es-ES" sz="900" b="1">
                  <a:solidFill>
                    <a:srgbClr val="000000"/>
                  </a:solidFill>
                  <a:latin typeface="Calibri" panose="020F0502020204030204" pitchFamily="34" charset="0"/>
                </a:rPr>
                <a:t>Sangre/Kits para administración intravenosa</a:t>
              </a:r>
            </a:p>
            <a:p>
              <a:pPr marL="171450" indent="-171450">
                <a:buFont typeface="Arial" panose="020B0604020202020204" pitchFamily="34" charset="0"/>
                <a:buChar char="•"/>
              </a:pPr>
              <a:r>
                <a:rPr lang="es-ES" sz="900" b="1">
                  <a:solidFill>
                    <a:srgbClr val="000000"/>
                  </a:solidFill>
                  <a:latin typeface="Calibri" panose="020F0502020204030204" pitchFamily="34" charset="0"/>
                </a:rPr>
                <a:t>Guantes</a:t>
              </a:r>
            </a:p>
          </p:txBody>
        </p:sp>
        <p:sp>
          <p:nvSpPr>
            <p:cNvPr id="19" name="TextBox 18">
              <a:extLst>
                <a:ext uri="{FF2B5EF4-FFF2-40B4-BE49-F238E27FC236}">
                  <a16:creationId xmlns:a16="http://schemas.microsoft.com/office/drawing/2014/main" id="{A6E7C928-F212-E47A-4912-B539DE309237}"/>
                </a:ext>
              </a:extLst>
            </p:cNvPr>
            <p:cNvSpPr txBox="1"/>
            <p:nvPr/>
          </p:nvSpPr>
          <p:spPr>
            <a:xfrm>
              <a:off x="8200665" y="1796068"/>
              <a:ext cx="1813539" cy="954107"/>
            </a:xfrm>
            <a:prstGeom prst="rect">
              <a:avLst/>
            </a:prstGeom>
            <a:solidFill>
              <a:schemeClr val="bg2"/>
            </a:solidFill>
          </p:spPr>
          <p:txBody>
            <a:bodyPr wrap="square" numCol="2" rtlCol="0">
              <a:spAutoFit/>
            </a:bodyPr>
            <a:lstStyle/>
            <a:p>
              <a:pPr marL="171450" indent="-171450">
                <a:buFont typeface="Arial" panose="020B0604020202020204" pitchFamily="34" charset="0"/>
                <a:buChar char="•"/>
              </a:pPr>
              <a:r>
                <a:rPr lang="es-ES" sz="800" b="1" dirty="0">
                  <a:solidFill>
                    <a:srgbClr val="000000"/>
                  </a:solidFill>
                  <a:latin typeface="Calibri" panose="020F0502020204030204" pitchFamily="34" charset="0"/>
                </a:rPr>
                <a:t>Agujas de infusión</a:t>
              </a:r>
            </a:p>
            <a:p>
              <a:pPr marL="171450" indent="-171450">
                <a:buFont typeface="Arial" panose="020B0604020202020204" pitchFamily="34" charset="0"/>
                <a:buChar char="•"/>
              </a:pPr>
              <a:r>
                <a:rPr lang="es-ES" sz="800" b="1" dirty="0">
                  <a:solidFill>
                    <a:srgbClr val="000000"/>
                  </a:solidFill>
                  <a:latin typeface="Calibri" panose="020F0502020204030204" pitchFamily="34" charset="0"/>
                </a:rPr>
                <a:t>Portaobjetos rotos</a:t>
              </a:r>
            </a:p>
            <a:p>
              <a:pPr marL="171450" indent="-171450">
                <a:buFont typeface="Arial" panose="020B0604020202020204" pitchFamily="34" charset="0"/>
                <a:buChar char="•"/>
              </a:pPr>
              <a:r>
                <a:rPr lang="es-ES" sz="800" b="1" dirty="0">
                  <a:solidFill>
                    <a:srgbClr val="000000"/>
                  </a:solidFill>
                  <a:latin typeface="Calibri" panose="020F0502020204030204" pitchFamily="34" charset="0"/>
                </a:rPr>
                <a:t>Viales rotos</a:t>
              </a:r>
            </a:p>
            <a:p>
              <a:pPr marL="171450" indent="-171450">
                <a:buFont typeface="Arial" panose="020B0604020202020204" pitchFamily="34" charset="0"/>
                <a:buChar char="•"/>
              </a:pPr>
              <a:r>
                <a:rPr lang="es-ES" sz="800" b="1" dirty="0">
                  <a:solidFill>
                    <a:srgbClr val="000000"/>
                  </a:solidFill>
                  <a:latin typeface="Calibri" panose="020F0502020204030204" pitchFamily="34" charset="0"/>
                </a:rPr>
                <a:t>Ampollas rotas</a:t>
              </a:r>
            </a:p>
            <a:p>
              <a:pPr marL="171450" indent="-171450">
                <a:buFont typeface="Arial" panose="020B0604020202020204" pitchFamily="34" charset="0"/>
                <a:buChar char="•"/>
              </a:pPr>
              <a:r>
                <a:rPr lang="es-ES" sz="800" b="1" dirty="0">
                  <a:solidFill>
                    <a:srgbClr val="000000"/>
                  </a:solidFill>
                  <a:latin typeface="Calibri" panose="020F0502020204030204" pitchFamily="34" charset="0"/>
                </a:rPr>
                <a:t>Lancetas</a:t>
              </a:r>
            </a:p>
            <a:p>
              <a:pPr marL="171450" indent="-171450">
                <a:buFont typeface="Arial" panose="020B0604020202020204" pitchFamily="34" charset="0"/>
                <a:buChar char="•"/>
              </a:pPr>
              <a:r>
                <a:rPr lang="es-ES" sz="800" b="1" dirty="0">
                  <a:solidFill>
                    <a:srgbClr val="000000"/>
                  </a:solidFill>
                  <a:latin typeface="Calibri" panose="020F0502020204030204" pitchFamily="34" charset="0"/>
                </a:rPr>
                <a:t>Objetos retráctiles</a:t>
              </a:r>
            </a:p>
            <a:p>
              <a:pPr marL="171450" indent="-171450">
                <a:buFont typeface="Arial" panose="020B0604020202020204" pitchFamily="34" charset="0"/>
                <a:buChar char="•"/>
              </a:pPr>
              <a:r>
                <a:rPr lang="es-ES" sz="800" b="1" dirty="0">
                  <a:solidFill>
                    <a:srgbClr val="000000"/>
                  </a:solidFill>
                  <a:latin typeface="Calibri" panose="020F0502020204030204" pitchFamily="34" charset="0"/>
                </a:rPr>
                <a:t>Bisturíes</a:t>
              </a:r>
            </a:p>
            <a:p>
              <a:pPr marL="171450" indent="-171450">
                <a:buFont typeface="Arial" panose="020B0604020202020204" pitchFamily="34" charset="0"/>
                <a:buChar char="•"/>
              </a:pPr>
              <a:r>
                <a:rPr lang="es-ES" sz="800" b="1" dirty="0">
                  <a:solidFill>
                    <a:srgbClr val="000000"/>
                  </a:solidFill>
                  <a:latin typeface="Calibri" panose="020F0502020204030204" pitchFamily="34" charset="0"/>
                </a:rPr>
                <a:t>Cuchillas</a:t>
              </a:r>
            </a:p>
            <a:p>
              <a:pPr marL="171450" indent="-171450">
                <a:buFont typeface="Arial" panose="020B0604020202020204" pitchFamily="34" charset="0"/>
                <a:buChar char="•"/>
              </a:pPr>
              <a:r>
                <a:rPr lang="es-ES" sz="800" b="1" dirty="0">
                  <a:solidFill>
                    <a:srgbClr val="000000"/>
                  </a:solidFill>
                  <a:latin typeface="Calibri" panose="020F0502020204030204" pitchFamily="34" charset="0"/>
                </a:rPr>
                <a:t>Agujas</a:t>
              </a:r>
            </a:p>
          </p:txBody>
        </p:sp>
        <p:sp>
          <p:nvSpPr>
            <p:cNvPr id="20" name="TextBox 19">
              <a:extLst>
                <a:ext uri="{FF2B5EF4-FFF2-40B4-BE49-F238E27FC236}">
                  <a16:creationId xmlns:a16="http://schemas.microsoft.com/office/drawing/2014/main" id="{C1F9DFFA-7A76-4D78-07E9-54BB2889A861}"/>
                </a:ext>
              </a:extLst>
            </p:cNvPr>
            <p:cNvSpPr txBox="1"/>
            <p:nvPr/>
          </p:nvSpPr>
          <p:spPr>
            <a:xfrm>
              <a:off x="4540250" y="4539708"/>
              <a:ext cx="1645920" cy="723275"/>
            </a:xfrm>
            <a:prstGeom prst="rect">
              <a:avLst/>
            </a:prstGeom>
            <a:solidFill>
              <a:srgbClr val="000000"/>
            </a:solidFill>
          </p:spPr>
          <p:txBody>
            <a:bodyPr wrap="square" rtlCol="0">
              <a:spAutoFit/>
            </a:bodyPr>
            <a:lstStyle/>
            <a:p>
              <a:pPr algn="ctr"/>
              <a:r>
                <a:rPr lang="es-ES" sz="1300" b="1" dirty="0">
                  <a:solidFill>
                    <a:schemeClr val="bg2"/>
                  </a:solidFill>
                  <a:latin typeface="Calibri" panose="020F0502020204030204" pitchFamily="34" charset="0"/>
                </a:rPr>
                <a:t>Recipiente negro</a:t>
              </a:r>
            </a:p>
            <a:p>
              <a:pPr algn="ctr"/>
              <a:r>
                <a:rPr lang="es-ES" sz="1300" b="1" dirty="0">
                  <a:solidFill>
                    <a:schemeClr val="bg2"/>
                  </a:solidFill>
                  <a:latin typeface="Calibri" panose="020F0502020204030204" pitchFamily="34" charset="0"/>
                </a:rPr>
                <a:t>(con bolsa de plástico adentro</a:t>
              </a:r>
              <a:r>
                <a:rPr lang="es-ES" sz="1500" b="1" dirty="0">
                  <a:solidFill>
                    <a:schemeClr val="bg2"/>
                  </a:solidFill>
                  <a:latin typeface="Calibri" panose="020F0502020204030204" pitchFamily="34" charset="0"/>
                </a:rPr>
                <a:t>)</a:t>
              </a:r>
            </a:p>
          </p:txBody>
        </p:sp>
        <p:sp>
          <p:nvSpPr>
            <p:cNvPr id="21" name="TextBox 20">
              <a:extLst>
                <a:ext uri="{FF2B5EF4-FFF2-40B4-BE49-F238E27FC236}">
                  <a16:creationId xmlns:a16="http://schemas.microsoft.com/office/drawing/2014/main" id="{34CFA626-7500-7229-2CB8-E6110875458F}"/>
                </a:ext>
              </a:extLst>
            </p:cNvPr>
            <p:cNvSpPr txBox="1"/>
            <p:nvPr/>
          </p:nvSpPr>
          <p:spPr>
            <a:xfrm>
              <a:off x="6286709" y="4524118"/>
              <a:ext cx="1691640" cy="723275"/>
            </a:xfrm>
            <a:prstGeom prst="rect">
              <a:avLst/>
            </a:prstGeom>
            <a:solidFill>
              <a:srgbClr val="FFFF00"/>
            </a:solidFill>
          </p:spPr>
          <p:txBody>
            <a:bodyPr wrap="square" rtlCol="0">
              <a:spAutoFit/>
            </a:bodyPr>
            <a:lstStyle/>
            <a:p>
              <a:pPr algn="ctr"/>
              <a:r>
                <a:rPr lang="es-ES" sz="1300" b="1" dirty="0">
                  <a:solidFill>
                    <a:srgbClr val="000000"/>
                  </a:solidFill>
                  <a:latin typeface="Calibri" panose="020F0502020204030204" pitchFamily="34" charset="0"/>
                </a:rPr>
                <a:t>Recipiente amarillo</a:t>
              </a:r>
            </a:p>
            <a:p>
              <a:pPr algn="ctr"/>
              <a:r>
                <a:rPr lang="es-ES" sz="1300" b="1" dirty="0">
                  <a:solidFill>
                    <a:srgbClr val="000000"/>
                  </a:solidFill>
                  <a:latin typeface="Calibri" panose="020F0502020204030204" pitchFamily="34" charset="0"/>
                </a:rPr>
                <a:t>(con bolsa de plástico adentro</a:t>
              </a:r>
              <a:r>
                <a:rPr lang="es-ES" sz="1500" b="1" dirty="0">
                  <a:solidFill>
                    <a:srgbClr val="000000"/>
                  </a:solidFill>
                  <a:latin typeface="Calibri" panose="020F0502020204030204" pitchFamily="34" charset="0"/>
                </a:rPr>
                <a:t>)</a:t>
              </a:r>
            </a:p>
          </p:txBody>
        </p:sp>
        <p:sp>
          <p:nvSpPr>
            <p:cNvPr id="22" name="TextBox 21">
              <a:extLst>
                <a:ext uri="{FF2B5EF4-FFF2-40B4-BE49-F238E27FC236}">
                  <a16:creationId xmlns:a16="http://schemas.microsoft.com/office/drawing/2014/main" id="{FBFBD091-D382-2CD1-D834-D3731DD232D5}"/>
                </a:ext>
              </a:extLst>
            </p:cNvPr>
            <p:cNvSpPr txBox="1"/>
            <p:nvPr/>
          </p:nvSpPr>
          <p:spPr>
            <a:xfrm>
              <a:off x="8221148" y="4539708"/>
              <a:ext cx="1793056" cy="492443"/>
            </a:xfrm>
            <a:prstGeom prst="rect">
              <a:avLst/>
            </a:prstGeom>
            <a:solidFill>
              <a:srgbClr val="FFFF00"/>
            </a:solidFill>
          </p:spPr>
          <p:txBody>
            <a:bodyPr wrap="square" rtlCol="0">
              <a:spAutoFit/>
            </a:bodyPr>
            <a:lstStyle/>
            <a:p>
              <a:pPr algn="ctr"/>
              <a:r>
                <a:rPr lang="es-ES" sz="1300" b="1" dirty="0">
                  <a:solidFill>
                    <a:srgbClr val="000000"/>
                  </a:solidFill>
                  <a:latin typeface="Calibri" panose="020F0502020204030204" pitchFamily="34" charset="0"/>
                </a:rPr>
                <a:t>Caja para cortopunzantes</a:t>
              </a:r>
            </a:p>
          </p:txBody>
        </p:sp>
        <p:sp>
          <p:nvSpPr>
            <p:cNvPr id="23" name="TextBox 22">
              <a:extLst>
                <a:ext uri="{FF2B5EF4-FFF2-40B4-BE49-F238E27FC236}">
                  <a16:creationId xmlns:a16="http://schemas.microsoft.com/office/drawing/2014/main" id="{41F1BCF6-A7FA-8767-6355-C6B29E7BDF0C}"/>
                </a:ext>
              </a:extLst>
            </p:cNvPr>
            <p:cNvSpPr txBox="1"/>
            <p:nvPr/>
          </p:nvSpPr>
          <p:spPr>
            <a:xfrm>
              <a:off x="4672836" y="5360880"/>
              <a:ext cx="1371600" cy="246221"/>
            </a:xfrm>
            <a:prstGeom prst="rect">
              <a:avLst/>
            </a:prstGeom>
            <a:solidFill>
              <a:schemeClr val="bg2"/>
            </a:solidFill>
          </p:spPr>
          <p:txBody>
            <a:bodyPr wrap="square" rtlCol="0">
              <a:spAutoFit/>
            </a:bodyPr>
            <a:lstStyle/>
            <a:p>
              <a:r>
                <a:rPr lang="es-ES" sz="1000" b="1">
                  <a:solidFill>
                    <a:srgbClr val="000000"/>
                  </a:solidFill>
                  <a:latin typeface="Calibri" panose="020F0502020204030204" pitchFamily="34" charset="0"/>
                </a:rPr>
                <a:t>Desechos de patología</a:t>
              </a:r>
            </a:p>
          </p:txBody>
        </p:sp>
        <p:sp>
          <p:nvSpPr>
            <p:cNvPr id="24" name="TextBox 23">
              <a:extLst>
                <a:ext uri="{FF2B5EF4-FFF2-40B4-BE49-F238E27FC236}">
                  <a16:creationId xmlns:a16="http://schemas.microsoft.com/office/drawing/2014/main" id="{0FF26240-EC02-592F-7686-2CD651276D4B}"/>
                </a:ext>
              </a:extLst>
            </p:cNvPr>
            <p:cNvSpPr txBox="1"/>
            <p:nvPr/>
          </p:nvSpPr>
          <p:spPr>
            <a:xfrm>
              <a:off x="4654803" y="5701575"/>
              <a:ext cx="1416815" cy="400110"/>
            </a:xfrm>
            <a:prstGeom prst="rect">
              <a:avLst/>
            </a:prstGeom>
            <a:solidFill>
              <a:schemeClr val="bg2"/>
            </a:solidFill>
          </p:spPr>
          <p:txBody>
            <a:bodyPr wrap="square" rtlCol="0">
              <a:spAutoFit/>
            </a:bodyPr>
            <a:lstStyle/>
            <a:p>
              <a:r>
                <a:rPr lang="es-ES" sz="1000" b="1">
                  <a:solidFill>
                    <a:srgbClr val="000000"/>
                  </a:solidFill>
                  <a:latin typeface="Calibri" panose="020F0502020204030204" pitchFamily="34" charset="0"/>
                </a:rPr>
                <a:t>Desechos químicos y farmacéuticos</a:t>
              </a:r>
            </a:p>
          </p:txBody>
        </p:sp>
        <p:sp>
          <p:nvSpPr>
            <p:cNvPr id="25" name="TextBox 24">
              <a:extLst>
                <a:ext uri="{FF2B5EF4-FFF2-40B4-BE49-F238E27FC236}">
                  <a16:creationId xmlns:a16="http://schemas.microsoft.com/office/drawing/2014/main" id="{0DFCF435-F0E2-01C1-E5BA-2E20A44545AC}"/>
                </a:ext>
              </a:extLst>
            </p:cNvPr>
            <p:cNvSpPr txBox="1"/>
            <p:nvPr/>
          </p:nvSpPr>
          <p:spPr>
            <a:xfrm>
              <a:off x="4654803" y="6205299"/>
              <a:ext cx="1416815" cy="246221"/>
            </a:xfrm>
            <a:prstGeom prst="rect">
              <a:avLst/>
            </a:prstGeom>
            <a:solidFill>
              <a:schemeClr val="bg2"/>
            </a:solidFill>
          </p:spPr>
          <p:txBody>
            <a:bodyPr wrap="square" rtlCol="0">
              <a:spAutoFit/>
            </a:bodyPr>
            <a:lstStyle/>
            <a:p>
              <a:r>
                <a:rPr lang="es-ES" sz="1000" b="1">
                  <a:solidFill>
                    <a:srgbClr val="000000"/>
                  </a:solidFill>
                  <a:latin typeface="Calibri" panose="020F0502020204030204" pitchFamily="34" charset="0"/>
                </a:rPr>
                <a:t>Desechos radiactivos</a:t>
              </a:r>
            </a:p>
          </p:txBody>
        </p:sp>
      </p:grpSp>
      <p:sp>
        <p:nvSpPr>
          <p:cNvPr id="13" name="Rectangle 12">
            <a:extLst>
              <a:ext uri="{FF2B5EF4-FFF2-40B4-BE49-F238E27FC236}">
                <a16:creationId xmlns:a16="http://schemas.microsoft.com/office/drawing/2014/main" id="{577A857D-3B47-4EB1-86F1-397D3DF82F4C}"/>
              </a:ext>
              <a:ext uri="{C183D7F6-B498-43B3-948B-1728B52AA6E4}">
                <adec:decorative xmlns:adec="http://schemas.microsoft.com/office/drawing/2017/decorative" val="1"/>
              </a:ext>
            </a:extLst>
          </p:cNvPr>
          <p:cNvSpPr/>
          <p:nvPr/>
        </p:nvSpPr>
        <p:spPr>
          <a:xfrm>
            <a:off x="6184334" y="1419726"/>
            <a:ext cx="1934138" cy="3820516"/>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4F6BB5-65C2-44D8-9204-72B354762C4E}"/>
              </a:ext>
            </a:extLst>
          </p:cNvPr>
          <p:cNvSpPr txBox="1"/>
          <p:nvPr/>
        </p:nvSpPr>
        <p:spPr>
          <a:xfrm>
            <a:off x="7798192" y="6203618"/>
            <a:ext cx="2869809" cy="523220"/>
          </a:xfrm>
          <a:prstGeom prst="rect">
            <a:avLst/>
          </a:prstGeom>
          <a:noFill/>
        </p:spPr>
        <p:txBody>
          <a:bodyPr wrap="square">
            <a:spAutoFit/>
          </a:bodyPr>
          <a:lstStyle/>
          <a:p>
            <a:r>
              <a:rPr lang="es-ES" sz="1400">
                <a:solidFill>
                  <a:srgbClr val="000000"/>
                </a:solidFill>
                <a:latin typeface="Calibri" panose="020F0502020204030204" pitchFamily="34" charset="0"/>
                <a:cs typeface="Calibri" panose="020F0502020204030204" pitchFamily="34" charset="0"/>
              </a:rPr>
              <a:t>https://www.washinhcf.org/resource/wash-fit-training-package/</a:t>
            </a:r>
          </a:p>
        </p:txBody>
      </p:sp>
    </p:spTree>
    <p:extLst>
      <p:ext uri="{BB962C8B-B14F-4D97-AF65-F5344CB8AC3E}">
        <p14:creationId xmlns:p14="http://schemas.microsoft.com/office/powerpoint/2010/main" val="341701113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F06BA-D9C5-4E8B-BA8C-1595BDC5A8A3}"/>
              </a:ext>
            </a:extLst>
          </p:cNvPr>
          <p:cNvSpPr>
            <a:spLocks noGrp="1"/>
          </p:cNvSpPr>
          <p:nvPr>
            <p:ph type="title"/>
          </p:nvPr>
        </p:nvSpPr>
        <p:spPr>
          <a:xfrm>
            <a:off x="609600" y="274639"/>
            <a:ext cx="10972800" cy="886203"/>
          </a:xfrm>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Separación de desechos</a:t>
            </a:r>
          </a:p>
        </p:txBody>
      </p:sp>
      <p:sp>
        <p:nvSpPr>
          <p:cNvPr id="10" name="TextBox 9">
            <a:extLst>
              <a:ext uri="{FF2B5EF4-FFF2-40B4-BE49-F238E27FC236}">
                <a16:creationId xmlns:a16="http://schemas.microsoft.com/office/drawing/2014/main" id="{9713E3FF-A434-1A07-E133-A7879FAFE17F}"/>
              </a:ext>
            </a:extLst>
          </p:cNvPr>
          <p:cNvSpPr txBox="1"/>
          <p:nvPr/>
        </p:nvSpPr>
        <p:spPr>
          <a:xfrm>
            <a:off x="1745971" y="2410720"/>
            <a:ext cx="2155468" cy="123110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b="1" dirty="0">
                <a:solidFill>
                  <a:schemeClr val="accent6">
                    <a:lumMod val="90000"/>
                    <a:lumOff val="10000"/>
                  </a:schemeClr>
                </a:solidFill>
                <a:latin typeface="Calibri"/>
                <a:cs typeface="Calibri"/>
              </a:rPr>
              <a:t>Sistema de 3 recipientes </a:t>
            </a:r>
          </a:p>
          <a:p>
            <a:r>
              <a:rPr lang="es-ES" dirty="0">
                <a:solidFill>
                  <a:srgbClr val="000000"/>
                </a:solidFill>
                <a:latin typeface="Calibri"/>
                <a:cs typeface="Calibri"/>
              </a:rPr>
              <a:t>(más común)</a:t>
            </a:r>
          </a:p>
        </p:txBody>
      </p:sp>
      <p:sp>
        <p:nvSpPr>
          <p:cNvPr id="6" name="TextBox 5">
            <a:extLst>
              <a:ext uri="{FF2B5EF4-FFF2-40B4-BE49-F238E27FC236}">
                <a16:creationId xmlns:a16="http://schemas.microsoft.com/office/drawing/2014/main" id="{3346ED81-8810-41CA-8B88-E78B39E5D128}"/>
              </a:ext>
            </a:extLst>
          </p:cNvPr>
          <p:cNvSpPr txBox="1"/>
          <p:nvPr/>
        </p:nvSpPr>
        <p:spPr>
          <a:xfrm>
            <a:off x="1745972" y="5531424"/>
            <a:ext cx="2888765"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a:solidFill>
                  <a:schemeClr val="accent6">
                    <a:lumMod val="90000"/>
                    <a:lumOff val="10000"/>
                  </a:schemeClr>
                </a:solidFill>
                <a:latin typeface="Calibri"/>
                <a:cs typeface="Calibri"/>
              </a:rPr>
              <a:t>Otros tipos de desechos </a:t>
            </a:r>
          </a:p>
          <a:p>
            <a:r>
              <a:rPr lang="es-ES">
                <a:solidFill>
                  <a:srgbClr val="000000"/>
                </a:solidFill>
                <a:latin typeface="Calibri"/>
                <a:cs typeface="Calibri"/>
              </a:rPr>
              <a:t>(menos comunes)</a:t>
            </a:r>
          </a:p>
        </p:txBody>
      </p:sp>
      <p:grpSp>
        <p:nvGrpSpPr>
          <p:cNvPr id="7" name="Group 6" descr="Se ilustran varias categorías de desechos: Los ejemplos de desechos no infecciosos incluyen papel/materiales de envase, botellas/latas y alimentos. Las imágenes para esta categoría incluyen un periódico, una cáscara de banana y una botella vacía. Una flecha en la parte inferior de esta categoría apunta a la frase &quot;recipiente negro (con bolsa de plástico adentro)&quot;.  La categoría de desechos infecciosos incluye los ejemplos de gasas/vendas, sangre/kits para administración intravenosa y guantes. Las imágenes mostradas incluyen gasa y copos de algodón usados, guantees y tubos. Una flecha en la parte inferior de esta categoría apunta a la frase &quot;recipiente amarillo (con bolsa de plástico adentro)&quot;. La categoría de desechos cortopunzantes incluye agujas de infusión, portaobjetos rotos, viales rotos, ampollas rotas, lancetas, objetos retráctiles, bisturíes, cuchillas y agujas. Las imágenes para esta categoría incluyen vidrio roto, agujas y bisturíes con una flecha que apunta estos objetos a una imagen de una caja para objetos cortopunzantes. El texto en la parte inferior de esta categoría dice &quot;Caja para cortopunzantes&quot;. Small image underneath: Este cuadro tiene 3 filas: las palabras desechos de patología al lado de un símbolo de desechos de patología, las palabras desechos químicos y farmacéuticos al lado de un símbolo correspondiente y las palabras desechos radiactivos al lado de un símbolo correspondiente.">
            <a:extLst>
              <a:ext uri="{FF2B5EF4-FFF2-40B4-BE49-F238E27FC236}">
                <a16:creationId xmlns:a16="http://schemas.microsoft.com/office/drawing/2014/main" id="{61E5878E-9CD0-294E-8D51-B97694D1FC9E}"/>
              </a:ext>
            </a:extLst>
          </p:cNvPr>
          <p:cNvGrpSpPr/>
          <p:nvPr/>
        </p:nvGrpSpPr>
        <p:grpSpPr>
          <a:xfrm>
            <a:off x="4431283" y="1308373"/>
            <a:ext cx="5684684" cy="5246762"/>
            <a:chOff x="4431283" y="1308373"/>
            <a:chExt cx="5684684" cy="5246762"/>
          </a:xfrm>
        </p:grpSpPr>
        <p:pic>
          <p:nvPicPr>
            <p:cNvPr id="8" name="Picture 9">
              <a:extLst>
                <a:ext uri="{FF2B5EF4-FFF2-40B4-BE49-F238E27FC236}">
                  <a16:creationId xmlns:a16="http://schemas.microsoft.com/office/drawing/2014/main" id="{232257B9-6CF4-73B1-9BA1-6C8E1FF147D0}"/>
                </a:ext>
              </a:extLst>
            </p:cNvPr>
            <p:cNvPicPr>
              <a:picLocks noChangeAspect="1"/>
            </p:cNvPicPr>
            <p:nvPr/>
          </p:nvPicPr>
          <p:blipFill rotWithShape="1">
            <a:blip r:embed="rId3"/>
            <a:srcRect t="45185" r="53213" b="12471"/>
            <a:stretch/>
          </p:blipFill>
          <p:spPr>
            <a:xfrm>
              <a:off x="4634737" y="5266406"/>
              <a:ext cx="2549236" cy="1288729"/>
            </a:xfrm>
            <a:prstGeom prst="rect">
              <a:avLst/>
            </a:prstGeom>
          </p:spPr>
        </p:pic>
        <p:grpSp>
          <p:nvGrpSpPr>
            <p:cNvPr id="12" name="Group 11">
              <a:extLst>
                <a:ext uri="{FF2B5EF4-FFF2-40B4-BE49-F238E27FC236}">
                  <a16:creationId xmlns:a16="http://schemas.microsoft.com/office/drawing/2014/main" id="{81EE2C66-CD28-F69E-1357-E940D4550A04}"/>
                </a:ext>
              </a:extLst>
            </p:cNvPr>
            <p:cNvGrpSpPr/>
            <p:nvPr/>
          </p:nvGrpSpPr>
          <p:grpSpPr>
            <a:xfrm>
              <a:off x="4431283" y="1308373"/>
              <a:ext cx="5684684" cy="3820516"/>
              <a:chOff x="129308" y="2017377"/>
              <a:chExt cx="5684684" cy="3820516"/>
            </a:xfrm>
          </p:grpSpPr>
          <p:pic>
            <p:nvPicPr>
              <p:cNvPr id="26" name="Picture 4">
                <a:extLst>
                  <a:ext uri="{FF2B5EF4-FFF2-40B4-BE49-F238E27FC236}">
                    <a16:creationId xmlns:a16="http://schemas.microsoft.com/office/drawing/2014/main" id="{6B6337F6-C705-2CA6-75CB-CA245D7BEECB}"/>
                  </a:ext>
                </a:extLst>
              </p:cNvPr>
              <p:cNvPicPr>
                <a:picLocks noChangeAspect="1"/>
              </p:cNvPicPr>
              <p:nvPr/>
            </p:nvPicPr>
            <p:blipFill>
              <a:blip r:embed="rId4"/>
              <a:stretch>
                <a:fillRect/>
              </a:stretch>
            </p:blipFill>
            <p:spPr>
              <a:xfrm>
                <a:off x="129308" y="2017377"/>
                <a:ext cx="5684684" cy="3820516"/>
              </a:xfrm>
              <a:prstGeom prst="rect">
                <a:avLst/>
              </a:prstGeom>
            </p:spPr>
          </p:pic>
          <p:sp>
            <p:nvSpPr>
              <p:cNvPr id="27" name="Rectangle 26">
                <a:extLst>
                  <a:ext uri="{FF2B5EF4-FFF2-40B4-BE49-F238E27FC236}">
                    <a16:creationId xmlns:a16="http://schemas.microsoft.com/office/drawing/2014/main" id="{5081EBEB-5FC0-4587-46C8-7B5DB0D3D6D9}"/>
                  </a:ext>
                </a:extLst>
              </p:cNvPr>
              <p:cNvSpPr/>
              <p:nvPr/>
            </p:nvSpPr>
            <p:spPr>
              <a:xfrm>
                <a:off x="2214004" y="2896005"/>
                <a:ext cx="1515292" cy="220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grpSp>
        <p:sp>
          <p:nvSpPr>
            <p:cNvPr id="13" name="TextBox 12">
              <a:extLst>
                <a:ext uri="{FF2B5EF4-FFF2-40B4-BE49-F238E27FC236}">
                  <a16:creationId xmlns:a16="http://schemas.microsoft.com/office/drawing/2014/main" id="{95AC8D0C-6015-3C25-CFC4-2232E53C982C}"/>
                </a:ext>
              </a:extLst>
            </p:cNvPr>
            <p:cNvSpPr txBox="1"/>
            <p:nvPr/>
          </p:nvSpPr>
          <p:spPr>
            <a:xfrm>
              <a:off x="4431283" y="1510030"/>
              <a:ext cx="1737360" cy="292388"/>
            </a:xfrm>
            <a:prstGeom prst="rect">
              <a:avLst/>
            </a:prstGeom>
            <a:solidFill>
              <a:schemeClr val="bg2"/>
            </a:solidFill>
          </p:spPr>
          <p:txBody>
            <a:bodyPr wrap="square" rtlCol="0">
              <a:spAutoFit/>
            </a:bodyPr>
            <a:lstStyle/>
            <a:p>
              <a:r>
                <a:rPr lang="es-ES" sz="1100" b="1" dirty="0">
                  <a:solidFill>
                    <a:srgbClr val="000000"/>
                  </a:solidFill>
                  <a:latin typeface="Calibri" panose="020F0502020204030204" pitchFamily="34" charset="0"/>
                </a:rPr>
                <a:t>Desechos</a:t>
              </a:r>
              <a:r>
                <a:rPr lang="es-ES" sz="1300" b="1" dirty="0">
                  <a:solidFill>
                    <a:srgbClr val="000000"/>
                  </a:solidFill>
                  <a:latin typeface="Calibri" panose="020F0502020204030204" pitchFamily="34" charset="0"/>
                </a:rPr>
                <a:t> </a:t>
              </a:r>
              <a:r>
                <a:rPr lang="es-ES" sz="1100" b="1" dirty="0">
                  <a:solidFill>
                    <a:srgbClr val="000000"/>
                  </a:solidFill>
                  <a:latin typeface="Calibri" panose="020F0502020204030204" pitchFamily="34" charset="0"/>
                </a:rPr>
                <a:t>no infecciosos</a:t>
              </a:r>
            </a:p>
          </p:txBody>
        </p:sp>
        <p:sp>
          <p:nvSpPr>
            <p:cNvPr id="14" name="TextBox 13">
              <a:extLst>
                <a:ext uri="{FF2B5EF4-FFF2-40B4-BE49-F238E27FC236}">
                  <a16:creationId xmlns:a16="http://schemas.microsoft.com/office/drawing/2014/main" id="{CA19DEB4-6220-9A4B-7D2F-642FAFE1C55F}"/>
                </a:ext>
              </a:extLst>
            </p:cNvPr>
            <p:cNvSpPr txBox="1"/>
            <p:nvPr/>
          </p:nvSpPr>
          <p:spPr>
            <a:xfrm>
              <a:off x="6286708" y="1479550"/>
              <a:ext cx="1737360" cy="261610"/>
            </a:xfrm>
            <a:prstGeom prst="rect">
              <a:avLst/>
            </a:prstGeom>
            <a:solidFill>
              <a:schemeClr val="bg2"/>
            </a:solidFill>
          </p:spPr>
          <p:txBody>
            <a:bodyPr wrap="square" rtlCol="0">
              <a:spAutoFit/>
            </a:bodyPr>
            <a:lstStyle/>
            <a:p>
              <a:pPr algn="ctr"/>
              <a:r>
                <a:rPr lang="es-ES" sz="1100" b="1" dirty="0">
                  <a:solidFill>
                    <a:srgbClr val="000000"/>
                  </a:solidFill>
                  <a:latin typeface="Calibri" panose="020F0502020204030204" pitchFamily="34" charset="0"/>
                </a:rPr>
                <a:t>Desechos infecciosos</a:t>
              </a:r>
            </a:p>
          </p:txBody>
        </p:sp>
        <p:sp>
          <p:nvSpPr>
            <p:cNvPr id="16" name="TextBox 15">
              <a:extLst>
                <a:ext uri="{FF2B5EF4-FFF2-40B4-BE49-F238E27FC236}">
                  <a16:creationId xmlns:a16="http://schemas.microsoft.com/office/drawing/2014/main" id="{6B78088C-B147-2B87-630F-8B09945B0E08}"/>
                </a:ext>
              </a:extLst>
            </p:cNvPr>
            <p:cNvSpPr txBox="1"/>
            <p:nvPr/>
          </p:nvSpPr>
          <p:spPr>
            <a:xfrm>
              <a:off x="8331617" y="1510030"/>
              <a:ext cx="1784350" cy="492443"/>
            </a:xfrm>
            <a:prstGeom prst="rect">
              <a:avLst/>
            </a:prstGeom>
            <a:solidFill>
              <a:schemeClr val="bg2"/>
            </a:solidFill>
          </p:spPr>
          <p:txBody>
            <a:bodyPr wrap="square" rtlCol="0">
              <a:spAutoFit/>
            </a:bodyPr>
            <a:lstStyle/>
            <a:p>
              <a:pPr algn="ctr"/>
              <a:r>
                <a:rPr lang="es-ES" sz="1100" b="1" dirty="0">
                  <a:solidFill>
                    <a:srgbClr val="000000"/>
                  </a:solidFill>
                  <a:latin typeface="Calibri" panose="020F0502020204030204" pitchFamily="34" charset="0"/>
                </a:rPr>
                <a:t>Desechos cortopunzantes</a:t>
              </a:r>
              <a:r>
                <a:rPr lang="es-ES" sz="1300" b="1" dirty="0">
                  <a:solidFill>
                    <a:srgbClr val="000000"/>
                  </a:solidFill>
                  <a:latin typeface="Calibri" panose="020F0502020204030204" pitchFamily="34" charset="0"/>
                </a:rPr>
                <a:t> cortopunzantes</a:t>
              </a:r>
            </a:p>
          </p:txBody>
        </p:sp>
        <p:sp>
          <p:nvSpPr>
            <p:cNvPr id="17" name="TextBox 16" descr="Se ilustran varias categorías de desechos: Los ejemplos de desechos no infecciosos incluyen papel/materiales de envase, botellas/latas y alimentos. Las imágenes para esta categoría incluyen un periódico, una cáscara de banana y una botella vacía. Una flecha en la parte inferior de esta categoría apunta a la frase &quot;recipiente negro (con bolsa de plástico adentro)&quot;.  La categoría de desechos infecciosos incluye los ejemplos de gasas/vendas, sangre/kits para administración intravenosa y guantes. Las imágenes mostradas incluyen gasa y copos de algodón usados, guantees y tubos. Una flecha en la parte inferior de esta categoría apunta a la frase &quot;recipiente amarillo (con bolsa de plástico adentro)&quot;. La categoría de desechos cortopunzantes incluye agujas de infusión, portaobjetos rotos, viales rotos, ampollas rotas, lancetas, objetos retráctiles, bisturíes, cuchillas y agujas. Las imágenes para esta categoría incluyen vidrio roto, agujas y bisturíes con una flecha que apunta estos objetos a una imagen de una caja para objetos cortopunzantes. El texto en la parte inferior de esta categoría dice &quot;Caja para cortopunzantes&quot;. Small image underneath: Este cuadro tiene 3 filas: las palabras desechos de patología al lado de un símbolo de desechos de patología, las palabras desechos químicos y farmacéuticos al lado de un símbolo correspondiente y las palabras desechos radiactivos al lado de un símbolo correspondiente.">
              <a:extLst>
                <a:ext uri="{FF2B5EF4-FFF2-40B4-BE49-F238E27FC236}">
                  <a16:creationId xmlns:a16="http://schemas.microsoft.com/office/drawing/2014/main" id="{B0B7180B-819C-5CAC-CA85-CA67FEE2EE48}"/>
                </a:ext>
              </a:extLst>
            </p:cNvPr>
            <p:cNvSpPr txBox="1"/>
            <p:nvPr/>
          </p:nvSpPr>
          <p:spPr>
            <a:xfrm>
              <a:off x="4483100" y="1767789"/>
              <a:ext cx="1460500" cy="646331"/>
            </a:xfrm>
            <a:prstGeom prst="rect">
              <a:avLst/>
            </a:prstGeom>
            <a:solidFill>
              <a:schemeClr val="bg2"/>
            </a:solidFill>
          </p:spPr>
          <p:txBody>
            <a:bodyPr wrap="square" rtlCol="0">
              <a:spAutoFit/>
            </a:bodyPr>
            <a:lstStyle/>
            <a:p>
              <a:pPr marL="171450" indent="-171450">
                <a:buFont typeface="Arial" panose="020B0604020202020204" pitchFamily="34" charset="0"/>
                <a:buChar char="•"/>
              </a:pPr>
              <a:r>
                <a:rPr lang="es-ES" sz="900" b="1">
                  <a:solidFill>
                    <a:srgbClr val="000000"/>
                  </a:solidFill>
                  <a:latin typeface="Calibri" panose="020F0502020204030204" pitchFamily="34" charset="0"/>
                </a:rPr>
                <a:t>Papel/Materiales de envase</a:t>
              </a:r>
            </a:p>
            <a:p>
              <a:pPr marL="171450" indent="-171450">
                <a:buFont typeface="Arial" panose="020B0604020202020204" pitchFamily="34" charset="0"/>
                <a:buChar char="•"/>
              </a:pPr>
              <a:r>
                <a:rPr lang="es-ES" sz="900" b="1">
                  <a:solidFill>
                    <a:srgbClr val="000000"/>
                  </a:solidFill>
                  <a:latin typeface="Calibri" panose="020F0502020204030204" pitchFamily="34" charset="0"/>
                </a:rPr>
                <a:t>Botellas/Latas</a:t>
              </a:r>
            </a:p>
            <a:p>
              <a:pPr marL="171450" indent="-171450">
                <a:buFont typeface="Arial" panose="020B0604020202020204" pitchFamily="34" charset="0"/>
                <a:buChar char="•"/>
              </a:pPr>
              <a:r>
                <a:rPr lang="es-ES" sz="900" b="1">
                  <a:solidFill>
                    <a:srgbClr val="000000"/>
                  </a:solidFill>
                  <a:latin typeface="Calibri" panose="020F0502020204030204" pitchFamily="34" charset="0"/>
                </a:rPr>
                <a:t>Alimentos</a:t>
              </a:r>
            </a:p>
          </p:txBody>
        </p:sp>
        <p:sp>
          <p:nvSpPr>
            <p:cNvPr id="18" name="TextBox 17">
              <a:extLst>
                <a:ext uri="{FF2B5EF4-FFF2-40B4-BE49-F238E27FC236}">
                  <a16:creationId xmlns:a16="http://schemas.microsoft.com/office/drawing/2014/main" id="{251D2470-D36E-736D-0996-ACB79EF86F61}"/>
                </a:ext>
              </a:extLst>
            </p:cNvPr>
            <p:cNvSpPr txBox="1"/>
            <p:nvPr/>
          </p:nvSpPr>
          <p:spPr>
            <a:xfrm>
              <a:off x="6425138" y="1769600"/>
              <a:ext cx="1460500" cy="507831"/>
            </a:xfrm>
            <a:prstGeom prst="rect">
              <a:avLst/>
            </a:prstGeom>
            <a:solidFill>
              <a:schemeClr val="bg2"/>
            </a:solidFill>
          </p:spPr>
          <p:txBody>
            <a:bodyPr wrap="square" rtlCol="0">
              <a:spAutoFit/>
            </a:bodyPr>
            <a:lstStyle/>
            <a:p>
              <a:pPr marL="171450" indent="-171450">
                <a:buFont typeface="Arial" panose="020B0604020202020204" pitchFamily="34" charset="0"/>
                <a:buChar char="•"/>
              </a:pPr>
              <a:r>
                <a:rPr lang="es-ES" sz="900" b="1">
                  <a:solidFill>
                    <a:srgbClr val="000000"/>
                  </a:solidFill>
                  <a:latin typeface="Calibri" panose="020F0502020204030204" pitchFamily="34" charset="0"/>
                </a:rPr>
                <a:t>Gazas/Vendas</a:t>
              </a:r>
            </a:p>
            <a:p>
              <a:pPr marL="171450" indent="-171450">
                <a:buFont typeface="Arial" panose="020B0604020202020204" pitchFamily="34" charset="0"/>
                <a:buChar char="•"/>
              </a:pPr>
              <a:r>
                <a:rPr lang="es-ES" sz="900" b="1">
                  <a:solidFill>
                    <a:srgbClr val="000000"/>
                  </a:solidFill>
                  <a:latin typeface="Calibri" panose="020F0502020204030204" pitchFamily="34" charset="0"/>
                </a:rPr>
                <a:t>Sangre/Kits para administración intravenosa</a:t>
              </a:r>
            </a:p>
            <a:p>
              <a:pPr marL="171450" indent="-171450">
                <a:buFont typeface="Arial" panose="020B0604020202020204" pitchFamily="34" charset="0"/>
                <a:buChar char="•"/>
              </a:pPr>
              <a:r>
                <a:rPr lang="es-ES" sz="900" b="1">
                  <a:solidFill>
                    <a:srgbClr val="000000"/>
                  </a:solidFill>
                  <a:latin typeface="Calibri" panose="020F0502020204030204" pitchFamily="34" charset="0"/>
                </a:rPr>
                <a:t>Guantes</a:t>
              </a:r>
            </a:p>
          </p:txBody>
        </p:sp>
        <p:sp>
          <p:nvSpPr>
            <p:cNvPr id="19" name="TextBox 18">
              <a:extLst>
                <a:ext uri="{FF2B5EF4-FFF2-40B4-BE49-F238E27FC236}">
                  <a16:creationId xmlns:a16="http://schemas.microsoft.com/office/drawing/2014/main" id="{79580DB9-47CA-82C7-D9AF-9BEC45AE3DDD}"/>
                </a:ext>
              </a:extLst>
            </p:cNvPr>
            <p:cNvSpPr txBox="1"/>
            <p:nvPr/>
          </p:nvSpPr>
          <p:spPr>
            <a:xfrm>
              <a:off x="8276844" y="1761488"/>
              <a:ext cx="1737360" cy="830997"/>
            </a:xfrm>
            <a:prstGeom prst="rect">
              <a:avLst/>
            </a:prstGeom>
            <a:solidFill>
              <a:schemeClr val="bg2"/>
            </a:solidFill>
          </p:spPr>
          <p:txBody>
            <a:bodyPr wrap="square" numCol="2" rtlCol="0">
              <a:spAutoFit/>
            </a:bodyPr>
            <a:lstStyle/>
            <a:p>
              <a:pPr marL="171450" indent="-171450">
                <a:buFont typeface="Arial" panose="020B0604020202020204" pitchFamily="34" charset="0"/>
                <a:buChar char="•"/>
              </a:pPr>
              <a:r>
                <a:rPr lang="es-ES" sz="800" b="1">
                  <a:solidFill>
                    <a:srgbClr val="000000"/>
                  </a:solidFill>
                  <a:latin typeface="Calibri" panose="020F0502020204030204" pitchFamily="34" charset="0"/>
                </a:rPr>
                <a:t>Agujas de infusión</a:t>
              </a:r>
            </a:p>
            <a:p>
              <a:pPr marL="171450" indent="-171450">
                <a:buFont typeface="Arial" panose="020B0604020202020204" pitchFamily="34" charset="0"/>
                <a:buChar char="•"/>
              </a:pPr>
              <a:r>
                <a:rPr lang="es-ES" sz="800" b="1">
                  <a:solidFill>
                    <a:srgbClr val="000000"/>
                  </a:solidFill>
                  <a:latin typeface="Calibri" panose="020F0502020204030204" pitchFamily="34" charset="0"/>
                </a:rPr>
                <a:t>Portaobjetos rotos</a:t>
              </a:r>
            </a:p>
            <a:p>
              <a:pPr marL="171450" indent="-171450">
                <a:buFont typeface="Arial" panose="020B0604020202020204" pitchFamily="34" charset="0"/>
                <a:buChar char="•"/>
              </a:pPr>
              <a:r>
                <a:rPr lang="es-ES" sz="800" b="1">
                  <a:solidFill>
                    <a:srgbClr val="000000"/>
                  </a:solidFill>
                  <a:latin typeface="Calibri" panose="020F0502020204030204" pitchFamily="34" charset="0"/>
                </a:rPr>
                <a:t>Viales rotos</a:t>
              </a:r>
            </a:p>
            <a:p>
              <a:pPr marL="171450" indent="-171450">
                <a:buFont typeface="Arial" panose="020B0604020202020204" pitchFamily="34" charset="0"/>
                <a:buChar char="•"/>
              </a:pPr>
              <a:r>
                <a:rPr lang="es-ES" sz="800" b="1">
                  <a:solidFill>
                    <a:srgbClr val="000000"/>
                  </a:solidFill>
                  <a:latin typeface="Calibri" panose="020F0502020204030204" pitchFamily="34" charset="0"/>
                </a:rPr>
                <a:t>Ampollas rotas</a:t>
              </a:r>
            </a:p>
            <a:p>
              <a:pPr marL="171450" indent="-171450">
                <a:buFont typeface="Arial" panose="020B0604020202020204" pitchFamily="34" charset="0"/>
                <a:buChar char="•"/>
              </a:pPr>
              <a:r>
                <a:rPr lang="es-ES" sz="800" b="1">
                  <a:solidFill>
                    <a:srgbClr val="000000"/>
                  </a:solidFill>
                  <a:latin typeface="Calibri" panose="020F0502020204030204" pitchFamily="34" charset="0"/>
                </a:rPr>
                <a:t>Lancetas</a:t>
              </a:r>
            </a:p>
            <a:p>
              <a:pPr marL="171450" indent="-171450">
                <a:buFont typeface="Arial" panose="020B0604020202020204" pitchFamily="34" charset="0"/>
                <a:buChar char="•"/>
              </a:pPr>
              <a:r>
                <a:rPr lang="es-ES" sz="800" b="1">
                  <a:solidFill>
                    <a:srgbClr val="000000"/>
                  </a:solidFill>
                  <a:latin typeface="Calibri" panose="020F0502020204030204" pitchFamily="34" charset="0"/>
                </a:rPr>
                <a:t>Objetos retráctiles</a:t>
              </a:r>
            </a:p>
            <a:p>
              <a:pPr marL="171450" indent="-171450">
                <a:buFont typeface="Arial" panose="020B0604020202020204" pitchFamily="34" charset="0"/>
                <a:buChar char="•"/>
              </a:pPr>
              <a:r>
                <a:rPr lang="es-ES" sz="800" b="1">
                  <a:solidFill>
                    <a:srgbClr val="000000"/>
                  </a:solidFill>
                  <a:latin typeface="Calibri" panose="020F0502020204030204" pitchFamily="34" charset="0"/>
                </a:rPr>
                <a:t>Bisturíes</a:t>
              </a:r>
            </a:p>
            <a:p>
              <a:pPr marL="171450" indent="-171450">
                <a:buFont typeface="Arial" panose="020B0604020202020204" pitchFamily="34" charset="0"/>
                <a:buChar char="•"/>
              </a:pPr>
              <a:r>
                <a:rPr lang="es-ES" sz="800" b="1">
                  <a:solidFill>
                    <a:srgbClr val="000000"/>
                  </a:solidFill>
                  <a:latin typeface="Calibri" panose="020F0502020204030204" pitchFamily="34" charset="0"/>
                </a:rPr>
                <a:t>Cuchillas</a:t>
              </a:r>
            </a:p>
            <a:p>
              <a:pPr marL="171450" indent="-171450">
                <a:buFont typeface="Arial" panose="020B0604020202020204" pitchFamily="34" charset="0"/>
                <a:buChar char="•"/>
              </a:pPr>
              <a:r>
                <a:rPr lang="es-ES" sz="800" b="1">
                  <a:solidFill>
                    <a:srgbClr val="000000"/>
                  </a:solidFill>
                  <a:latin typeface="Calibri" panose="020F0502020204030204" pitchFamily="34" charset="0"/>
                </a:rPr>
                <a:t>Agujas</a:t>
              </a:r>
            </a:p>
          </p:txBody>
        </p:sp>
        <p:sp>
          <p:nvSpPr>
            <p:cNvPr id="20" name="TextBox 19">
              <a:extLst>
                <a:ext uri="{FF2B5EF4-FFF2-40B4-BE49-F238E27FC236}">
                  <a16:creationId xmlns:a16="http://schemas.microsoft.com/office/drawing/2014/main" id="{C7B6603A-5EFC-AB87-4455-AC300450512B}"/>
                </a:ext>
              </a:extLst>
            </p:cNvPr>
            <p:cNvSpPr txBox="1"/>
            <p:nvPr/>
          </p:nvSpPr>
          <p:spPr>
            <a:xfrm>
              <a:off x="4540250" y="4539708"/>
              <a:ext cx="1645920" cy="723275"/>
            </a:xfrm>
            <a:prstGeom prst="rect">
              <a:avLst/>
            </a:prstGeom>
            <a:solidFill>
              <a:srgbClr val="000000"/>
            </a:solidFill>
          </p:spPr>
          <p:txBody>
            <a:bodyPr wrap="square" rtlCol="0">
              <a:spAutoFit/>
            </a:bodyPr>
            <a:lstStyle/>
            <a:p>
              <a:pPr algn="ctr"/>
              <a:r>
                <a:rPr lang="es-ES" sz="1300" b="1" dirty="0">
                  <a:solidFill>
                    <a:schemeClr val="bg2"/>
                  </a:solidFill>
                  <a:latin typeface="Calibri" panose="020F0502020204030204" pitchFamily="34" charset="0"/>
                </a:rPr>
                <a:t>Recipiente negro</a:t>
              </a:r>
            </a:p>
            <a:p>
              <a:pPr algn="ctr"/>
              <a:r>
                <a:rPr lang="es-ES" sz="1300" b="1" dirty="0">
                  <a:solidFill>
                    <a:schemeClr val="bg2"/>
                  </a:solidFill>
                  <a:latin typeface="Calibri" panose="020F0502020204030204" pitchFamily="34" charset="0"/>
                </a:rPr>
                <a:t>(con bolsa de plástico adentro</a:t>
              </a:r>
              <a:r>
                <a:rPr lang="es-ES" sz="1500" b="1" dirty="0">
                  <a:solidFill>
                    <a:schemeClr val="bg2"/>
                  </a:solidFill>
                  <a:latin typeface="Calibri" panose="020F0502020204030204" pitchFamily="34" charset="0"/>
                </a:rPr>
                <a:t>)</a:t>
              </a:r>
            </a:p>
          </p:txBody>
        </p:sp>
        <p:sp>
          <p:nvSpPr>
            <p:cNvPr id="21" name="TextBox 20">
              <a:extLst>
                <a:ext uri="{FF2B5EF4-FFF2-40B4-BE49-F238E27FC236}">
                  <a16:creationId xmlns:a16="http://schemas.microsoft.com/office/drawing/2014/main" id="{D3C98AFA-2FA8-78DB-283D-09403FCB73CB}"/>
                </a:ext>
              </a:extLst>
            </p:cNvPr>
            <p:cNvSpPr txBox="1"/>
            <p:nvPr/>
          </p:nvSpPr>
          <p:spPr>
            <a:xfrm>
              <a:off x="6332428" y="4535917"/>
              <a:ext cx="1645920" cy="723275"/>
            </a:xfrm>
            <a:prstGeom prst="rect">
              <a:avLst/>
            </a:prstGeom>
            <a:solidFill>
              <a:srgbClr val="FFFF00"/>
            </a:solidFill>
          </p:spPr>
          <p:txBody>
            <a:bodyPr wrap="square" rtlCol="0">
              <a:spAutoFit/>
            </a:bodyPr>
            <a:lstStyle/>
            <a:p>
              <a:pPr algn="ctr"/>
              <a:r>
                <a:rPr lang="es-ES" sz="1300" b="1" dirty="0">
                  <a:solidFill>
                    <a:srgbClr val="000000"/>
                  </a:solidFill>
                  <a:latin typeface="Calibri" panose="020F0502020204030204" pitchFamily="34" charset="0"/>
                </a:rPr>
                <a:t>Recipiente amarillo</a:t>
              </a:r>
            </a:p>
            <a:p>
              <a:pPr algn="ctr"/>
              <a:r>
                <a:rPr lang="es-ES" sz="1300" b="1" dirty="0">
                  <a:solidFill>
                    <a:srgbClr val="000000"/>
                  </a:solidFill>
                  <a:latin typeface="Calibri" panose="020F0502020204030204" pitchFamily="34" charset="0"/>
                </a:rPr>
                <a:t>(con bolsa de plástico adentro</a:t>
              </a:r>
              <a:r>
                <a:rPr lang="es-ES" sz="1500" b="1" dirty="0">
                  <a:solidFill>
                    <a:srgbClr val="000000"/>
                  </a:solidFill>
                  <a:latin typeface="Calibri" panose="020F0502020204030204" pitchFamily="34" charset="0"/>
                </a:rPr>
                <a:t>)</a:t>
              </a:r>
            </a:p>
          </p:txBody>
        </p:sp>
        <p:sp>
          <p:nvSpPr>
            <p:cNvPr id="22" name="TextBox 21">
              <a:extLst>
                <a:ext uri="{FF2B5EF4-FFF2-40B4-BE49-F238E27FC236}">
                  <a16:creationId xmlns:a16="http://schemas.microsoft.com/office/drawing/2014/main" id="{906D6A5D-9C38-A81D-0FEB-257625A3B08E}"/>
                </a:ext>
              </a:extLst>
            </p:cNvPr>
            <p:cNvSpPr txBox="1"/>
            <p:nvPr/>
          </p:nvSpPr>
          <p:spPr>
            <a:xfrm>
              <a:off x="8331617" y="4539111"/>
              <a:ext cx="1737360" cy="492443"/>
            </a:xfrm>
            <a:prstGeom prst="rect">
              <a:avLst/>
            </a:prstGeom>
            <a:solidFill>
              <a:srgbClr val="FFFF00"/>
            </a:solidFill>
          </p:spPr>
          <p:txBody>
            <a:bodyPr wrap="square" rtlCol="0">
              <a:spAutoFit/>
            </a:bodyPr>
            <a:lstStyle/>
            <a:p>
              <a:pPr algn="ctr"/>
              <a:r>
                <a:rPr lang="es-ES" sz="1300" b="1" dirty="0">
                  <a:solidFill>
                    <a:srgbClr val="000000"/>
                  </a:solidFill>
                  <a:latin typeface="Calibri" panose="020F0502020204030204" pitchFamily="34" charset="0"/>
                </a:rPr>
                <a:t>Caja para cortopunzantes</a:t>
              </a:r>
            </a:p>
          </p:txBody>
        </p:sp>
        <p:sp>
          <p:nvSpPr>
            <p:cNvPr id="23" name="TextBox 22">
              <a:extLst>
                <a:ext uri="{FF2B5EF4-FFF2-40B4-BE49-F238E27FC236}">
                  <a16:creationId xmlns:a16="http://schemas.microsoft.com/office/drawing/2014/main" id="{B5107ACD-6A08-9DB0-0E21-9043E7A63737}"/>
                </a:ext>
              </a:extLst>
            </p:cNvPr>
            <p:cNvSpPr txBox="1"/>
            <p:nvPr/>
          </p:nvSpPr>
          <p:spPr>
            <a:xfrm>
              <a:off x="4672836" y="5360880"/>
              <a:ext cx="1371600" cy="246221"/>
            </a:xfrm>
            <a:prstGeom prst="rect">
              <a:avLst/>
            </a:prstGeom>
            <a:solidFill>
              <a:schemeClr val="bg2"/>
            </a:solidFill>
          </p:spPr>
          <p:txBody>
            <a:bodyPr wrap="square" rtlCol="0">
              <a:spAutoFit/>
            </a:bodyPr>
            <a:lstStyle/>
            <a:p>
              <a:r>
                <a:rPr lang="es-ES" sz="1000" b="1">
                  <a:solidFill>
                    <a:srgbClr val="000000"/>
                  </a:solidFill>
                  <a:latin typeface="Calibri" panose="020F0502020204030204" pitchFamily="34" charset="0"/>
                </a:rPr>
                <a:t>Desechos de patología</a:t>
              </a:r>
            </a:p>
          </p:txBody>
        </p:sp>
        <p:sp>
          <p:nvSpPr>
            <p:cNvPr id="24" name="TextBox 23">
              <a:extLst>
                <a:ext uri="{FF2B5EF4-FFF2-40B4-BE49-F238E27FC236}">
                  <a16:creationId xmlns:a16="http://schemas.microsoft.com/office/drawing/2014/main" id="{283A5F09-1DFD-8FC3-A649-CCA20F164458}"/>
                </a:ext>
              </a:extLst>
            </p:cNvPr>
            <p:cNvSpPr txBox="1"/>
            <p:nvPr/>
          </p:nvSpPr>
          <p:spPr>
            <a:xfrm>
              <a:off x="4654803" y="5701575"/>
              <a:ext cx="1416815" cy="400110"/>
            </a:xfrm>
            <a:prstGeom prst="rect">
              <a:avLst/>
            </a:prstGeom>
            <a:solidFill>
              <a:schemeClr val="bg2"/>
            </a:solidFill>
          </p:spPr>
          <p:txBody>
            <a:bodyPr wrap="square" rtlCol="0">
              <a:spAutoFit/>
            </a:bodyPr>
            <a:lstStyle/>
            <a:p>
              <a:r>
                <a:rPr lang="es-ES" sz="1000" b="1">
                  <a:solidFill>
                    <a:srgbClr val="000000"/>
                  </a:solidFill>
                  <a:latin typeface="Calibri" panose="020F0502020204030204" pitchFamily="34" charset="0"/>
                </a:rPr>
                <a:t>Desechos químicos y farmacéuticos</a:t>
              </a:r>
            </a:p>
          </p:txBody>
        </p:sp>
        <p:sp>
          <p:nvSpPr>
            <p:cNvPr id="25" name="TextBox 24">
              <a:extLst>
                <a:ext uri="{FF2B5EF4-FFF2-40B4-BE49-F238E27FC236}">
                  <a16:creationId xmlns:a16="http://schemas.microsoft.com/office/drawing/2014/main" id="{C6D4B9EA-8738-2871-45C7-1F87CEC726BD}"/>
                </a:ext>
              </a:extLst>
            </p:cNvPr>
            <p:cNvSpPr txBox="1"/>
            <p:nvPr/>
          </p:nvSpPr>
          <p:spPr>
            <a:xfrm>
              <a:off x="4654803" y="6205299"/>
              <a:ext cx="1416815" cy="246221"/>
            </a:xfrm>
            <a:prstGeom prst="rect">
              <a:avLst/>
            </a:prstGeom>
            <a:solidFill>
              <a:schemeClr val="bg2"/>
            </a:solidFill>
          </p:spPr>
          <p:txBody>
            <a:bodyPr wrap="square" rtlCol="0">
              <a:spAutoFit/>
            </a:bodyPr>
            <a:lstStyle/>
            <a:p>
              <a:r>
                <a:rPr lang="es-ES" sz="1000" b="1">
                  <a:solidFill>
                    <a:srgbClr val="000000"/>
                  </a:solidFill>
                  <a:latin typeface="Calibri" panose="020F0502020204030204" pitchFamily="34" charset="0"/>
                </a:rPr>
                <a:t>Desechos radiactivos</a:t>
              </a:r>
            </a:p>
          </p:txBody>
        </p:sp>
      </p:grpSp>
      <p:sp>
        <p:nvSpPr>
          <p:cNvPr id="15" name="Rectangle 14">
            <a:extLst>
              <a:ext uri="{FF2B5EF4-FFF2-40B4-BE49-F238E27FC236}">
                <a16:creationId xmlns:a16="http://schemas.microsoft.com/office/drawing/2014/main" id="{3AD7F929-2EB2-42F8-9C94-BD4F9BB26C2F}"/>
              </a:ext>
              <a:ext uri="{C183D7F6-B498-43B3-948B-1728B52AA6E4}">
                <adec:decorative xmlns:adec="http://schemas.microsoft.com/office/drawing/2017/decorative" val="1"/>
              </a:ext>
            </a:extLst>
          </p:cNvPr>
          <p:cNvSpPr/>
          <p:nvPr/>
        </p:nvSpPr>
        <p:spPr>
          <a:xfrm>
            <a:off x="8254734" y="1419726"/>
            <a:ext cx="1861233" cy="369914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4F6BB5-65C2-44D8-9204-72B354762C4E}"/>
              </a:ext>
            </a:extLst>
          </p:cNvPr>
          <p:cNvSpPr txBox="1"/>
          <p:nvPr/>
        </p:nvSpPr>
        <p:spPr>
          <a:xfrm>
            <a:off x="7798192" y="6203618"/>
            <a:ext cx="2869809" cy="523220"/>
          </a:xfrm>
          <a:prstGeom prst="rect">
            <a:avLst/>
          </a:prstGeom>
          <a:noFill/>
        </p:spPr>
        <p:txBody>
          <a:bodyPr wrap="square">
            <a:spAutoFit/>
          </a:bodyPr>
          <a:lstStyle/>
          <a:p>
            <a:r>
              <a:rPr lang="es-ES" sz="1400">
                <a:solidFill>
                  <a:srgbClr val="000000"/>
                </a:solidFill>
                <a:latin typeface="Calibri" panose="020F0502020204030204" pitchFamily="34" charset="0"/>
                <a:cs typeface="Calibri" panose="020F0502020204030204" pitchFamily="34" charset="0"/>
              </a:rPr>
              <a:t>https://www.washinhcf.org/resource/wash-fit-training-package/</a:t>
            </a:r>
          </a:p>
        </p:txBody>
      </p:sp>
    </p:spTree>
    <p:extLst>
      <p:ext uri="{BB962C8B-B14F-4D97-AF65-F5344CB8AC3E}">
        <p14:creationId xmlns:p14="http://schemas.microsoft.com/office/powerpoint/2010/main" val="397746998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9D5FCAE-E735-43CA-9EBD-B7B5B97FAFF7}"/>
              </a:ext>
            </a:extLst>
          </p:cNvPr>
          <p:cNvSpPr>
            <a:spLocks noGrp="1"/>
          </p:cNvSpPr>
          <p:nvPr>
            <p:ph type="title"/>
          </p:nvPr>
        </p:nvSpPr>
        <p:spPr>
          <a:xfrm>
            <a:off x="366531" y="218607"/>
            <a:ext cx="10972800" cy="905979"/>
          </a:xfrm>
        </p:spPr>
        <p:txBody>
          <a:bodyPr/>
          <a:lstStyle/>
          <a:p>
            <a:pPr algn="l"/>
            <a:r>
              <a:rPr lang="es-ES" sz="4000" b="1" dirty="0">
                <a:solidFill>
                  <a:schemeClr val="accent5">
                    <a:lumMod val="75000"/>
                  </a:schemeClr>
                </a:solidFill>
                <a:latin typeface="Calibri Light" panose="020F0302020204030204" pitchFamily="34" charset="0"/>
                <a:cs typeface="Calibri Light" panose="020F0302020204030204" pitchFamily="34" charset="0"/>
              </a:rPr>
              <a:t>Desechos cortopunzantes</a:t>
            </a:r>
          </a:p>
        </p:txBody>
      </p:sp>
      <p:sp>
        <p:nvSpPr>
          <p:cNvPr id="16" name="TextBox 15">
            <a:extLst>
              <a:ext uri="{FF2B5EF4-FFF2-40B4-BE49-F238E27FC236}">
                <a16:creationId xmlns:a16="http://schemas.microsoft.com/office/drawing/2014/main" id="{FDF0A4AC-E4B6-4AA9-83D9-A999E1E5B516}"/>
              </a:ext>
            </a:extLst>
          </p:cNvPr>
          <p:cNvSpPr txBox="1"/>
          <p:nvPr/>
        </p:nvSpPr>
        <p:spPr>
          <a:xfrm>
            <a:off x="502276" y="1236372"/>
            <a:ext cx="10165811" cy="5269691"/>
          </a:xfrm>
          <a:prstGeom prst="rect">
            <a:avLst/>
          </a:prstGeom>
          <a:noFill/>
        </p:spPr>
        <p:txBody>
          <a:bodyPr wrap="square">
            <a:spAutoFit/>
          </a:bodyPr>
          <a:lstStyle/>
          <a:p>
            <a:pPr marL="114300" marR="0" lvl="0" indent="0" algn="l" defTabSz="914400" rtl="0" eaLnBrk="1" fontAlgn="auto" latinLnBrk="0" hangingPunct="1">
              <a:lnSpc>
                <a:spcPct val="90000"/>
              </a:lnSpc>
              <a:spcBef>
                <a:spcPts val="813"/>
              </a:spcBef>
              <a:spcAft>
                <a:spcPts val="0"/>
              </a:spcAft>
              <a:buClr>
                <a:srgbClr val="000000"/>
              </a:buClr>
              <a:buSzPts val="1800"/>
              <a:buFont typeface="Arial"/>
              <a:buNone/>
              <a:tabLst/>
              <a:defRPr/>
            </a:pPr>
            <a:r>
              <a:rPr kumimoji="0" lang="es-ES" sz="2400" b="1" i="0" u="none" strike="noStrike" cap="none" normalizeH="0" baseline="0" noProof="0" dirty="0">
                <a:ln>
                  <a:noFill/>
                </a:ln>
                <a:solidFill>
                  <a:srgbClr val="000000"/>
                </a:solidFill>
                <a:uLnTx/>
                <a:uFillTx/>
                <a:latin typeface="Calibri"/>
                <a:cs typeface="Calibri"/>
                <a:sym typeface="Calibri"/>
              </a:rPr>
              <a:t>Recipientes para objetos cortopunzantes</a:t>
            </a:r>
          </a:p>
          <a:p>
            <a:pPr marL="914400" marR="0" lvl="1" indent="-342900" algn="l" defTabSz="914400" rtl="0" eaLnBrk="1" fontAlgn="auto" latinLnBrk="0" hangingPunct="1">
              <a:lnSpc>
                <a:spcPct val="90000"/>
              </a:lnSpc>
              <a:spcBef>
                <a:spcPts val="406"/>
              </a:spcBef>
              <a:spcAft>
                <a:spcPts val="0"/>
              </a:spcAft>
              <a:buClr>
                <a:srgbClr val="000000"/>
              </a:buClr>
              <a:buSzPts val="1800"/>
              <a:buFont typeface="Arial"/>
              <a:buChar char="•"/>
              <a:tabLst/>
              <a:defRPr/>
            </a:pPr>
            <a:r>
              <a:rPr kumimoji="0" lang="es-ES" sz="2400" b="0" i="0" u="none" strike="noStrike" cap="none" normalizeH="0" baseline="0" noProof="0" dirty="0">
                <a:ln>
                  <a:noFill/>
                </a:ln>
                <a:solidFill>
                  <a:srgbClr val="000000"/>
                </a:solidFill>
                <a:uLnTx/>
                <a:uFillTx/>
                <a:latin typeface="Calibri"/>
                <a:cs typeface="Calibri"/>
                <a:sym typeface="Calibri"/>
              </a:rPr>
              <a:t>A prueba de pérdidas y punciones</a:t>
            </a:r>
          </a:p>
          <a:p>
            <a:pPr marL="914400" marR="0" lvl="1" indent="-342900" algn="l" defTabSz="914400" rtl="0" eaLnBrk="1" fontAlgn="auto" latinLnBrk="0" hangingPunct="1">
              <a:lnSpc>
                <a:spcPct val="90000"/>
              </a:lnSpc>
              <a:spcBef>
                <a:spcPts val="406"/>
              </a:spcBef>
              <a:spcAft>
                <a:spcPts val="0"/>
              </a:spcAft>
              <a:buClr>
                <a:srgbClr val="000000"/>
              </a:buClr>
              <a:buSzPts val="1800"/>
              <a:buFont typeface="Arial"/>
              <a:buChar char="•"/>
              <a:tabLst/>
              <a:defRPr/>
            </a:pPr>
            <a:r>
              <a:rPr kumimoji="0" lang="es-ES" sz="2400" b="0" i="0" u="none" strike="noStrike" cap="none" normalizeH="0" baseline="0" noProof="0" dirty="0">
                <a:ln>
                  <a:noFill/>
                </a:ln>
                <a:solidFill>
                  <a:srgbClr val="000000"/>
                </a:solidFill>
                <a:uLnTx/>
                <a:uFillTx/>
                <a:latin typeface="Calibri"/>
                <a:cs typeface="Calibri"/>
                <a:sym typeface="Calibri"/>
              </a:rPr>
              <a:t>Cierran sin riesgo de lesiones</a:t>
            </a:r>
          </a:p>
          <a:p>
            <a:pPr marL="914400" marR="0" lvl="1" indent="-342900" algn="l" defTabSz="914400" rtl="0" eaLnBrk="1" fontAlgn="auto" latinLnBrk="0" hangingPunct="1">
              <a:lnSpc>
                <a:spcPct val="90000"/>
              </a:lnSpc>
              <a:spcBef>
                <a:spcPts val="406"/>
              </a:spcBef>
              <a:spcAft>
                <a:spcPts val="0"/>
              </a:spcAft>
              <a:buClr>
                <a:srgbClr val="000000"/>
              </a:buClr>
              <a:buSzPts val="1800"/>
              <a:buFont typeface="Arial"/>
              <a:buChar char="•"/>
              <a:tabLst/>
              <a:defRPr/>
            </a:pPr>
            <a:r>
              <a:rPr kumimoji="0" lang="es-ES" sz="2400" b="0" i="0" u="none" strike="noStrike" cap="none" normalizeH="0" baseline="0" noProof="0" dirty="0">
                <a:ln>
                  <a:noFill/>
                </a:ln>
                <a:solidFill>
                  <a:srgbClr val="000000"/>
                </a:solidFill>
                <a:uLnTx/>
                <a:uFillTx/>
                <a:latin typeface="Calibri"/>
                <a:cs typeface="Calibri"/>
                <a:sym typeface="Calibri"/>
              </a:rPr>
              <a:t>Una vez cerrados, no se pueden volver a abrir</a:t>
            </a:r>
          </a:p>
          <a:p>
            <a:pPr marL="914400" marR="0" lvl="1" indent="-342900" algn="l" defTabSz="914400" rtl="0" eaLnBrk="1" fontAlgn="auto" latinLnBrk="0" hangingPunct="1">
              <a:lnSpc>
                <a:spcPct val="90000"/>
              </a:lnSpc>
              <a:spcBef>
                <a:spcPts val="406"/>
              </a:spcBef>
              <a:spcAft>
                <a:spcPts val="0"/>
              </a:spcAft>
              <a:buClr>
                <a:srgbClr val="000000"/>
              </a:buClr>
              <a:buSzPts val="1800"/>
              <a:buFont typeface="Arial"/>
              <a:buChar char="•"/>
              <a:tabLst/>
              <a:defRPr/>
            </a:pPr>
            <a:r>
              <a:rPr kumimoji="0" lang="es-ES" sz="2400" b="0" i="0" u="none" strike="noStrike" cap="none" normalizeH="0" baseline="0" noProof="0" dirty="0">
                <a:ln>
                  <a:noFill/>
                </a:ln>
                <a:solidFill>
                  <a:srgbClr val="000000"/>
                </a:solidFill>
                <a:uLnTx/>
                <a:uFillTx/>
                <a:latin typeface="Calibri"/>
                <a:cs typeface="Calibri"/>
                <a:sym typeface="Calibri"/>
              </a:rPr>
              <a:t>Etiquetados claramente</a:t>
            </a:r>
          </a:p>
          <a:p>
            <a:pPr marL="914400" marR="0" lvl="1" indent="-342900" algn="l" defTabSz="914400" rtl="0" eaLnBrk="1" fontAlgn="auto" latinLnBrk="0" hangingPunct="1">
              <a:lnSpc>
                <a:spcPct val="90000"/>
              </a:lnSpc>
              <a:spcBef>
                <a:spcPts val="406"/>
              </a:spcBef>
              <a:spcAft>
                <a:spcPts val="0"/>
              </a:spcAft>
              <a:buClr>
                <a:srgbClr val="000000"/>
              </a:buClr>
              <a:buSzPts val="1800"/>
              <a:buFont typeface="Arial"/>
              <a:buChar char="•"/>
              <a:tabLst/>
              <a:defRPr/>
            </a:pPr>
            <a:r>
              <a:rPr lang="es-ES" sz="2400" dirty="0">
                <a:solidFill>
                  <a:srgbClr val="000000"/>
                </a:solidFill>
                <a:latin typeface="Calibri"/>
                <a:cs typeface="Calibri"/>
                <a:sym typeface="Calibri"/>
              </a:rPr>
              <a:t>NO deben llenarse de más</a:t>
            </a:r>
          </a:p>
          <a:p>
            <a:pPr marL="914400" marR="0" lvl="1" indent="-342900" algn="l" defTabSz="914400" rtl="0" eaLnBrk="1" fontAlgn="auto" latinLnBrk="0" hangingPunct="1">
              <a:lnSpc>
                <a:spcPct val="90000"/>
              </a:lnSpc>
              <a:spcBef>
                <a:spcPts val="406"/>
              </a:spcBef>
              <a:spcAft>
                <a:spcPts val="0"/>
              </a:spcAft>
              <a:buClr>
                <a:srgbClr val="000000"/>
              </a:buClr>
              <a:buSzPts val="1800"/>
              <a:buFont typeface="Arial"/>
              <a:buChar char="•"/>
              <a:tabLst/>
              <a:defRPr/>
            </a:pPr>
            <a:endParaRPr kumimoji="0" lang="en-US" sz="2000" b="0" i="0" u="none" strike="noStrike" kern="0" cap="none" spc="0" normalizeH="0" baseline="0" noProof="0" dirty="0">
              <a:ln>
                <a:noFill/>
              </a:ln>
              <a:solidFill>
                <a:srgbClr val="000000"/>
              </a:solidFill>
              <a:effectLst/>
              <a:uLnTx/>
              <a:uFillTx/>
              <a:latin typeface="Calibri"/>
              <a:cs typeface="Calibri"/>
              <a:sym typeface="Calibri"/>
            </a:endParaRPr>
          </a:p>
          <a:p>
            <a:pPr marL="114300" marR="0" lvl="0" indent="0" algn="l" defTabSz="914400" rtl="0" eaLnBrk="1" fontAlgn="auto" latinLnBrk="0" hangingPunct="1">
              <a:lnSpc>
                <a:spcPct val="90000"/>
              </a:lnSpc>
              <a:spcBef>
                <a:spcPts val="813"/>
              </a:spcBef>
              <a:spcAft>
                <a:spcPts val="0"/>
              </a:spcAft>
              <a:buClr>
                <a:srgbClr val="000000"/>
              </a:buClr>
              <a:buSzPts val="1800"/>
              <a:buFont typeface="Arial"/>
              <a:buNone/>
              <a:tabLst/>
              <a:defRPr/>
            </a:pPr>
            <a:r>
              <a:rPr kumimoji="0" lang="es-ES" sz="2400" b="1" i="0" u="none" strike="noStrike" cap="none" normalizeH="0" baseline="0" noProof="0" dirty="0">
                <a:ln>
                  <a:noFill/>
                </a:ln>
                <a:solidFill>
                  <a:srgbClr val="000000"/>
                </a:solidFill>
                <a:uLnTx/>
                <a:uFillTx/>
                <a:latin typeface="Calibri"/>
                <a:cs typeface="Calibri"/>
                <a:sym typeface="Calibri"/>
              </a:rPr>
              <a:t>Ubicación</a:t>
            </a:r>
          </a:p>
          <a:p>
            <a:pPr marL="914400" marR="0" lvl="1" indent="-342900" algn="l" defTabSz="914400" rtl="0" eaLnBrk="1" fontAlgn="auto" latinLnBrk="0" hangingPunct="1">
              <a:lnSpc>
                <a:spcPct val="90000"/>
              </a:lnSpc>
              <a:spcBef>
                <a:spcPts val="406"/>
              </a:spcBef>
              <a:spcAft>
                <a:spcPts val="0"/>
              </a:spcAft>
              <a:buClr>
                <a:srgbClr val="000000"/>
              </a:buClr>
              <a:buSzPts val="1800"/>
              <a:buFont typeface="Arial"/>
              <a:buChar char="•"/>
              <a:tabLst/>
              <a:defRPr/>
            </a:pPr>
            <a:r>
              <a:rPr kumimoji="0" lang="es-ES" sz="2400" b="0" i="0" u="none" strike="noStrike" cap="none" normalizeH="0" baseline="0" noProof="0" dirty="0">
                <a:ln>
                  <a:noFill/>
                </a:ln>
                <a:solidFill>
                  <a:srgbClr val="000000"/>
                </a:solidFill>
                <a:uLnTx/>
                <a:uFillTx/>
                <a:latin typeface="Calibri"/>
                <a:cs typeface="Calibri"/>
                <a:sym typeface="Calibri"/>
              </a:rPr>
              <a:t>En cada área de atención del paciente </a:t>
            </a:r>
          </a:p>
          <a:p>
            <a:pPr marL="914400" marR="0" lvl="1" indent="-342900" algn="l" defTabSz="914400" rtl="0" eaLnBrk="1" fontAlgn="auto" latinLnBrk="0" hangingPunct="1">
              <a:lnSpc>
                <a:spcPct val="90000"/>
              </a:lnSpc>
              <a:spcBef>
                <a:spcPts val="406"/>
              </a:spcBef>
              <a:spcAft>
                <a:spcPts val="0"/>
              </a:spcAft>
              <a:buClr>
                <a:srgbClr val="000000"/>
              </a:buClr>
              <a:buSzPts val="1800"/>
              <a:buFont typeface="Arial"/>
              <a:buChar char="•"/>
              <a:tabLst/>
              <a:defRPr/>
            </a:pPr>
            <a:r>
              <a:rPr lang="es-ES" sz="2400" dirty="0">
                <a:solidFill>
                  <a:srgbClr val="000000"/>
                </a:solidFill>
                <a:latin typeface="Calibri"/>
                <a:cs typeface="Calibri"/>
                <a:sym typeface="Calibri"/>
              </a:rPr>
              <a:t>Al alcance de la mano cuando se administre una inyección</a:t>
            </a:r>
          </a:p>
          <a:p>
            <a:pPr marL="914400" marR="0" lvl="1" indent="-342900" algn="l" defTabSz="914400" rtl="0" eaLnBrk="1" fontAlgn="auto" latinLnBrk="0" hangingPunct="1">
              <a:lnSpc>
                <a:spcPct val="90000"/>
              </a:lnSpc>
              <a:spcBef>
                <a:spcPts val="406"/>
              </a:spcBef>
              <a:spcAft>
                <a:spcPts val="0"/>
              </a:spcAft>
              <a:buClr>
                <a:srgbClr val="000000"/>
              </a:buClr>
              <a:buSzPts val="1800"/>
              <a:buFont typeface="Arial"/>
              <a:buChar char="•"/>
              <a:tabLst/>
              <a:defRPr/>
            </a:pPr>
            <a:r>
              <a:rPr kumimoji="0" lang="es-ES" sz="2400" b="0" i="0" u="none" strike="noStrike" cap="none" normalizeH="0" baseline="0" noProof="0" dirty="0">
                <a:ln>
                  <a:noFill/>
                </a:ln>
                <a:solidFill>
                  <a:srgbClr val="000000"/>
                </a:solidFill>
                <a:uLnTx/>
                <a:uFillTx/>
                <a:latin typeface="Calibri"/>
                <a:cs typeface="Calibri"/>
                <a:sym typeface="Calibri"/>
              </a:rPr>
              <a:t>En un carrito con medicamentos, en una pared o en una mesa o superficie cercana</a:t>
            </a:r>
          </a:p>
          <a:p>
            <a:pPr marL="914400" marR="0" lvl="1" indent="-342900" algn="l" defTabSz="914400" rtl="0" eaLnBrk="1" fontAlgn="auto" latinLnBrk="0" hangingPunct="1">
              <a:lnSpc>
                <a:spcPct val="90000"/>
              </a:lnSpc>
              <a:spcBef>
                <a:spcPts val="406"/>
              </a:spcBef>
              <a:spcAft>
                <a:spcPts val="0"/>
              </a:spcAft>
              <a:buClr>
                <a:srgbClr val="000000"/>
              </a:buClr>
              <a:buSzPts val="1800"/>
              <a:buFont typeface="Arial"/>
              <a:buChar char="•"/>
              <a:tabLst/>
              <a:defRPr/>
            </a:pPr>
            <a:r>
              <a:rPr kumimoji="0" lang="es-ES" sz="2400" b="0" i="0" u="none" strike="noStrike" cap="none" normalizeH="0" baseline="0" noProof="0" dirty="0">
                <a:ln>
                  <a:noFill/>
                </a:ln>
                <a:solidFill>
                  <a:srgbClr val="000000"/>
                </a:solidFill>
                <a:uLnTx/>
                <a:uFillTx/>
                <a:latin typeface="Calibri"/>
                <a:cs typeface="Calibri"/>
                <a:sym typeface="Calibri"/>
              </a:rPr>
              <a:t>NO en el piso (peligroso para los niños; las cajas de cartón se pueden romper por frecuente humedad o agua en el piso)</a:t>
            </a:r>
          </a:p>
        </p:txBody>
      </p:sp>
      <p:pic>
        <p:nvPicPr>
          <p:cNvPr id="17" name="Content Placeholder 3" descr="Imagen de un recipiente para objetos cortopunzantes que está tres cuartos lleno con texto que dice &quot;SÍ&quot; al lado y una marca de verificación verde.  ">
            <a:extLst>
              <a:ext uri="{FF2B5EF4-FFF2-40B4-BE49-F238E27FC236}">
                <a16:creationId xmlns:a16="http://schemas.microsoft.com/office/drawing/2014/main" id="{DD0C0085-91C9-46B9-B4A8-3DB72AC09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8077" y="1910650"/>
            <a:ext cx="2070723" cy="1894614"/>
          </a:xfrm>
          <a:prstGeom prst="rect">
            <a:avLst/>
          </a:prstGeom>
        </p:spPr>
      </p:pic>
      <p:pic>
        <p:nvPicPr>
          <p:cNvPr id="18" name="Picture 17" descr="Imagen un recipiente para objetos cortopunzantes desbordado de jeringas con la palabra &quot;NO&quot; y una cruz roja al lado.">
            <a:extLst>
              <a:ext uri="{FF2B5EF4-FFF2-40B4-BE49-F238E27FC236}">
                <a16:creationId xmlns:a16="http://schemas.microsoft.com/office/drawing/2014/main" id="{3BAE6734-E697-49D5-B56F-D33A85E655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4353" y="1910649"/>
            <a:ext cx="2070724" cy="1894615"/>
          </a:xfrm>
          <a:prstGeom prst="rect">
            <a:avLst/>
          </a:prstGeom>
        </p:spPr>
      </p:pic>
      <p:pic>
        <p:nvPicPr>
          <p:cNvPr id="14" name="Picture 13">
            <a:extLst>
              <a:ext uri="{FF2B5EF4-FFF2-40B4-BE49-F238E27FC236}">
                <a16:creationId xmlns:a16="http://schemas.microsoft.com/office/drawing/2014/main" id="{63AD6789-27FA-BF4F-0E50-FA4004BAA18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461420" y="1888391"/>
            <a:ext cx="927279" cy="764658"/>
          </a:xfrm>
          <a:prstGeom prst="rect">
            <a:avLst/>
          </a:prstGeom>
        </p:spPr>
      </p:pic>
    </p:spTree>
    <p:extLst>
      <p:ext uri="{BB962C8B-B14F-4D97-AF65-F5344CB8AC3E}">
        <p14:creationId xmlns:p14="http://schemas.microsoft.com/office/powerpoint/2010/main" val="411619502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F06BA-D9C5-4E8B-BA8C-1595BDC5A8A3}"/>
              </a:ext>
            </a:extLst>
          </p:cNvPr>
          <p:cNvSpPr>
            <a:spLocks noGrp="1"/>
          </p:cNvSpPr>
          <p:nvPr>
            <p:ph type="title"/>
          </p:nvPr>
        </p:nvSpPr>
        <p:spPr>
          <a:xfrm>
            <a:off x="422954" y="213616"/>
            <a:ext cx="10972800" cy="800219"/>
          </a:xfrm>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Separación de desechos</a:t>
            </a:r>
          </a:p>
        </p:txBody>
      </p:sp>
      <p:sp>
        <p:nvSpPr>
          <p:cNvPr id="10" name="TextBox 9">
            <a:extLst>
              <a:ext uri="{FF2B5EF4-FFF2-40B4-BE49-F238E27FC236}">
                <a16:creationId xmlns:a16="http://schemas.microsoft.com/office/drawing/2014/main" id="{9713E3FF-A434-1A07-E133-A7879FAFE17F}"/>
              </a:ext>
            </a:extLst>
          </p:cNvPr>
          <p:cNvSpPr txBox="1"/>
          <p:nvPr/>
        </p:nvSpPr>
        <p:spPr>
          <a:xfrm>
            <a:off x="1745971" y="2410720"/>
            <a:ext cx="2155468" cy="123110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b="1" dirty="0">
                <a:solidFill>
                  <a:schemeClr val="accent6">
                    <a:lumMod val="90000"/>
                    <a:lumOff val="10000"/>
                  </a:schemeClr>
                </a:solidFill>
                <a:latin typeface="Calibri"/>
                <a:cs typeface="Calibri"/>
              </a:rPr>
              <a:t>Sistema de 3 recipientes </a:t>
            </a:r>
          </a:p>
          <a:p>
            <a:r>
              <a:rPr lang="es-ES" dirty="0">
                <a:solidFill>
                  <a:srgbClr val="000000"/>
                </a:solidFill>
                <a:latin typeface="Calibri"/>
                <a:cs typeface="Calibri"/>
              </a:rPr>
              <a:t>(más común)</a:t>
            </a:r>
          </a:p>
        </p:txBody>
      </p:sp>
      <p:sp>
        <p:nvSpPr>
          <p:cNvPr id="6" name="TextBox 5">
            <a:extLst>
              <a:ext uri="{FF2B5EF4-FFF2-40B4-BE49-F238E27FC236}">
                <a16:creationId xmlns:a16="http://schemas.microsoft.com/office/drawing/2014/main" id="{3346ED81-8810-41CA-8B88-E78B39E5D128}"/>
              </a:ext>
            </a:extLst>
          </p:cNvPr>
          <p:cNvSpPr txBox="1"/>
          <p:nvPr/>
        </p:nvSpPr>
        <p:spPr>
          <a:xfrm>
            <a:off x="1745972" y="5531424"/>
            <a:ext cx="2888765"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a:solidFill>
                  <a:schemeClr val="accent6">
                    <a:lumMod val="90000"/>
                    <a:lumOff val="10000"/>
                  </a:schemeClr>
                </a:solidFill>
                <a:latin typeface="Calibri"/>
                <a:cs typeface="Calibri"/>
              </a:rPr>
              <a:t>Otros tipos de desechos </a:t>
            </a:r>
          </a:p>
          <a:p>
            <a:r>
              <a:rPr lang="es-ES">
                <a:solidFill>
                  <a:srgbClr val="000000"/>
                </a:solidFill>
                <a:latin typeface="Calibri"/>
                <a:cs typeface="Calibri"/>
              </a:rPr>
              <a:t>(menos comunes)</a:t>
            </a:r>
          </a:p>
        </p:txBody>
      </p:sp>
      <p:grpSp>
        <p:nvGrpSpPr>
          <p:cNvPr id="8" name="Group 7" descr="Se ilustran varias categorías de desechos: Los ejemplos de desechos no infecciosos incluyen papel/materiales de envase, botellas/latas y alimentos. Las imágenes para esta categoría incluyen un periódico, una cáscara de banana y una botella vacía. Una flecha en la parte inferior de esta categoría apunta a la frase &quot;recipiente negro (con bolsa de plástico adentro)&quot;.  La categoría de desechos infecciosos incluye los ejemplos de gasas/vendas, sangre/kits para administración intravenosa y guantes. Las imágenes mostradas incluyen gasa y copos de algodón usados, guantees y tubos. Una flecha en la parte inferior de esta categoría apunta a la frase &quot;recipiente amarillo (con bolsa de plástico adentro)&quot;. La categoría de desechos cortopunzantes incluye agujas de infusión, portaobjetos rotos, viales rotos, ampollas rotas, lancetas, objetos retráctiles, bisturíes, cuchillas y agujas. Las imágenes para esta categoría incluyen vidrio roto, agujas y bisturíes con una flecha que apunta estos objetos a una imagen de una caja para objetos cortopunzantes. El texto en la parte inferior de esta categoría dice &quot;Caja para cortopunzantes&quot;. Small image underneath: Este cuadro tiene 3 filas: las palabras desechos de patología al lado de un símbolo de desechos de patología, las palabras desechos químicos y farmacéuticos al lado de un símbolo correspondiente y las palabras desechos radiactivos al lado de un símbolo correspondiente.">
            <a:extLst>
              <a:ext uri="{FF2B5EF4-FFF2-40B4-BE49-F238E27FC236}">
                <a16:creationId xmlns:a16="http://schemas.microsoft.com/office/drawing/2014/main" id="{731EF1B3-9F6F-2B6F-E9CE-5CF7B749046B}"/>
              </a:ext>
            </a:extLst>
          </p:cNvPr>
          <p:cNvGrpSpPr/>
          <p:nvPr/>
        </p:nvGrpSpPr>
        <p:grpSpPr>
          <a:xfrm>
            <a:off x="4431283" y="1308373"/>
            <a:ext cx="5684684" cy="5246762"/>
            <a:chOff x="4431283" y="1308373"/>
            <a:chExt cx="5684684" cy="5246762"/>
          </a:xfrm>
        </p:grpSpPr>
        <p:pic>
          <p:nvPicPr>
            <p:cNvPr id="12" name="Picture 9">
              <a:extLst>
                <a:ext uri="{FF2B5EF4-FFF2-40B4-BE49-F238E27FC236}">
                  <a16:creationId xmlns:a16="http://schemas.microsoft.com/office/drawing/2014/main" id="{100A2E4D-D0EB-642D-E261-39B56A8CA1B2}"/>
                </a:ext>
              </a:extLst>
            </p:cNvPr>
            <p:cNvPicPr>
              <a:picLocks noChangeAspect="1"/>
            </p:cNvPicPr>
            <p:nvPr/>
          </p:nvPicPr>
          <p:blipFill rotWithShape="1">
            <a:blip r:embed="rId3"/>
            <a:srcRect t="45185" r="53213" b="12471"/>
            <a:stretch/>
          </p:blipFill>
          <p:spPr>
            <a:xfrm>
              <a:off x="4634737" y="5266406"/>
              <a:ext cx="2549236" cy="1288729"/>
            </a:xfrm>
            <a:prstGeom prst="rect">
              <a:avLst/>
            </a:prstGeom>
          </p:spPr>
        </p:pic>
        <p:grpSp>
          <p:nvGrpSpPr>
            <p:cNvPr id="13" name="Group 12">
              <a:extLst>
                <a:ext uri="{FF2B5EF4-FFF2-40B4-BE49-F238E27FC236}">
                  <a16:creationId xmlns:a16="http://schemas.microsoft.com/office/drawing/2014/main" id="{51032AAA-1768-D64D-519D-476D381CEEB8}"/>
                </a:ext>
              </a:extLst>
            </p:cNvPr>
            <p:cNvGrpSpPr/>
            <p:nvPr/>
          </p:nvGrpSpPr>
          <p:grpSpPr>
            <a:xfrm>
              <a:off x="4431283" y="1308373"/>
              <a:ext cx="5684684" cy="3820516"/>
              <a:chOff x="129308" y="2017377"/>
              <a:chExt cx="5684684" cy="3820516"/>
            </a:xfrm>
          </p:grpSpPr>
          <p:pic>
            <p:nvPicPr>
              <p:cNvPr id="26" name="Picture 4">
                <a:extLst>
                  <a:ext uri="{FF2B5EF4-FFF2-40B4-BE49-F238E27FC236}">
                    <a16:creationId xmlns:a16="http://schemas.microsoft.com/office/drawing/2014/main" id="{9CC86144-C304-5C63-8633-0C68538E5C3C}"/>
                  </a:ext>
                </a:extLst>
              </p:cNvPr>
              <p:cNvPicPr>
                <a:picLocks noChangeAspect="1"/>
              </p:cNvPicPr>
              <p:nvPr/>
            </p:nvPicPr>
            <p:blipFill>
              <a:blip r:embed="rId4"/>
              <a:stretch>
                <a:fillRect/>
              </a:stretch>
            </p:blipFill>
            <p:spPr>
              <a:xfrm>
                <a:off x="129308" y="2017377"/>
                <a:ext cx="5684684" cy="3820516"/>
              </a:xfrm>
              <a:prstGeom prst="rect">
                <a:avLst/>
              </a:prstGeom>
            </p:spPr>
          </p:pic>
          <p:sp>
            <p:nvSpPr>
              <p:cNvPr id="27" name="Rectangle 26">
                <a:extLst>
                  <a:ext uri="{FF2B5EF4-FFF2-40B4-BE49-F238E27FC236}">
                    <a16:creationId xmlns:a16="http://schemas.microsoft.com/office/drawing/2014/main" id="{5FCB1653-6A1D-A956-98C4-F12B3538DE08}"/>
                  </a:ext>
                </a:extLst>
              </p:cNvPr>
              <p:cNvSpPr/>
              <p:nvPr/>
            </p:nvSpPr>
            <p:spPr>
              <a:xfrm>
                <a:off x="2214004" y="2896005"/>
                <a:ext cx="1515292" cy="220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grpSp>
        <p:sp>
          <p:nvSpPr>
            <p:cNvPr id="14" name="TextBox 13">
              <a:extLst>
                <a:ext uri="{FF2B5EF4-FFF2-40B4-BE49-F238E27FC236}">
                  <a16:creationId xmlns:a16="http://schemas.microsoft.com/office/drawing/2014/main" id="{9CF236B3-C5C3-D20A-A20E-973A712E23BD}"/>
                </a:ext>
              </a:extLst>
            </p:cNvPr>
            <p:cNvSpPr txBox="1"/>
            <p:nvPr/>
          </p:nvSpPr>
          <p:spPr>
            <a:xfrm>
              <a:off x="4483100" y="1503680"/>
              <a:ext cx="1737360" cy="261610"/>
            </a:xfrm>
            <a:prstGeom prst="rect">
              <a:avLst/>
            </a:prstGeom>
            <a:solidFill>
              <a:schemeClr val="bg2"/>
            </a:solidFill>
          </p:spPr>
          <p:txBody>
            <a:bodyPr wrap="square" rtlCol="0">
              <a:spAutoFit/>
            </a:bodyPr>
            <a:lstStyle/>
            <a:p>
              <a:r>
                <a:rPr lang="es-ES" sz="1100" b="1" dirty="0">
                  <a:solidFill>
                    <a:srgbClr val="000000"/>
                  </a:solidFill>
                  <a:latin typeface="Calibri" panose="020F0502020204030204" pitchFamily="34" charset="0"/>
                </a:rPr>
                <a:t>Desechos no infecciosos</a:t>
              </a:r>
            </a:p>
          </p:txBody>
        </p:sp>
        <p:sp>
          <p:nvSpPr>
            <p:cNvPr id="15" name="TextBox 14">
              <a:extLst>
                <a:ext uri="{FF2B5EF4-FFF2-40B4-BE49-F238E27FC236}">
                  <a16:creationId xmlns:a16="http://schemas.microsoft.com/office/drawing/2014/main" id="{3144D953-0E08-6CB8-1B3C-3C66489D5B1B}"/>
                </a:ext>
              </a:extLst>
            </p:cNvPr>
            <p:cNvSpPr txBox="1"/>
            <p:nvPr/>
          </p:nvSpPr>
          <p:spPr>
            <a:xfrm>
              <a:off x="6286708" y="1479550"/>
              <a:ext cx="1737360" cy="261610"/>
            </a:xfrm>
            <a:prstGeom prst="rect">
              <a:avLst/>
            </a:prstGeom>
            <a:solidFill>
              <a:schemeClr val="bg2"/>
            </a:solidFill>
          </p:spPr>
          <p:txBody>
            <a:bodyPr wrap="square" rtlCol="0">
              <a:spAutoFit/>
            </a:bodyPr>
            <a:lstStyle/>
            <a:p>
              <a:pPr algn="ctr"/>
              <a:r>
                <a:rPr lang="es-ES" sz="1100" b="1" dirty="0">
                  <a:solidFill>
                    <a:srgbClr val="000000"/>
                  </a:solidFill>
                  <a:latin typeface="Calibri" panose="020F0502020204030204" pitchFamily="34" charset="0"/>
                </a:rPr>
                <a:t>Desechos infecciosos</a:t>
              </a:r>
            </a:p>
          </p:txBody>
        </p:sp>
        <p:sp>
          <p:nvSpPr>
            <p:cNvPr id="16" name="TextBox 15">
              <a:extLst>
                <a:ext uri="{FF2B5EF4-FFF2-40B4-BE49-F238E27FC236}">
                  <a16:creationId xmlns:a16="http://schemas.microsoft.com/office/drawing/2014/main" id="{587F8542-32F7-E7C0-46A9-811AF4795A15}"/>
                </a:ext>
              </a:extLst>
            </p:cNvPr>
            <p:cNvSpPr txBox="1"/>
            <p:nvPr/>
          </p:nvSpPr>
          <p:spPr>
            <a:xfrm>
              <a:off x="8331617" y="1510030"/>
              <a:ext cx="1784350" cy="492443"/>
            </a:xfrm>
            <a:prstGeom prst="rect">
              <a:avLst/>
            </a:prstGeom>
            <a:solidFill>
              <a:schemeClr val="bg2"/>
            </a:solidFill>
          </p:spPr>
          <p:txBody>
            <a:bodyPr wrap="square" rtlCol="0">
              <a:spAutoFit/>
            </a:bodyPr>
            <a:lstStyle/>
            <a:p>
              <a:pPr algn="ctr"/>
              <a:r>
                <a:rPr lang="es-ES" sz="1100" b="1" dirty="0">
                  <a:solidFill>
                    <a:srgbClr val="000000"/>
                  </a:solidFill>
                  <a:latin typeface="Calibri" panose="020F0502020204030204" pitchFamily="34" charset="0"/>
                </a:rPr>
                <a:t>Desechos cortopunzantes</a:t>
              </a:r>
              <a:r>
                <a:rPr lang="es-ES" sz="1300" b="1" dirty="0">
                  <a:solidFill>
                    <a:srgbClr val="000000"/>
                  </a:solidFill>
                  <a:latin typeface="Calibri" panose="020F0502020204030204" pitchFamily="34" charset="0"/>
                </a:rPr>
                <a:t> cortopunzantes</a:t>
              </a:r>
            </a:p>
          </p:txBody>
        </p:sp>
        <p:sp>
          <p:nvSpPr>
            <p:cNvPr id="17" name="TextBox 16">
              <a:extLst>
                <a:ext uri="{FF2B5EF4-FFF2-40B4-BE49-F238E27FC236}">
                  <a16:creationId xmlns:a16="http://schemas.microsoft.com/office/drawing/2014/main" id="{0C881D63-E4F1-5C27-835E-864577549A2C}"/>
                </a:ext>
              </a:extLst>
            </p:cNvPr>
            <p:cNvSpPr txBox="1"/>
            <p:nvPr/>
          </p:nvSpPr>
          <p:spPr>
            <a:xfrm>
              <a:off x="4483100" y="1767789"/>
              <a:ext cx="1460500" cy="646331"/>
            </a:xfrm>
            <a:prstGeom prst="rect">
              <a:avLst/>
            </a:prstGeom>
            <a:solidFill>
              <a:schemeClr val="bg2"/>
            </a:solidFill>
          </p:spPr>
          <p:txBody>
            <a:bodyPr wrap="square" rtlCol="0">
              <a:spAutoFit/>
            </a:bodyPr>
            <a:lstStyle/>
            <a:p>
              <a:pPr marL="171450" indent="-171450">
                <a:buFont typeface="Arial" panose="020B0604020202020204" pitchFamily="34" charset="0"/>
                <a:buChar char="•"/>
              </a:pPr>
              <a:r>
                <a:rPr lang="es-ES" sz="900" b="1">
                  <a:solidFill>
                    <a:srgbClr val="000000"/>
                  </a:solidFill>
                  <a:latin typeface="Calibri" panose="020F0502020204030204" pitchFamily="34" charset="0"/>
                </a:rPr>
                <a:t>Papel/Materiales de envase</a:t>
              </a:r>
            </a:p>
            <a:p>
              <a:pPr marL="171450" indent="-171450">
                <a:buFont typeface="Arial" panose="020B0604020202020204" pitchFamily="34" charset="0"/>
                <a:buChar char="•"/>
              </a:pPr>
              <a:r>
                <a:rPr lang="es-ES" sz="900" b="1">
                  <a:solidFill>
                    <a:srgbClr val="000000"/>
                  </a:solidFill>
                  <a:latin typeface="Calibri" panose="020F0502020204030204" pitchFamily="34" charset="0"/>
                </a:rPr>
                <a:t>Botellas/Latas</a:t>
              </a:r>
            </a:p>
            <a:p>
              <a:pPr marL="171450" indent="-171450">
                <a:buFont typeface="Arial" panose="020B0604020202020204" pitchFamily="34" charset="0"/>
                <a:buChar char="•"/>
              </a:pPr>
              <a:r>
                <a:rPr lang="es-ES" sz="900" b="1">
                  <a:solidFill>
                    <a:srgbClr val="000000"/>
                  </a:solidFill>
                  <a:latin typeface="Calibri" panose="020F0502020204030204" pitchFamily="34" charset="0"/>
                </a:rPr>
                <a:t>Alimentos</a:t>
              </a:r>
            </a:p>
          </p:txBody>
        </p:sp>
        <p:sp>
          <p:nvSpPr>
            <p:cNvPr id="18" name="TextBox 17">
              <a:extLst>
                <a:ext uri="{FF2B5EF4-FFF2-40B4-BE49-F238E27FC236}">
                  <a16:creationId xmlns:a16="http://schemas.microsoft.com/office/drawing/2014/main" id="{80B7F86B-3BF5-2AA3-BB47-4E132978288A}"/>
                </a:ext>
              </a:extLst>
            </p:cNvPr>
            <p:cNvSpPr txBox="1"/>
            <p:nvPr/>
          </p:nvSpPr>
          <p:spPr>
            <a:xfrm>
              <a:off x="6425138" y="1769600"/>
              <a:ext cx="1460500" cy="507831"/>
            </a:xfrm>
            <a:prstGeom prst="rect">
              <a:avLst/>
            </a:prstGeom>
            <a:solidFill>
              <a:schemeClr val="bg2"/>
            </a:solidFill>
          </p:spPr>
          <p:txBody>
            <a:bodyPr wrap="square" rtlCol="0">
              <a:spAutoFit/>
            </a:bodyPr>
            <a:lstStyle/>
            <a:p>
              <a:pPr marL="171450" indent="-171450">
                <a:buFont typeface="Arial" panose="020B0604020202020204" pitchFamily="34" charset="0"/>
                <a:buChar char="•"/>
              </a:pPr>
              <a:r>
                <a:rPr lang="es-ES" sz="900" b="1" dirty="0">
                  <a:solidFill>
                    <a:srgbClr val="000000"/>
                  </a:solidFill>
                  <a:latin typeface="Calibri" panose="020F0502020204030204" pitchFamily="34" charset="0"/>
                </a:rPr>
                <a:t>Gazas/Vendas</a:t>
              </a:r>
            </a:p>
            <a:p>
              <a:pPr marL="171450" indent="-171450">
                <a:buFont typeface="Arial" panose="020B0604020202020204" pitchFamily="34" charset="0"/>
                <a:buChar char="•"/>
              </a:pPr>
              <a:r>
                <a:rPr lang="es-ES" sz="900" b="1" dirty="0">
                  <a:solidFill>
                    <a:srgbClr val="000000"/>
                  </a:solidFill>
                  <a:latin typeface="Calibri" panose="020F0502020204030204" pitchFamily="34" charset="0"/>
                </a:rPr>
                <a:t>Sangre/Kits para administración intravenosa</a:t>
              </a:r>
            </a:p>
            <a:p>
              <a:pPr marL="171450" indent="-171450">
                <a:buFont typeface="Arial" panose="020B0604020202020204" pitchFamily="34" charset="0"/>
                <a:buChar char="•"/>
              </a:pPr>
              <a:r>
                <a:rPr lang="es-ES" sz="900" b="1" dirty="0">
                  <a:solidFill>
                    <a:srgbClr val="000000"/>
                  </a:solidFill>
                  <a:latin typeface="Calibri" panose="020F0502020204030204" pitchFamily="34" charset="0"/>
                </a:rPr>
                <a:t>Guantes</a:t>
              </a:r>
            </a:p>
          </p:txBody>
        </p:sp>
        <p:sp>
          <p:nvSpPr>
            <p:cNvPr id="19" name="TextBox 18">
              <a:extLst>
                <a:ext uri="{FF2B5EF4-FFF2-40B4-BE49-F238E27FC236}">
                  <a16:creationId xmlns:a16="http://schemas.microsoft.com/office/drawing/2014/main" id="{D5472316-9F46-0261-2B28-36301FFCCDD1}"/>
                </a:ext>
              </a:extLst>
            </p:cNvPr>
            <p:cNvSpPr txBox="1"/>
            <p:nvPr/>
          </p:nvSpPr>
          <p:spPr>
            <a:xfrm>
              <a:off x="8276844" y="1761488"/>
              <a:ext cx="1737360" cy="830997"/>
            </a:xfrm>
            <a:prstGeom prst="rect">
              <a:avLst/>
            </a:prstGeom>
            <a:solidFill>
              <a:schemeClr val="bg2"/>
            </a:solidFill>
          </p:spPr>
          <p:txBody>
            <a:bodyPr wrap="square" numCol="2" rtlCol="0">
              <a:spAutoFit/>
            </a:bodyPr>
            <a:lstStyle/>
            <a:p>
              <a:pPr marL="171450" indent="-171450">
                <a:buFont typeface="Arial" panose="020B0604020202020204" pitchFamily="34" charset="0"/>
                <a:buChar char="•"/>
              </a:pPr>
              <a:r>
                <a:rPr lang="es-ES" sz="800" b="1">
                  <a:solidFill>
                    <a:srgbClr val="000000"/>
                  </a:solidFill>
                  <a:latin typeface="Calibri" panose="020F0502020204030204" pitchFamily="34" charset="0"/>
                </a:rPr>
                <a:t>Agujas de infusión</a:t>
              </a:r>
            </a:p>
            <a:p>
              <a:pPr marL="171450" indent="-171450">
                <a:buFont typeface="Arial" panose="020B0604020202020204" pitchFamily="34" charset="0"/>
                <a:buChar char="•"/>
              </a:pPr>
              <a:r>
                <a:rPr lang="es-ES" sz="800" b="1">
                  <a:solidFill>
                    <a:srgbClr val="000000"/>
                  </a:solidFill>
                  <a:latin typeface="Calibri" panose="020F0502020204030204" pitchFamily="34" charset="0"/>
                </a:rPr>
                <a:t>Portaobjetos rotos</a:t>
              </a:r>
            </a:p>
            <a:p>
              <a:pPr marL="171450" indent="-171450">
                <a:buFont typeface="Arial" panose="020B0604020202020204" pitchFamily="34" charset="0"/>
                <a:buChar char="•"/>
              </a:pPr>
              <a:r>
                <a:rPr lang="es-ES" sz="800" b="1">
                  <a:solidFill>
                    <a:srgbClr val="000000"/>
                  </a:solidFill>
                  <a:latin typeface="Calibri" panose="020F0502020204030204" pitchFamily="34" charset="0"/>
                </a:rPr>
                <a:t>Viales rotos</a:t>
              </a:r>
            </a:p>
            <a:p>
              <a:pPr marL="171450" indent="-171450">
                <a:buFont typeface="Arial" panose="020B0604020202020204" pitchFamily="34" charset="0"/>
                <a:buChar char="•"/>
              </a:pPr>
              <a:r>
                <a:rPr lang="es-ES" sz="800" b="1">
                  <a:solidFill>
                    <a:srgbClr val="000000"/>
                  </a:solidFill>
                  <a:latin typeface="Calibri" panose="020F0502020204030204" pitchFamily="34" charset="0"/>
                </a:rPr>
                <a:t>Ampollas rotas</a:t>
              </a:r>
            </a:p>
            <a:p>
              <a:pPr marL="171450" indent="-171450">
                <a:buFont typeface="Arial" panose="020B0604020202020204" pitchFamily="34" charset="0"/>
                <a:buChar char="•"/>
              </a:pPr>
              <a:r>
                <a:rPr lang="es-ES" sz="800" b="1">
                  <a:solidFill>
                    <a:srgbClr val="000000"/>
                  </a:solidFill>
                  <a:latin typeface="Calibri" panose="020F0502020204030204" pitchFamily="34" charset="0"/>
                </a:rPr>
                <a:t>Lancetas</a:t>
              </a:r>
            </a:p>
            <a:p>
              <a:pPr marL="171450" indent="-171450">
                <a:buFont typeface="Arial" panose="020B0604020202020204" pitchFamily="34" charset="0"/>
                <a:buChar char="•"/>
              </a:pPr>
              <a:r>
                <a:rPr lang="es-ES" sz="800" b="1">
                  <a:solidFill>
                    <a:srgbClr val="000000"/>
                  </a:solidFill>
                  <a:latin typeface="Calibri" panose="020F0502020204030204" pitchFamily="34" charset="0"/>
                </a:rPr>
                <a:t>Objetos retráctiles</a:t>
              </a:r>
            </a:p>
            <a:p>
              <a:pPr marL="171450" indent="-171450">
                <a:buFont typeface="Arial" panose="020B0604020202020204" pitchFamily="34" charset="0"/>
                <a:buChar char="•"/>
              </a:pPr>
              <a:r>
                <a:rPr lang="es-ES" sz="800" b="1">
                  <a:solidFill>
                    <a:srgbClr val="000000"/>
                  </a:solidFill>
                  <a:latin typeface="Calibri" panose="020F0502020204030204" pitchFamily="34" charset="0"/>
                </a:rPr>
                <a:t>bisturíes,</a:t>
              </a:r>
            </a:p>
            <a:p>
              <a:pPr marL="171450" indent="-171450">
                <a:buFont typeface="Arial" panose="020B0604020202020204" pitchFamily="34" charset="0"/>
                <a:buChar char="•"/>
              </a:pPr>
              <a:r>
                <a:rPr lang="es-ES" sz="800" b="1">
                  <a:solidFill>
                    <a:srgbClr val="000000"/>
                  </a:solidFill>
                  <a:latin typeface="Calibri" panose="020F0502020204030204" pitchFamily="34" charset="0"/>
                </a:rPr>
                <a:t>cuchillas</a:t>
              </a:r>
            </a:p>
            <a:p>
              <a:pPr marL="171450" indent="-171450">
                <a:buFont typeface="Arial" panose="020B0604020202020204" pitchFamily="34" charset="0"/>
                <a:buChar char="•"/>
              </a:pPr>
              <a:r>
                <a:rPr lang="es-ES" sz="800" b="1">
                  <a:solidFill>
                    <a:srgbClr val="000000"/>
                  </a:solidFill>
                  <a:latin typeface="Calibri" panose="020F0502020204030204" pitchFamily="34" charset="0"/>
                </a:rPr>
                <a:t>Agujas</a:t>
              </a:r>
            </a:p>
          </p:txBody>
        </p:sp>
        <p:sp>
          <p:nvSpPr>
            <p:cNvPr id="20" name="TextBox 19">
              <a:extLst>
                <a:ext uri="{FF2B5EF4-FFF2-40B4-BE49-F238E27FC236}">
                  <a16:creationId xmlns:a16="http://schemas.microsoft.com/office/drawing/2014/main" id="{94587B87-585D-99E0-F9B1-BD75CBF2AF2A}"/>
                </a:ext>
              </a:extLst>
            </p:cNvPr>
            <p:cNvSpPr txBox="1"/>
            <p:nvPr/>
          </p:nvSpPr>
          <p:spPr>
            <a:xfrm>
              <a:off x="4587746" y="4443882"/>
              <a:ext cx="1598424" cy="723275"/>
            </a:xfrm>
            <a:prstGeom prst="rect">
              <a:avLst/>
            </a:prstGeom>
            <a:solidFill>
              <a:srgbClr val="000000"/>
            </a:solidFill>
          </p:spPr>
          <p:txBody>
            <a:bodyPr wrap="square" rtlCol="0">
              <a:spAutoFit/>
            </a:bodyPr>
            <a:lstStyle/>
            <a:p>
              <a:pPr algn="ctr"/>
              <a:r>
                <a:rPr lang="es-ES" sz="1300" b="1" dirty="0">
                  <a:solidFill>
                    <a:schemeClr val="bg2"/>
                  </a:solidFill>
                  <a:latin typeface="Calibri" panose="020F0502020204030204" pitchFamily="34" charset="0"/>
                </a:rPr>
                <a:t>Recipiente negro</a:t>
              </a:r>
            </a:p>
            <a:p>
              <a:pPr algn="ctr"/>
              <a:r>
                <a:rPr lang="es-ES" sz="1300" b="1" dirty="0">
                  <a:solidFill>
                    <a:schemeClr val="bg2"/>
                  </a:solidFill>
                  <a:latin typeface="Calibri" panose="020F0502020204030204" pitchFamily="34" charset="0"/>
                </a:rPr>
                <a:t>(con bolsa de plástico adentro</a:t>
              </a:r>
              <a:r>
                <a:rPr lang="es-ES" sz="1500" b="1" dirty="0">
                  <a:solidFill>
                    <a:schemeClr val="bg2"/>
                  </a:solidFill>
                  <a:latin typeface="Calibri" panose="020F0502020204030204" pitchFamily="34" charset="0"/>
                </a:rPr>
                <a:t>)</a:t>
              </a:r>
            </a:p>
          </p:txBody>
        </p:sp>
        <p:sp>
          <p:nvSpPr>
            <p:cNvPr id="21" name="TextBox 20">
              <a:extLst>
                <a:ext uri="{FF2B5EF4-FFF2-40B4-BE49-F238E27FC236}">
                  <a16:creationId xmlns:a16="http://schemas.microsoft.com/office/drawing/2014/main" id="{C2BD1D09-D11D-E3CE-2DAE-AA4E430D5B27}"/>
                </a:ext>
              </a:extLst>
            </p:cNvPr>
            <p:cNvSpPr txBox="1"/>
            <p:nvPr/>
          </p:nvSpPr>
          <p:spPr>
            <a:xfrm>
              <a:off x="6379924" y="4450653"/>
              <a:ext cx="1598424" cy="692497"/>
            </a:xfrm>
            <a:prstGeom prst="rect">
              <a:avLst/>
            </a:prstGeom>
            <a:solidFill>
              <a:srgbClr val="FFFF00"/>
            </a:solidFill>
          </p:spPr>
          <p:txBody>
            <a:bodyPr wrap="square" rtlCol="0">
              <a:spAutoFit/>
            </a:bodyPr>
            <a:lstStyle/>
            <a:p>
              <a:pPr algn="ctr"/>
              <a:r>
                <a:rPr lang="es-ES" sz="1300" b="1" dirty="0">
                  <a:solidFill>
                    <a:srgbClr val="000000"/>
                  </a:solidFill>
                  <a:latin typeface="Calibri" panose="020F0502020204030204" pitchFamily="34" charset="0"/>
                </a:rPr>
                <a:t>Recipiente amarillo</a:t>
              </a:r>
            </a:p>
            <a:p>
              <a:pPr algn="ctr"/>
              <a:r>
                <a:rPr lang="es-ES" sz="1300" b="1" dirty="0">
                  <a:solidFill>
                    <a:srgbClr val="000000"/>
                  </a:solidFill>
                  <a:latin typeface="Calibri" panose="020F0502020204030204" pitchFamily="34" charset="0"/>
                </a:rPr>
                <a:t>(con bolsa de plástico adentro)</a:t>
              </a:r>
            </a:p>
          </p:txBody>
        </p:sp>
        <p:sp>
          <p:nvSpPr>
            <p:cNvPr id="22" name="TextBox 21">
              <a:extLst>
                <a:ext uri="{FF2B5EF4-FFF2-40B4-BE49-F238E27FC236}">
                  <a16:creationId xmlns:a16="http://schemas.microsoft.com/office/drawing/2014/main" id="{1B8B37D2-518A-9327-6320-7DC5C7240674}"/>
                </a:ext>
              </a:extLst>
            </p:cNvPr>
            <p:cNvSpPr txBox="1"/>
            <p:nvPr/>
          </p:nvSpPr>
          <p:spPr>
            <a:xfrm>
              <a:off x="8331617" y="4539111"/>
              <a:ext cx="1737360" cy="492443"/>
            </a:xfrm>
            <a:prstGeom prst="rect">
              <a:avLst/>
            </a:prstGeom>
            <a:solidFill>
              <a:srgbClr val="FFFF00"/>
            </a:solidFill>
          </p:spPr>
          <p:txBody>
            <a:bodyPr wrap="square" rtlCol="0">
              <a:spAutoFit/>
            </a:bodyPr>
            <a:lstStyle/>
            <a:p>
              <a:pPr algn="ctr"/>
              <a:r>
                <a:rPr lang="es-ES" sz="1300" b="1" dirty="0">
                  <a:solidFill>
                    <a:srgbClr val="000000"/>
                  </a:solidFill>
                  <a:latin typeface="Calibri" panose="020F0502020204030204" pitchFamily="34" charset="0"/>
                </a:rPr>
                <a:t>Caja para cortopunzantes</a:t>
              </a:r>
            </a:p>
          </p:txBody>
        </p:sp>
        <p:sp>
          <p:nvSpPr>
            <p:cNvPr id="23" name="TextBox 22">
              <a:extLst>
                <a:ext uri="{FF2B5EF4-FFF2-40B4-BE49-F238E27FC236}">
                  <a16:creationId xmlns:a16="http://schemas.microsoft.com/office/drawing/2014/main" id="{610F0C87-F66D-005E-5DA4-6C7B94644DF2}"/>
                </a:ext>
              </a:extLst>
            </p:cNvPr>
            <p:cNvSpPr txBox="1"/>
            <p:nvPr/>
          </p:nvSpPr>
          <p:spPr>
            <a:xfrm>
              <a:off x="4672836" y="5360880"/>
              <a:ext cx="1371600" cy="246221"/>
            </a:xfrm>
            <a:prstGeom prst="rect">
              <a:avLst/>
            </a:prstGeom>
            <a:solidFill>
              <a:schemeClr val="bg2"/>
            </a:solidFill>
          </p:spPr>
          <p:txBody>
            <a:bodyPr wrap="square" rtlCol="0">
              <a:spAutoFit/>
            </a:bodyPr>
            <a:lstStyle/>
            <a:p>
              <a:r>
                <a:rPr lang="es-ES" sz="1000" b="1">
                  <a:solidFill>
                    <a:srgbClr val="000000"/>
                  </a:solidFill>
                  <a:latin typeface="Calibri" panose="020F0502020204030204" pitchFamily="34" charset="0"/>
                </a:rPr>
                <a:t>Desechos de patología</a:t>
              </a:r>
            </a:p>
          </p:txBody>
        </p:sp>
        <p:sp>
          <p:nvSpPr>
            <p:cNvPr id="24" name="TextBox 23">
              <a:extLst>
                <a:ext uri="{FF2B5EF4-FFF2-40B4-BE49-F238E27FC236}">
                  <a16:creationId xmlns:a16="http://schemas.microsoft.com/office/drawing/2014/main" id="{3E702A88-4B72-9C99-92E9-6E49F22AEDCD}"/>
                </a:ext>
              </a:extLst>
            </p:cNvPr>
            <p:cNvSpPr txBox="1"/>
            <p:nvPr/>
          </p:nvSpPr>
          <p:spPr>
            <a:xfrm>
              <a:off x="4654803" y="5701575"/>
              <a:ext cx="1416815" cy="400110"/>
            </a:xfrm>
            <a:prstGeom prst="rect">
              <a:avLst/>
            </a:prstGeom>
            <a:solidFill>
              <a:schemeClr val="bg2"/>
            </a:solidFill>
          </p:spPr>
          <p:txBody>
            <a:bodyPr wrap="square" rtlCol="0">
              <a:spAutoFit/>
            </a:bodyPr>
            <a:lstStyle/>
            <a:p>
              <a:r>
                <a:rPr lang="es-ES" sz="1000" b="1">
                  <a:solidFill>
                    <a:srgbClr val="000000"/>
                  </a:solidFill>
                  <a:latin typeface="Calibri" panose="020F0502020204030204" pitchFamily="34" charset="0"/>
                </a:rPr>
                <a:t>Desechos químicos y farmacéuticos</a:t>
              </a:r>
            </a:p>
          </p:txBody>
        </p:sp>
        <p:sp>
          <p:nvSpPr>
            <p:cNvPr id="25" name="TextBox 24">
              <a:extLst>
                <a:ext uri="{FF2B5EF4-FFF2-40B4-BE49-F238E27FC236}">
                  <a16:creationId xmlns:a16="http://schemas.microsoft.com/office/drawing/2014/main" id="{0C756C72-A262-CF4A-3BA0-E7E56D69CE82}"/>
                </a:ext>
              </a:extLst>
            </p:cNvPr>
            <p:cNvSpPr txBox="1"/>
            <p:nvPr/>
          </p:nvSpPr>
          <p:spPr>
            <a:xfrm>
              <a:off x="4654803" y="6205299"/>
              <a:ext cx="1416815" cy="246221"/>
            </a:xfrm>
            <a:prstGeom prst="rect">
              <a:avLst/>
            </a:prstGeom>
            <a:solidFill>
              <a:schemeClr val="bg2"/>
            </a:solidFill>
          </p:spPr>
          <p:txBody>
            <a:bodyPr wrap="square" rtlCol="0">
              <a:spAutoFit/>
            </a:bodyPr>
            <a:lstStyle/>
            <a:p>
              <a:r>
                <a:rPr lang="es-ES" sz="1000" b="1">
                  <a:solidFill>
                    <a:srgbClr val="000000"/>
                  </a:solidFill>
                  <a:latin typeface="Calibri" panose="020F0502020204030204" pitchFamily="34" charset="0"/>
                </a:rPr>
                <a:t>Desechos radiactivos</a:t>
              </a:r>
            </a:p>
          </p:txBody>
        </p:sp>
      </p:grpSp>
      <p:sp>
        <p:nvSpPr>
          <p:cNvPr id="7" name="Rectangle 6">
            <a:extLst>
              <a:ext uri="{FF2B5EF4-FFF2-40B4-BE49-F238E27FC236}">
                <a16:creationId xmlns:a16="http://schemas.microsoft.com/office/drawing/2014/main" id="{C39551B0-06EB-43F8-9749-05CBFF6E0171}"/>
              </a:ext>
              <a:ext uri="{C183D7F6-B498-43B3-948B-1728B52AA6E4}">
                <adec:decorative xmlns:adec="http://schemas.microsoft.com/office/drawing/2017/decorative" val="1"/>
              </a:ext>
            </a:extLst>
          </p:cNvPr>
          <p:cNvSpPr/>
          <p:nvPr/>
        </p:nvSpPr>
        <p:spPr>
          <a:xfrm>
            <a:off x="4634736" y="5256392"/>
            <a:ext cx="2549236" cy="137300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4F6BB5-65C2-44D8-9204-72B354762C4E}"/>
              </a:ext>
            </a:extLst>
          </p:cNvPr>
          <p:cNvSpPr txBox="1"/>
          <p:nvPr/>
        </p:nvSpPr>
        <p:spPr>
          <a:xfrm>
            <a:off x="7798192" y="6203618"/>
            <a:ext cx="2869809" cy="523220"/>
          </a:xfrm>
          <a:prstGeom prst="rect">
            <a:avLst/>
          </a:prstGeom>
          <a:noFill/>
        </p:spPr>
        <p:txBody>
          <a:bodyPr wrap="square">
            <a:spAutoFit/>
          </a:bodyPr>
          <a:lstStyle/>
          <a:p>
            <a:r>
              <a:rPr lang="es-ES" sz="1400">
                <a:solidFill>
                  <a:srgbClr val="000000"/>
                </a:solidFill>
                <a:latin typeface="Calibri" panose="020F0502020204030204" pitchFamily="34" charset="0"/>
                <a:cs typeface="Calibri" panose="020F0502020204030204" pitchFamily="34" charset="0"/>
              </a:rPr>
              <a:t>https://www.washinhcf.org/resource/wash-fit-training-package/</a:t>
            </a:r>
          </a:p>
        </p:txBody>
      </p:sp>
    </p:spTree>
    <p:extLst>
      <p:ext uri="{BB962C8B-B14F-4D97-AF65-F5344CB8AC3E}">
        <p14:creationId xmlns:p14="http://schemas.microsoft.com/office/powerpoint/2010/main" val="408232237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870B-A4A8-4D57-4604-AE9ADC6A25C1}"/>
              </a:ext>
            </a:extLst>
          </p:cNvPr>
          <p:cNvSpPr>
            <a:spLocks noGrp="1"/>
          </p:cNvSpPr>
          <p:nvPr>
            <p:ph type="title"/>
          </p:nvPr>
        </p:nvSpPr>
        <p:spPr>
          <a:xfrm>
            <a:off x="367553" y="409335"/>
            <a:ext cx="10972800" cy="861830"/>
          </a:xfrm>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Equipo de protección personal para las personas que manipulan desechos</a:t>
            </a:r>
          </a:p>
        </p:txBody>
      </p:sp>
      <p:sp>
        <p:nvSpPr>
          <p:cNvPr id="3" name="Text Placeholder 2">
            <a:extLst>
              <a:ext uri="{FF2B5EF4-FFF2-40B4-BE49-F238E27FC236}">
                <a16:creationId xmlns:a16="http://schemas.microsoft.com/office/drawing/2014/main" id="{D574A258-3CB9-064C-43BF-A240544E7D95}"/>
              </a:ext>
            </a:extLst>
          </p:cNvPr>
          <p:cNvSpPr>
            <a:spLocks noGrp="1"/>
          </p:cNvSpPr>
          <p:nvPr>
            <p:ph sz="quarter" idx="11"/>
          </p:nvPr>
        </p:nvSpPr>
        <p:spPr>
          <a:xfrm>
            <a:off x="609600" y="1423851"/>
            <a:ext cx="7685314" cy="5029201"/>
          </a:xfrm>
        </p:spPr>
        <p:txBody>
          <a:bodyPr vert="horz" lIns="91440" tIns="45720" rIns="91440" bIns="45720" rtlCol="0" anchor="t">
            <a:normAutofit fontScale="85000" lnSpcReduction="20000"/>
          </a:bodyPr>
          <a:lstStyle/>
          <a:p>
            <a:pPr marL="342265" indent="-342265">
              <a:lnSpc>
                <a:spcPct val="100000"/>
              </a:lnSpc>
              <a:spcBef>
                <a:spcPts val="1800"/>
              </a:spcBef>
            </a:pPr>
            <a:r>
              <a:rPr lang="es-ES" sz="2800" dirty="0">
                <a:cs typeface="Calibri"/>
              </a:rPr>
              <a:t>Debe haber suficiente EPP disponible para recolectar, manipular o eliminar desechos potencialmente infecciosos</a:t>
            </a:r>
          </a:p>
          <a:p>
            <a:pPr marL="342265" indent="-342265">
              <a:lnSpc>
                <a:spcPct val="100000"/>
              </a:lnSpc>
              <a:spcBef>
                <a:spcPts val="1800"/>
              </a:spcBef>
            </a:pPr>
            <a:r>
              <a:rPr lang="es-ES" sz="2800" dirty="0">
                <a:cs typeface="Calibri"/>
              </a:rPr>
              <a:t>Esto incluye:</a:t>
            </a:r>
          </a:p>
          <a:p>
            <a:pPr lvl="1">
              <a:lnSpc>
                <a:spcPct val="100000"/>
              </a:lnSpc>
              <a:spcBef>
                <a:spcPts val="600"/>
              </a:spcBef>
            </a:pPr>
            <a:r>
              <a:rPr lang="es-ES" sz="2800" dirty="0">
                <a:solidFill>
                  <a:srgbClr val="000000"/>
                </a:solidFill>
                <a:ea typeface="+mn-lt"/>
                <a:cs typeface="+mn-lt"/>
              </a:rPr>
              <a:t>guantes reforzados </a:t>
            </a:r>
          </a:p>
          <a:p>
            <a:pPr lvl="1">
              <a:lnSpc>
                <a:spcPct val="100000"/>
              </a:lnSpc>
              <a:spcBef>
                <a:spcPts val="600"/>
              </a:spcBef>
            </a:pPr>
            <a:r>
              <a:rPr lang="es-ES" sz="2800" dirty="0">
                <a:solidFill>
                  <a:srgbClr val="000000"/>
                </a:solidFill>
                <a:ea typeface="+mn-lt"/>
                <a:cs typeface="+mn-lt"/>
              </a:rPr>
              <a:t>batas u overoles </a:t>
            </a:r>
          </a:p>
          <a:p>
            <a:pPr lvl="1">
              <a:lnSpc>
                <a:spcPct val="100000"/>
              </a:lnSpc>
              <a:spcBef>
                <a:spcPts val="600"/>
              </a:spcBef>
            </a:pPr>
            <a:r>
              <a:rPr lang="es-ES" sz="2800" dirty="0">
                <a:solidFill>
                  <a:srgbClr val="000000"/>
                </a:solidFill>
                <a:ea typeface="+mn-lt"/>
                <a:cs typeface="+mn-lt"/>
              </a:rPr>
              <a:t>mascarilla</a:t>
            </a:r>
          </a:p>
          <a:p>
            <a:pPr lvl="1">
              <a:lnSpc>
                <a:spcPct val="100000"/>
              </a:lnSpc>
              <a:spcBef>
                <a:spcPts val="600"/>
              </a:spcBef>
            </a:pPr>
            <a:r>
              <a:rPr lang="es-ES" sz="2800" dirty="0">
                <a:solidFill>
                  <a:srgbClr val="000000"/>
                </a:solidFill>
                <a:ea typeface="+mn-lt"/>
                <a:cs typeface="+mn-lt"/>
              </a:rPr>
              <a:t>protección para los ojos</a:t>
            </a:r>
          </a:p>
          <a:p>
            <a:pPr lvl="1">
              <a:lnSpc>
                <a:spcPct val="100000"/>
              </a:lnSpc>
              <a:spcBef>
                <a:spcPts val="600"/>
              </a:spcBef>
            </a:pPr>
            <a:r>
              <a:rPr lang="es-ES" sz="2800" dirty="0">
                <a:solidFill>
                  <a:srgbClr val="000000"/>
                </a:solidFill>
                <a:ea typeface="+mn-lt"/>
                <a:cs typeface="+mn-lt"/>
              </a:rPr>
              <a:t>zapatos o botas de suela gruesa</a:t>
            </a:r>
          </a:p>
          <a:p>
            <a:pPr lvl="1">
              <a:lnSpc>
                <a:spcPct val="100000"/>
              </a:lnSpc>
              <a:spcBef>
                <a:spcPts val="600"/>
              </a:spcBef>
            </a:pPr>
            <a:r>
              <a:rPr lang="es-ES" sz="2800" dirty="0">
                <a:solidFill>
                  <a:srgbClr val="000000"/>
                </a:solidFill>
                <a:cs typeface="Calibri" panose="020F0502020204030204"/>
              </a:rPr>
              <a:t>guantes resistentes al calor (si se quema o incinera para tratar desechos)</a:t>
            </a:r>
          </a:p>
          <a:p>
            <a:pPr lvl="1"/>
            <a:endParaRPr lang="en-US" sz="2400" dirty="0">
              <a:cs typeface="Calibri"/>
            </a:endParaRPr>
          </a:p>
        </p:txBody>
      </p:sp>
      <p:pic>
        <p:nvPicPr>
          <p:cNvPr id="6" name="Picture 6" descr="Imagen de una persona usando una mascarilla, gafas protectoras, bata y delantal y poniéndose guantes. Hay un par de botas de goma frente a ella.">
            <a:extLst>
              <a:ext uri="{FF2B5EF4-FFF2-40B4-BE49-F238E27FC236}">
                <a16:creationId xmlns:a16="http://schemas.microsoft.com/office/drawing/2014/main" id="{5D1C35BC-8ABF-719E-C39D-2C3B9A5A552E}"/>
              </a:ext>
            </a:extLst>
          </p:cNvPr>
          <p:cNvPicPr>
            <a:picLocks noChangeAspect="1"/>
          </p:cNvPicPr>
          <p:nvPr/>
        </p:nvPicPr>
        <p:blipFill>
          <a:blip r:embed="rId3"/>
          <a:stretch>
            <a:fillRect/>
          </a:stretch>
        </p:blipFill>
        <p:spPr>
          <a:xfrm>
            <a:off x="8045483" y="1859152"/>
            <a:ext cx="3655000" cy="4158598"/>
          </a:xfrm>
          <a:prstGeom prst="rect">
            <a:avLst/>
          </a:prstGeom>
        </p:spPr>
      </p:pic>
    </p:spTree>
    <p:extLst>
      <p:ext uri="{BB962C8B-B14F-4D97-AF65-F5344CB8AC3E}">
        <p14:creationId xmlns:p14="http://schemas.microsoft.com/office/powerpoint/2010/main" val="233243337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7EA2B-3DA4-481F-A085-23A9DCA719FD}"/>
              </a:ext>
            </a:extLst>
          </p:cNvPr>
          <p:cNvSpPr>
            <a:spLocks noGrp="1"/>
          </p:cNvSpPr>
          <p:nvPr>
            <p:ph type="title"/>
          </p:nvPr>
        </p:nvSpPr>
        <p:spPr/>
        <p:txBody>
          <a:bodyPr/>
          <a:lstStyle/>
          <a:p>
            <a:r>
              <a:rPr lang="es-ES" sz="4000" dirty="0">
                <a:solidFill>
                  <a:schemeClr val="accent5">
                    <a:lumMod val="75000"/>
                  </a:schemeClr>
                </a:solidFill>
                <a:latin typeface="Calibri Light" panose="020F0302020204030204" pitchFamily="34" charset="0"/>
                <a:ea typeface="ＭＳ Ｐゴシック"/>
                <a:cs typeface="Calibri Light" panose="020F0302020204030204" pitchFamily="34" charset="0"/>
              </a:rPr>
              <a:t>Recolectar y transportar desechos</a:t>
            </a:r>
          </a:p>
        </p:txBody>
      </p:sp>
      <p:pic>
        <p:nvPicPr>
          <p:cNvPr id="4" name="Content Placeholder 5" descr="Una persona usando ropa de protección y guantes, y empujando una carretilla con una bolsa de desechos atada en ella. &#10;">
            <a:extLst>
              <a:ext uri="{FF2B5EF4-FFF2-40B4-BE49-F238E27FC236}">
                <a16:creationId xmlns:a16="http://schemas.microsoft.com/office/drawing/2014/main" id="{385B74D9-918D-4FFB-A1CB-FF379978E8F1}"/>
              </a:ext>
            </a:extLst>
          </p:cNvPr>
          <p:cNvPicPr>
            <a:picLocks noChangeAspect="1"/>
          </p:cNvPicPr>
          <p:nvPr/>
        </p:nvPicPr>
        <p:blipFill rotWithShape="1">
          <a:blip r:embed="rId3">
            <a:extLst>
              <a:ext uri="{28A0092B-C50C-407E-A947-70E740481C1C}">
                <a14:useLocalDpi xmlns:a14="http://schemas.microsoft.com/office/drawing/2010/main" val="0"/>
              </a:ext>
            </a:extLst>
          </a:blip>
          <a:srcRect l="5886" t="35682" r="2261"/>
          <a:stretch/>
        </p:blipFill>
        <p:spPr>
          <a:xfrm>
            <a:off x="1512278" y="1768273"/>
            <a:ext cx="3172265" cy="3702167"/>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
        <p:nvSpPr>
          <p:cNvPr id="3" name="Text Placeholder 2">
            <a:extLst>
              <a:ext uri="{FF2B5EF4-FFF2-40B4-BE49-F238E27FC236}">
                <a16:creationId xmlns:a16="http://schemas.microsoft.com/office/drawing/2014/main" id="{68552DA5-95D7-4BAB-ABE0-DBE064F6331A}"/>
              </a:ext>
            </a:extLst>
          </p:cNvPr>
          <p:cNvSpPr>
            <a:spLocks noGrp="1"/>
          </p:cNvSpPr>
          <p:nvPr>
            <p:ph sz="quarter" idx="11"/>
          </p:nvPr>
        </p:nvSpPr>
        <p:spPr>
          <a:xfrm>
            <a:off x="5159828" y="1580605"/>
            <a:ext cx="6583681" cy="5002755"/>
          </a:xfrm>
        </p:spPr>
        <p:txBody>
          <a:bodyPr vert="horz" lIns="91440" tIns="45720" rIns="91440" bIns="45720" rtlCol="0" anchor="t">
            <a:normAutofit/>
          </a:bodyPr>
          <a:lstStyle/>
          <a:p>
            <a:r>
              <a:rPr lang="es-ES" sz="2400" dirty="0"/>
              <a:t>Las bolsas de desecho se deben recolectar de manera regular o cuando dos terceras partes del recipiente estén llenas </a:t>
            </a:r>
          </a:p>
          <a:p>
            <a:pPr lvl="1">
              <a:spcBef>
                <a:spcPts val="1200"/>
              </a:spcBef>
            </a:pPr>
            <a:r>
              <a:rPr lang="es-ES" sz="2400" dirty="0">
                <a:solidFill>
                  <a:schemeClr val="accent5">
                    <a:lumMod val="75000"/>
                  </a:schemeClr>
                </a:solidFill>
              </a:rPr>
              <a:t>Usar EPP adecuado </a:t>
            </a:r>
            <a:r>
              <a:rPr lang="es-ES" sz="2400" dirty="0">
                <a:solidFill>
                  <a:srgbClr val="000000"/>
                </a:solidFill>
              </a:rPr>
              <a:t>(guantes reforzados, batas u overoles, mascarilla, protección para los ojos, cubiertas para los pies o botas) al manejar desechos contaminados</a:t>
            </a:r>
          </a:p>
          <a:p>
            <a:pPr lvl="1">
              <a:spcBef>
                <a:spcPts val="1200"/>
              </a:spcBef>
            </a:pPr>
            <a:r>
              <a:rPr lang="es-ES" sz="2400" dirty="0">
                <a:solidFill>
                  <a:schemeClr val="accent5">
                    <a:lumMod val="75000"/>
                  </a:schemeClr>
                </a:solidFill>
              </a:rPr>
              <a:t>Transportar los desechos en un carrito o carretilla </a:t>
            </a:r>
            <a:r>
              <a:rPr lang="es-ES" sz="2400" dirty="0">
                <a:solidFill>
                  <a:srgbClr val="000000"/>
                </a:solidFill>
              </a:rPr>
              <a:t>del sitio de separación al sitio de almacenamiento o eliminación </a:t>
            </a:r>
          </a:p>
          <a:p>
            <a:pPr lvl="1">
              <a:spcBef>
                <a:spcPts val="1200"/>
              </a:spcBef>
            </a:pPr>
            <a:r>
              <a:rPr lang="es-ES" sz="2400" dirty="0">
                <a:solidFill>
                  <a:srgbClr val="000000"/>
                </a:solidFill>
              </a:rPr>
              <a:t>Seguir una </a:t>
            </a:r>
            <a:r>
              <a:rPr lang="es-ES" sz="2400" dirty="0">
                <a:solidFill>
                  <a:schemeClr val="accent5">
                    <a:lumMod val="75000"/>
                  </a:schemeClr>
                </a:solidFill>
              </a:rPr>
              <a:t>ruta de transporte designada </a:t>
            </a:r>
          </a:p>
          <a:p>
            <a:endParaRPr lang="en-US" sz="1400" dirty="0">
              <a:solidFill>
                <a:schemeClr val="accent4">
                  <a:lumMod val="50000"/>
                </a:schemeClr>
              </a:solidFill>
            </a:endParaRPr>
          </a:p>
        </p:txBody>
      </p:sp>
    </p:spTree>
    <p:extLst>
      <p:ext uri="{BB962C8B-B14F-4D97-AF65-F5344CB8AC3E}">
        <p14:creationId xmlns:p14="http://schemas.microsoft.com/office/powerpoint/2010/main" val="97419962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Dibujo de un establecimiento para almacenar de desechos con los siguientes elementos mostrados y etiquetados: refugio, cercado, caja para almacenar herramientas, depósito de combustible, agujeros para cenizas y agujas, pozo para cenizas y agujas, cajas para agujas, celda de desechos de la caja de seguridad, tubería de PVC, depósito de agujas, depósito de la caja de seguridad, panel de tela metálica y el incinerador De Montfort.">
            <a:extLst>
              <a:ext uri="{FF2B5EF4-FFF2-40B4-BE49-F238E27FC236}">
                <a16:creationId xmlns:a16="http://schemas.microsoft.com/office/drawing/2014/main" id="{DEC5AB0E-F4FA-A9BA-54B4-3FBB16F1C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131" y="-14889"/>
            <a:ext cx="6317458" cy="6722525"/>
          </a:xfrm>
          <a:prstGeom prst="rect">
            <a:avLst/>
          </a:prstGeom>
        </p:spPr>
      </p:pic>
      <p:sp>
        <p:nvSpPr>
          <p:cNvPr id="2" name="Title 1">
            <a:extLst>
              <a:ext uri="{FF2B5EF4-FFF2-40B4-BE49-F238E27FC236}">
                <a16:creationId xmlns:a16="http://schemas.microsoft.com/office/drawing/2014/main" id="{E65EE9F8-6174-FA8D-3AD4-D4E69A24A03E}"/>
              </a:ext>
            </a:extLst>
          </p:cNvPr>
          <p:cNvSpPr>
            <a:spLocks noGrp="1"/>
          </p:cNvSpPr>
          <p:nvPr>
            <p:ph type="title"/>
          </p:nvPr>
        </p:nvSpPr>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Almacenamiento de desechos</a:t>
            </a:r>
          </a:p>
        </p:txBody>
      </p:sp>
      <p:sp>
        <p:nvSpPr>
          <p:cNvPr id="3" name="Text Placeholder 2">
            <a:extLst>
              <a:ext uri="{FF2B5EF4-FFF2-40B4-BE49-F238E27FC236}">
                <a16:creationId xmlns:a16="http://schemas.microsoft.com/office/drawing/2014/main" id="{C238F8B7-8DAE-6370-BAA2-477C8861F2ED}"/>
              </a:ext>
            </a:extLst>
          </p:cNvPr>
          <p:cNvSpPr>
            <a:spLocks noGrp="1"/>
          </p:cNvSpPr>
          <p:nvPr>
            <p:ph sz="quarter" idx="11"/>
          </p:nvPr>
        </p:nvSpPr>
        <p:spPr>
          <a:xfrm>
            <a:off x="609601" y="1632858"/>
            <a:ext cx="5366196" cy="4367894"/>
          </a:xfrm>
        </p:spPr>
        <p:txBody>
          <a:bodyPr vert="horz" lIns="91440" tIns="45720" rIns="91440" bIns="45720" rtlCol="0" anchor="t">
            <a:normAutofit fontScale="92500" lnSpcReduction="20000"/>
          </a:bodyPr>
          <a:lstStyle/>
          <a:p>
            <a:pPr marL="342265" indent="-342265"/>
            <a:r>
              <a:rPr lang="es-ES" sz="2400" dirty="0">
                <a:solidFill>
                  <a:srgbClr val="000000"/>
                </a:solidFill>
                <a:cs typeface="Calibri"/>
              </a:rPr>
              <a:t>Almacenamiento de desechos infecciosos </a:t>
            </a:r>
          </a:p>
          <a:p>
            <a:pPr marL="685165" lvl="1" indent="-342265"/>
            <a:r>
              <a:rPr lang="es-ES" sz="2400" dirty="0">
                <a:solidFill>
                  <a:srgbClr val="000000"/>
                </a:solidFill>
                <a:cs typeface="Calibri"/>
              </a:rPr>
              <a:t>debe estar separado del de los desechos generales</a:t>
            </a:r>
          </a:p>
          <a:p>
            <a:pPr marL="685165" lvl="1" indent="-342265"/>
            <a:r>
              <a:rPr lang="es-ES" sz="2400" dirty="0">
                <a:solidFill>
                  <a:srgbClr val="000000"/>
                </a:solidFill>
                <a:cs typeface="Calibri"/>
              </a:rPr>
              <a:t>debe tener un piso que se pueda limpiar y estar cubierto para protegerlo de la lluvia</a:t>
            </a:r>
          </a:p>
          <a:p>
            <a:pPr marL="685165" lvl="1" indent="-342265"/>
            <a:r>
              <a:rPr lang="es-ES" sz="2400" dirty="0">
                <a:solidFill>
                  <a:srgbClr val="000000"/>
                </a:solidFill>
                <a:cs typeface="Calibri"/>
              </a:rPr>
              <a:t>debe tener un acceso controlado para evitar la entrada de animales, niños y personas no autorizadas</a:t>
            </a:r>
          </a:p>
          <a:p>
            <a:pPr marL="685165" lvl="1" indent="-342265"/>
            <a:endParaRPr lang="en-US" sz="2400" dirty="0">
              <a:solidFill>
                <a:srgbClr val="000000"/>
              </a:solidFill>
              <a:cs typeface="Calibri"/>
            </a:endParaRPr>
          </a:p>
          <a:p>
            <a:pPr marL="342265" indent="-342265"/>
            <a:r>
              <a:rPr lang="es-ES" sz="2400" dirty="0">
                <a:solidFill>
                  <a:srgbClr val="000000"/>
                </a:solidFill>
                <a:cs typeface="Calibri"/>
              </a:rPr>
              <a:t>No se deben almacenar los desechos por más de 24 horas antes de su eliminación final</a:t>
            </a:r>
          </a:p>
          <a:p>
            <a:pPr marL="342265" indent="-342265"/>
            <a:endParaRPr lang="en-US" dirty="0">
              <a:solidFill>
                <a:srgbClr val="000000"/>
              </a:solidFill>
              <a:cs typeface="Calibri"/>
            </a:endParaRPr>
          </a:p>
        </p:txBody>
      </p:sp>
    </p:spTree>
    <p:extLst>
      <p:ext uri="{BB962C8B-B14F-4D97-AF65-F5344CB8AC3E}">
        <p14:creationId xmlns:p14="http://schemas.microsoft.com/office/powerpoint/2010/main" val="304411876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FFEB7-F811-49A4-9F63-A7F5AD842CE8}"/>
              </a:ext>
            </a:extLst>
          </p:cNvPr>
          <p:cNvSpPr>
            <a:spLocks noGrp="1"/>
          </p:cNvSpPr>
          <p:nvPr>
            <p:ph type="title"/>
          </p:nvPr>
        </p:nvSpPr>
        <p:spPr/>
        <p:txBody>
          <a:bodyPr/>
          <a:lstStyle/>
          <a:p>
            <a:r>
              <a:rPr lang="es-ES" dirty="0">
                <a:latin typeface="Calibri Light" panose="020F0302020204030204" pitchFamily="34" charset="0"/>
                <a:cs typeface="Calibri Light" panose="020F0302020204030204" pitchFamily="34" charset="0"/>
              </a:rPr>
              <a:t>Eliminación de desechos</a:t>
            </a:r>
          </a:p>
        </p:txBody>
      </p:sp>
      <p:sp>
        <p:nvSpPr>
          <p:cNvPr id="3" name="Text Placeholder 2">
            <a:extLst>
              <a:ext uri="{FF2B5EF4-FFF2-40B4-BE49-F238E27FC236}">
                <a16:creationId xmlns:a16="http://schemas.microsoft.com/office/drawing/2014/main" id="{14399667-DAAA-45EC-BC6A-3DFC7C2AD312}"/>
              </a:ext>
            </a:extLst>
          </p:cNvPr>
          <p:cNvSpPr>
            <a:spLocks noGrp="1"/>
          </p:cNvSpPr>
          <p:nvPr>
            <p:ph type="body" sz="quarter" idx="10"/>
          </p:nvPr>
        </p:nvSpPr>
        <p:spPr>
          <a:xfrm>
            <a:off x="742951" y="1567522"/>
            <a:ext cx="10282100" cy="4796764"/>
          </a:xfrm>
        </p:spPr>
        <p:txBody>
          <a:bodyPr vert="horz" lIns="91440" tIns="45720" rIns="91440" bIns="45720" rtlCol="0" anchor="t">
            <a:normAutofit fontScale="92500"/>
          </a:bodyPr>
          <a:lstStyle/>
          <a:p>
            <a:pPr marL="342265" indent="-342265"/>
            <a:r>
              <a:rPr lang="es-ES" sz="2800" dirty="0">
                <a:solidFill>
                  <a:srgbClr val="000000"/>
                </a:solidFill>
                <a:latin typeface="Calibri"/>
                <a:cs typeface="Calibri"/>
              </a:rPr>
              <a:t>Los centros de atención médica deben tener un </a:t>
            </a:r>
            <a:r>
              <a:rPr lang="es-ES" sz="2800" b="1" dirty="0">
                <a:solidFill>
                  <a:schemeClr val="accent5">
                    <a:lumMod val="75000"/>
                  </a:schemeClr>
                </a:solidFill>
                <a:latin typeface="Calibri"/>
                <a:cs typeface="Calibri"/>
              </a:rPr>
              <a:t>sistema funcional</a:t>
            </a:r>
            <a:r>
              <a:rPr lang="es-ES" sz="2800" b="1" dirty="0">
                <a:solidFill>
                  <a:schemeClr val="accent1">
                    <a:lumMod val="75000"/>
                  </a:schemeClr>
                </a:solidFill>
                <a:latin typeface="Calibri"/>
                <a:cs typeface="Calibri"/>
              </a:rPr>
              <a:t> </a:t>
            </a:r>
            <a:r>
              <a:rPr lang="es-ES" sz="2800" dirty="0">
                <a:solidFill>
                  <a:srgbClr val="000000"/>
                </a:solidFill>
                <a:latin typeface="Calibri"/>
                <a:cs typeface="Calibri"/>
              </a:rPr>
              <a:t>para la eliminación final de desechos</a:t>
            </a:r>
          </a:p>
          <a:p>
            <a:endParaRPr lang="en-GB" sz="2800" dirty="0">
              <a:solidFill>
                <a:schemeClr val="tx1"/>
              </a:solidFill>
            </a:endParaRPr>
          </a:p>
          <a:p>
            <a:pPr marL="342265" indent="-342265"/>
            <a:r>
              <a:rPr lang="es-ES" sz="2800" b="1" dirty="0">
                <a:solidFill>
                  <a:schemeClr val="accent5">
                    <a:lumMod val="75000"/>
                  </a:schemeClr>
                </a:solidFill>
                <a:latin typeface="Calibri"/>
                <a:cs typeface="Calibri"/>
              </a:rPr>
              <a:t>Los desechos infecciosos y potencialmente infecciosos </a:t>
            </a:r>
            <a:r>
              <a:rPr lang="es-ES" sz="2800" dirty="0">
                <a:solidFill>
                  <a:srgbClr val="000000"/>
                </a:solidFill>
                <a:latin typeface="Calibri"/>
                <a:cs typeface="Calibri"/>
              </a:rPr>
              <a:t>deben ser: </a:t>
            </a:r>
          </a:p>
          <a:p>
            <a:pPr marL="989965" lvl="1" indent="-380365"/>
            <a:r>
              <a:rPr lang="es-ES" sz="2800" dirty="0">
                <a:solidFill>
                  <a:schemeClr val="accent5">
                    <a:lumMod val="75000"/>
                  </a:schemeClr>
                </a:solidFill>
                <a:latin typeface="Calibri"/>
                <a:cs typeface="Calibri"/>
              </a:rPr>
              <a:t>Incinerados </a:t>
            </a:r>
          </a:p>
          <a:p>
            <a:pPr marL="457200" lvl="1" indent="0">
              <a:buNone/>
            </a:pPr>
            <a:r>
              <a:rPr lang="es-ES" sz="2800" dirty="0">
                <a:solidFill>
                  <a:srgbClr val="000000"/>
                </a:solidFill>
                <a:latin typeface="Calibri"/>
                <a:cs typeface="Calibri"/>
              </a:rPr>
              <a:t>O</a:t>
            </a:r>
          </a:p>
          <a:p>
            <a:pPr marL="989965" lvl="1" indent="-380365"/>
            <a:r>
              <a:rPr lang="es-ES" sz="2800" dirty="0">
                <a:solidFill>
                  <a:schemeClr val="accent5">
                    <a:lumMod val="75000"/>
                  </a:schemeClr>
                </a:solidFill>
                <a:latin typeface="Calibri"/>
                <a:ea typeface="+mn-lt"/>
                <a:cs typeface="+mn-lt"/>
              </a:rPr>
              <a:t>Tratados </a:t>
            </a:r>
            <a:r>
              <a:rPr lang="es-ES" sz="2800" dirty="0">
                <a:solidFill>
                  <a:srgbClr val="000000"/>
                </a:solidFill>
                <a:latin typeface="Calibri"/>
                <a:ea typeface="+mn-lt"/>
                <a:cs typeface="+mn-lt"/>
              </a:rPr>
              <a:t>sin quemarlos (autoclave/trituración u otro tratamiento alternativo) antes de colocarlos en el flujo de desechos regular </a:t>
            </a:r>
          </a:p>
          <a:p>
            <a:pPr marL="457200" lvl="1" indent="0">
              <a:buNone/>
            </a:pPr>
            <a:r>
              <a:rPr lang="es-ES" sz="2800" dirty="0">
                <a:solidFill>
                  <a:srgbClr val="000000"/>
                </a:solidFill>
                <a:latin typeface="Calibri"/>
                <a:ea typeface="+mn-lt"/>
                <a:cs typeface="+mn-lt"/>
              </a:rPr>
              <a:t>O</a:t>
            </a:r>
          </a:p>
          <a:p>
            <a:pPr marL="989965" lvl="1" indent="-380365"/>
            <a:r>
              <a:rPr lang="es-ES" sz="2800" dirty="0">
                <a:solidFill>
                  <a:schemeClr val="accent5">
                    <a:lumMod val="75000"/>
                  </a:schemeClr>
                </a:solidFill>
                <a:latin typeface="Calibri"/>
                <a:cs typeface="Calibri"/>
              </a:rPr>
              <a:t>Enterrados </a:t>
            </a:r>
          </a:p>
          <a:p>
            <a:pPr lvl="1"/>
            <a:endParaRPr lang="en-US" sz="2800" dirty="0">
              <a:solidFill>
                <a:schemeClr val="tx1"/>
              </a:solidFill>
              <a:cs typeface="Calibri"/>
            </a:endParaRPr>
          </a:p>
        </p:txBody>
      </p:sp>
    </p:spTree>
    <p:extLst>
      <p:ext uri="{BB962C8B-B14F-4D97-AF65-F5344CB8AC3E}">
        <p14:creationId xmlns:p14="http://schemas.microsoft.com/office/powerpoint/2010/main" val="108797215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A113B-FE34-4A6D-8463-A41C89381A96}"/>
              </a:ext>
            </a:extLst>
          </p:cNvPr>
          <p:cNvSpPr>
            <a:spLocks noGrp="1"/>
          </p:cNvSpPr>
          <p:nvPr>
            <p:ph type="title"/>
          </p:nvPr>
        </p:nvSpPr>
        <p:spPr>
          <a:xfrm>
            <a:off x="585660" y="285749"/>
            <a:ext cx="10972800" cy="1143000"/>
          </a:xfrm>
        </p:spPr>
        <p:txBody>
          <a:bodyPr/>
          <a:lstStyle/>
          <a:p>
            <a:r>
              <a:rPr lang="es-ES" dirty="0">
                <a:solidFill>
                  <a:schemeClr val="accent5">
                    <a:lumMod val="75000"/>
                  </a:schemeClr>
                </a:solidFill>
                <a:latin typeface="Calibri Light" panose="020F0302020204030204" pitchFamily="34" charset="0"/>
                <a:ea typeface="ＭＳ Ｐゴシック"/>
                <a:cs typeface="Calibri Light" panose="020F0302020204030204" pitchFamily="34" charset="0"/>
              </a:rPr>
              <a:t>Verificación de conocimientos: manejo de desechos</a:t>
            </a:r>
          </a:p>
        </p:txBody>
      </p:sp>
      <p:sp>
        <p:nvSpPr>
          <p:cNvPr id="3" name="Text Placeholder 2">
            <a:extLst>
              <a:ext uri="{FF2B5EF4-FFF2-40B4-BE49-F238E27FC236}">
                <a16:creationId xmlns:a16="http://schemas.microsoft.com/office/drawing/2014/main" id="{E19652DA-FEE0-4D36-8615-25924D94BFF4}"/>
              </a:ext>
            </a:extLst>
          </p:cNvPr>
          <p:cNvSpPr>
            <a:spLocks noGrp="1"/>
          </p:cNvSpPr>
          <p:nvPr>
            <p:ph type="body" sz="quarter" idx="10"/>
          </p:nvPr>
        </p:nvSpPr>
        <p:spPr>
          <a:xfrm>
            <a:off x="609600" y="1824284"/>
            <a:ext cx="5281749" cy="4176467"/>
          </a:xfrm>
        </p:spPr>
        <p:txBody>
          <a:bodyPr>
            <a:normAutofit/>
          </a:bodyPr>
          <a:lstStyle/>
          <a:p>
            <a:pPr marL="0" indent="0">
              <a:buNone/>
            </a:pPr>
            <a:r>
              <a:rPr lang="es-ES" sz="3000">
                <a:solidFill>
                  <a:srgbClr val="000000"/>
                </a:solidFill>
                <a:ea typeface="ＭＳ Ｐゴシック"/>
                <a:cs typeface="Calibri" panose="020F0502020204030204"/>
              </a:rPr>
              <a:t>Al visitar un centro de atención médica, ven este ejemplo de eliminación de desechos. </a:t>
            </a:r>
          </a:p>
          <a:p>
            <a:pPr marL="0" indent="0">
              <a:buNone/>
            </a:pPr>
            <a:endParaRPr lang="en-US" sz="3000">
              <a:solidFill>
                <a:srgbClr val="000000"/>
              </a:solidFill>
              <a:latin typeface="Calibri" panose="020F0502020204030204" pitchFamily="34" charset="0"/>
            </a:endParaRPr>
          </a:p>
          <a:p>
            <a:pPr marL="0" indent="0">
              <a:buNone/>
            </a:pPr>
            <a:r>
              <a:rPr lang="es-ES" sz="3000">
                <a:solidFill>
                  <a:srgbClr val="000000"/>
                </a:solidFill>
                <a:latin typeface="Calibri" panose="020F0502020204030204" pitchFamily="34" charset="0"/>
              </a:rPr>
              <a:t>¿Qué comentarios podrían hacer para ayudar a que la eliminación de desechos sea más segura en este centro?</a:t>
            </a:r>
          </a:p>
          <a:p>
            <a:pPr marL="0" indent="0">
              <a:buNone/>
            </a:pPr>
            <a:endParaRPr lang="ja-JP" altLang="en-US">
              <a:solidFill>
                <a:schemeClr val="accent4">
                  <a:lumMod val="50000"/>
                </a:schemeClr>
              </a:solidFill>
              <a:ea typeface="ＭＳ Ｐゴシック"/>
              <a:cs typeface="Calibri" panose="020F0502020204030204"/>
            </a:endParaRPr>
          </a:p>
        </p:txBody>
      </p:sp>
      <p:pic>
        <p:nvPicPr>
          <p:cNvPr id="4" name="Picture 3" descr="Foto de una pila grande de basura afuera en el suelo.">
            <a:extLst>
              <a:ext uri="{FF2B5EF4-FFF2-40B4-BE49-F238E27FC236}">
                <a16:creationId xmlns:a16="http://schemas.microsoft.com/office/drawing/2014/main" id="{2B3F7F88-F6D8-494B-B29A-D8B3EC4D1F0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618" r="14878" b="1348"/>
          <a:stretch/>
        </p:blipFill>
        <p:spPr>
          <a:xfrm>
            <a:off x="6300653" y="1592616"/>
            <a:ext cx="5456913" cy="3979222"/>
          </a:xfrm>
          <a:prstGeom prst="rect">
            <a:avLst/>
          </a:prstGeom>
        </p:spPr>
      </p:pic>
    </p:spTree>
    <p:extLst>
      <p:ext uri="{BB962C8B-B14F-4D97-AF65-F5344CB8AC3E}">
        <p14:creationId xmlns:p14="http://schemas.microsoft.com/office/powerpoint/2010/main" val="292655973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Objetivos de aprendizaje</a:t>
            </a:r>
          </a:p>
        </p:txBody>
      </p:sp>
      <p:sp>
        <p:nvSpPr>
          <p:cNvPr id="3" name="Text Placeholder 2"/>
          <p:cNvSpPr>
            <a:spLocks noGrp="1"/>
          </p:cNvSpPr>
          <p:nvPr>
            <p:ph sz="quarter" idx="11"/>
          </p:nvPr>
        </p:nvSpPr>
        <p:spPr>
          <a:xfrm>
            <a:off x="609600" y="1536901"/>
            <a:ext cx="10972800" cy="4176467"/>
          </a:xfrm>
        </p:spPr>
        <p:txBody>
          <a:bodyPr/>
          <a:lstStyle/>
          <a:p>
            <a:pPr marL="0" indent="0">
              <a:buClrTx/>
              <a:buNone/>
            </a:pPr>
            <a:r>
              <a:rPr lang="es-ES" sz="2800" dirty="0">
                <a:solidFill>
                  <a:srgbClr val="000000"/>
                </a:solidFill>
                <a:latin typeface="Calibri"/>
                <a:cs typeface="Calibri"/>
              </a:rPr>
              <a:t>Después de esta presentación, los participantes podrán:</a:t>
            </a:r>
          </a:p>
          <a:p>
            <a:pPr marL="805180" lvl="1" indent="-457200">
              <a:spcBef>
                <a:spcPts val="1800"/>
              </a:spcBef>
              <a:buClr>
                <a:schemeClr val="accent2">
                  <a:lumMod val="60000"/>
                  <a:lumOff val="40000"/>
                </a:schemeClr>
              </a:buClr>
              <a:buFont typeface="Arial" panose="020B0604020202020204" pitchFamily="34" charset="0"/>
              <a:buChar char="•"/>
            </a:pPr>
            <a:r>
              <a:rPr lang="es-ES" sz="2800" dirty="0">
                <a:solidFill>
                  <a:srgbClr val="000000"/>
                </a:solidFill>
                <a:latin typeface="Calibri"/>
                <a:cs typeface="Calibri"/>
              </a:rPr>
              <a:t>Explicar por qué el manejo de desechos es importante para los centros de atención médica durante un brote de la EVM.</a:t>
            </a:r>
          </a:p>
          <a:p>
            <a:pPr marL="805180" lvl="1" indent="-457200">
              <a:spcBef>
                <a:spcPts val="1800"/>
              </a:spcBef>
              <a:buClr>
                <a:schemeClr val="accent2">
                  <a:lumMod val="60000"/>
                  <a:lumOff val="40000"/>
                </a:schemeClr>
              </a:buClr>
              <a:buFont typeface="Arial" panose="020B0604020202020204" pitchFamily="34" charset="0"/>
              <a:buChar char="•"/>
            </a:pPr>
            <a:r>
              <a:rPr lang="es-ES" sz="2800" dirty="0">
                <a:solidFill>
                  <a:srgbClr val="000000"/>
                </a:solidFill>
                <a:latin typeface="Calibri"/>
                <a:cs typeface="Calibri"/>
              </a:rPr>
              <a:t>Nombrar al menos 3 pasos del proceso de manejo de desechos.</a:t>
            </a:r>
          </a:p>
          <a:p>
            <a:pPr marL="805180" lvl="1" indent="-457200">
              <a:spcBef>
                <a:spcPts val="1800"/>
              </a:spcBef>
              <a:buClr>
                <a:schemeClr val="accent2">
                  <a:lumMod val="60000"/>
                  <a:lumOff val="40000"/>
                </a:schemeClr>
              </a:buClr>
              <a:buFont typeface="Arial" panose="020B0604020202020204" pitchFamily="34" charset="0"/>
              <a:buChar char="•"/>
            </a:pPr>
            <a:r>
              <a:rPr lang="es-ES" sz="2800" dirty="0">
                <a:solidFill>
                  <a:srgbClr val="000000"/>
                </a:solidFill>
                <a:latin typeface="Calibri"/>
                <a:cs typeface="Calibri"/>
              </a:rPr>
              <a:t>Identificar cosas para agregar o cambiar en el proceso de manejo de desechos en sus propios centros.</a:t>
            </a:r>
          </a:p>
          <a:p>
            <a:pPr marL="805180" lvl="1" indent="-457200">
              <a:spcBef>
                <a:spcPts val="1800"/>
              </a:spcBef>
              <a:buClr>
                <a:srgbClr val="005DAA"/>
              </a:buClr>
            </a:pPr>
            <a:endParaRPr lang="en-US" sz="2400" dirty="0">
              <a:solidFill>
                <a:schemeClr val="accent4">
                  <a:lumMod val="50000"/>
                </a:schemeClr>
              </a:solidFill>
              <a:cs typeface="Calibri" panose="020F0502020204030204" pitchFamily="34" charset="0"/>
            </a:endParaRPr>
          </a:p>
          <a:p>
            <a:pPr marL="347345" lvl="1" indent="0">
              <a:buClr>
                <a:srgbClr val="005DAA"/>
              </a:buClr>
              <a:buNone/>
            </a:pPr>
            <a:endParaRPr lang="en-US" sz="2400" dirty="0">
              <a:solidFill>
                <a:schemeClr val="accent4">
                  <a:lumMod val="50000"/>
                </a:schemeClr>
              </a:solidFill>
              <a:cs typeface="Calibri" panose="020F0502020204030204" pitchFamily="34" charset="0"/>
            </a:endParaRPr>
          </a:p>
          <a:p>
            <a:pPr marL="804545" lvl="1" indent="-456565">
              <a:buClr>
                <a:srgbClr val="005DAA"/>
              </a:buClr>
              <a:buFont typeface="+mj-lt"/>
              <a:buAutoNum type="arabicPeriod"/>
            </a:pPr>
            <a:endParaRPr lang="en-US" sz="2400" dirty="0">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173810830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A113B-FE34-4A6D-8463-A41C89381A96}"/>
              </a:ext>
            </a:extLst>
          </p:cNvPr>
          <p:cNvSpPr>
            <a:spLocks noGrp="1"/>
          </p:cNvSpPr>
          <p:nvPr>
            <p:ph type="title"/>
          </p:nvPr>
        </p:nvSpPr>
        <p:spPr/>
        <p:txBody>
          <a:bodyPr/>
          <a:lstStyle/>
          <a:p>
            <a:r>
              <a:rPr lang="es-ES" sz="4000" dirty="0">
                <a:solidFill>
                  <a:schemeClr val="accent5">
                    <a:lumMod val="75000"/>
                  </a:schemeClr>
                </a:solidFill>
                <a:latin typeface="Calibri Light" panose="020F0302020204030204" pitchFamily="34" charset="0"/>
                <a:ea typeface="ＭＳ Ｐゴシック"/>
                <a:cs typeface="Calibri Light" panose="020F0302020204030204" pitchFamily="34" charset="0"/>
              </a:rPr>
              <a:t>Comentarios sobre la verificación de conocimientos</a:t>
            </a:r>
          </a:p>
        </p:txBody>
      </p:sp>
      <p:sp>
        <p:nvSpPr>
          <p:cNvPr id="6" name="Text Placeholder 5">
            <a:extLst>
              <a:ext uri="{FF2B5EF4-FFF2-40B4-BE49-F238E27FC236}">
                <a16:creationId xmlns:a16="http://schemas.microsoft.com/office/drawing/2014/main" id="{11BF29C1-D834-414C-BD02-CCC4896DBA50}"/>
              </a:ext>
            </a:extLst>
          </p:cNvPr>
          <p:cNvSpPr>
            <a:spLocks noGrp="1"/>
          </p:cNvSpPr>
          <p:nvPr>
            <p:ph type="body" sz="quarter" idx="10"/>
          </p:nvPr>
        </p:nvSpPr>
        <p:spPr>
          <a:xfrm>
            <a:off x="609600" y="1543593"/>
            <a:ext cx="7633063" cy="4176467"/>
          </a:xfrm>
        </p:spPr>
        <p:txBody>
          <a:bodyPr/>
          <a:lstStyle/>
          <a:p>
            <a:r>
              <a:rPr lang="es-ES" sz="2600" dirty="0">
                <a:solidFill>
                  <a:srgbClr val="000000"/>
                </a:solidFill>
              </a:rPr>
              <a:t>Para evitar que los desechos se acumulen en áreas abiertas, un centro debe tener:</a:t>
            </a:r>
          </a:p>
          <a:p>
            <a:pPr lvl="1"/>
            <a:r>
              <a:rPr lang="es-ES" sz="2400" b="1" dirty="0">
                <a:solidFill>
                  <a:srgbClr val="000000"/>
                </a:solidFill>
              </a:rPr>
              <a:t>Un proceso para separar desechos con los recursos disponibles</a:t>
            </a:r>
          </a:p>
          <a:p>
            <a:pPr lvl="1"/>
            <a:r>
              <a:rPr lang="es-ES" sz="2400" dirty="0">
                <a:solidFill>
                  <a:srgbClr val="000000"/>
                </a:solidFill>
              </a:rPr>
              <a:t>Acceso a procedimientos operativos estándares y documentos para explicar el manejo de desechos.</a:t>
            </a:r>
          </a:p>
          <a:p>
            <a:pPr lvl="1"/>
            <a:r>
              <a:rPr lang="es-ES" sz="2400" dirty="0">
                <a:solidFill>
                  <a:srgbClr val="000000"/>
                </a:solidFill>
              </a:rPr>
              <a:t>Acceso a la capacitación sobre los riesgos de los desechos en áreas abiertas y el manejo adecuado de desechos</a:t>
            </a:r>
          </a:p>
          <a:p>
            <a:pPr lvl="1"/>
            <a:r>
              <a:rPr lang="es-ES" sz="2400" dirty="0">
                <a:solidFill>
                  <a:srgbClr val="000000"/>
                </a:solidFill>
              </a:rPr>
              <a:t>Un área de almacenamiento de desechos provisoria que pueda ser segura</a:t>
            </a:r>
          </a:p>
          <a:p>
            <a:pPr lvl="1"/>
            <a:r>
              <a:rPr lang="es-ES" sz="2400" dirty="0">
                <a:solidFill>
                  <a:srgbClr val="000000"/>
                </a:solidFill>
              </a:rPr>
              <a:t>Equipo para tratar y eliminar desechos</a:t>
            </a:r>
          </a:p>
          <a:p>
            <a:pPr lvl="1"/>
            <a:endParaRPr lang="en-US" dirty="0">
              <a:solidFill>
                <a:schemeClr val="tx1"/>
              </a:solidFill>
            </a:endParaRPr>
          </a:p>
          <a:p>
            <a:pPr lvl="1"/>
            <a:endParaRPr lang="en-US" dirty="0">
              <a:solidFill>
                <a:schemeClr val="tx1"/>
              </a:solidFill>
            </a:endParaRPr>
          </a:p>
        </p:txBody>
      </p:sp>
      <p:pic>
        <p:nvPicPr>
          <p:cNvPr id="4" name="Picture 3" descr="Foto de una pila grande de basura afuera en el suelo.">
            <a:extLst>
              <a:ext uri="{FF2B5EF4-FFF2-40B4-BE49-F238E27FC236}">
                <a16:creationId xmlns:a16="http://schemas.microsoft.com/office/drawing/2014/main" id="{21BE3FA4-F347-4708-8EBE-115EB6D0F14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618" r="14878" b="1348"/>
          <a:stretch/>
        </p:blipFill>
        <p:spPr>
          <a:xfrm>
            <a:off x="8238178" y="2432678"/>
            <a:ext cx="3549841" cy="2603918"/>
          </a:xfrm>
          <a:prstGeom prst="rect">
            <a:avLst/>
          </a:prstGeom>
        </p:spPr>
      </p:pic>
    </p:spTree>
    <p:extLst>
      <p:ext uri="{BB962C8B-B14F-4D97-AF65-F5344CB8AC3E}">
        <p14:creationId xmlns:p14="http://schemas.microsoft.com/office/powerpoint/2010/main" val="177771265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61338-31D4-4DB4-96C9-E156DF83EB62}"/>
              </a:ext>
            </a:extLst>
          </p:cNvPr>
          <p:cNvSpPr>
            <a:spLocks noGrp="1"/>
          </p:cNvSpPr>
          <p:nvPr>
            <p:ph type="title"/>
          </p:nvPr>
        </p:nvSpPr>
        <p:spPr>
          <a:xfrm>
            <a:off x="566058" y="340266"/>
            <a:ext cx="11059884" cy="1162051"/>
          </a:xfrm>
          <a:prstGeom prst="rect">
            <a:avLst/>
          </a:prstGeom>
        </p:spPr>
        <p:txBody>
          <a:bodyPr/>
          <a:lstStyle/>
          <a:p>
            <a:pPr algn="l"/>
            <a:r>
              <a:rPr lang="es-ES" sz="4000" b="1" dirty="0">
                <a:solidFill>
                  <a:schemeClr val="bg2"/>
                </a:solidFill>
                <a:latin typeface="Calibri Light" panose="020F0302020204030204" pitchFamily="34" charset="0"/>
                <a:cs typeface="Calibri Light" panose="020F0302020204030204" pitchFamily="34" charset="0"/>
              </a:rPr>
              <a:t>Reflexión</a:t>
            </a:r>
          </a:p>
        </p:txBody>
      </p:sp>
      <p:sp>
        <p:nvSpPr>
          <p:cNvPr id="5" name="TextBox 4">
            <a:extLst>
              <a:ext uri="{FF2B5EF4-FFF2-40B4-BE49-F238E27FC236}">
                <a16:creationId xmlns:a16="http://schemas.microsoft.com/office/drawing/2014/main" id="{3CEB5E34-6AC5-4669-A231-8CE679F94136}"/>
              </a:ext>
            </a:extLst>
          </p:cNvPr>
          <p:cNvSpPr txBox="1"/>
          <p:nvPr/>
        </p:nvSpPr>
        <p:spPr>
          <a:xfrm>
            <a:off x="609600" y="1735975"/>
            <a:ext cx="10047513" cy="4235006"/>
          </a:xfrm>
          <a:prstGeom prst="rect">
            <a:avLst/>
          </a:prstGeom>
          <a:noFill/>
        </p:spPr>
        <p:txBody>
          <a:bodyPr wrap="square" lIns="91440" tIns="45720" rIns="91440" bIns="45720" anchor="t">
            <a:spAutoFit/>
          </a:bodyPr>
          <a:lstStyle/>
          <a:p>
            <a:pPr marL="400041" indent="-228600">
              <a:lnSpc>
                <a:spcPct val="90000"/>
              </a:lnSpc>
              <a:spcAft>
                <a:spcPts val="600"/>
              </a:spcAft>
              <a:buClr>
                <a:schemeClr val="bg2"/>
              </a:buClr>
              <a:buFont typeface="Arial" panose="020B0604020202020204" pitchFamily="34" charset="0"/>
              <a:buChar char="•"/>
            </a:pPr>
            <a:r>
              <a:rPr lang="es-ES" sz="3200" dirty="0">
                <a:solidFill>
                  <a:schemeClr val="bg2"/>
                </a:solidFill>
              </a:rPr>
              <a:t>¿De qué manera es el proceso actual sobre desechos en su centro parecido o distinto al proceso del que hablamos hoy?</a:t>
            </a:r>
          </a:p>
          <a:p>
            <a:pPr marL="400041" indent="-228600">
              <a:lnSpc>
                <a:spcPct val="90000"/>
              </a:lnSpc>
              <a:spcAft>
                <a:spcPts val="600"/>
              </a:spcAft>
              <a:buClr>
                <a:schemeClr val="bg2"/>
              </a:buClr>
              <a:buFont typeface="Arial" panose="020B0604020202020204" pitchFamily="34" charset="0"/>
              <a:buChar char="•"/>
            </a:pPr>
            <a:endParaRPr lang="en-US" sz="3200" dirty="0">
              <a:solidFill>
                <a:schemeClr val="bg2"/>
              </a:solidFill>
            </a:endParaRPr>
          </a:p>
          <a:p>
            <a:pPr marL="399415" indent="-228600">
              <a:lnSpc>
                <a:spcPct val="90000"/>
              </a:lnSpc>
              <a:spcAft>
                <a:spcPts val="600"/>
              </a:spcAft>
              <a:buClr>
                <a:schemeClr val="bg2"/>
              </a:buClr>
              <a:buFont typeface="Arial" panose="020B0604020202020204" pitchFamily="34" charset="0"/>
              <a:buChar char="•"/>
            </a:pPr>
            <a:r>
              <a:rPr lang="es-ES" sz="3200" dirty="0">
                <a:solidFill>
                  <a:schemeClr val="bg2"/>
                </a:solidFill>
              </a:rPr>
              <a:t>Al considerar el proceso actual de manejo de desechos en su centro, ¿qué se podría agregar o cambiar para mejorar el proceso a fin de garantizar su seguridad y la seguridad de los demás en su centro y en su comunidad durante un brote de la EVM?</a:t>
            </a:r>
          </a:p>
        </p:txBody>
      </p:sp>
    </p:spTree>
    <p:extLst>
      <p:ext uri="{BB962C8B-B14F-4D97-AF65-F5344CB8AC3E}">
        <p14:creationId xmlns:p14="http://schemas.microsoft.com/office/powerpoint/2010/main" val="982841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3404-28AD-4651-92EC-8A28796AF002}"/>
              </a:ext>
            </a:extLst>
          </p:cNvPr>
          <p:cNvSpPr>
            <a:spLocks noGrp="1"/>
          </p:cNvSpPr>
          <p:nvPr>
            <p:ph type="title"/>
          </p:nvPr>
        </p:nvSpPr>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Conclusiones clave</a:t>
            </a:r>
          </a:p>
        </p:txBody>
      </p:sp>
      <p:sp>
        <p:nvSpPr>
          <p:cNvPr id="3" name="Content Placeholder 2">
            <a:extLst>
              <a:ext uri="{FF2B5EF4-FFF2-40B4-BE49-F238E27FC236}">
                <a16:creationId xmlns:a16="http://schemas.microsoft.com/office/drawing/2014/main" id="{A811B1FF-F520-40DD-95A1-B911A4657450}"/>
              </a:ext>
            </a:extLst>
          </p:cNvPr>
          <p:cNvSpPr>
            <a:spLocks noGrp="1"/>
          </p:cNvSpPr>
          <p:nvPr>
            <p:ph sz="quarter" idx="11"/>
          </p:nvPr>
        </p:nvSpPr>
        <p:spPr/>
        <p:txBody>
          <a:bodyPr>
            <a:normAutofit/>
          </a:bodyPr>
          <a:lstStyle/>
          <a:p>
            <a:r>
              <a:rPr lang="es-ES" sz="3200">
                <a:latin typeface="Calibri" panose="020F0502020204030204" pitchFamily="34" charset="0"/>
              </a:rPr>
              <a:t>Realizar el proceso de manejo de desechos de manera correcta es esencial para ayudar a mantenerlos seguros a ustedes, otras personas en su centro y su comunidad.</a:t>
            </a:r>
          </a:p>
          <a:p>
            <a:pPr marL="0" indent="0">
              <a:buNone/>
            </a:pPr>
            <a:endParaRPr lang="en-US" sz="3200">
              <a:latin typeface="Calibri" panose="020F0502020204030204" pitchFamily="34" charset="0"/>
            </a:endParaRPr>
          </a:p>
          <a:p>
            <a:r>
              <a:rPr lang="es-ES" sz="3200">
                <a:latin typeface="Calibri" panose="020F0502020204030204" pitchFamily="34" charset="0"/>
              </a:rPr>
              <a:t>Las personas que manejen desechos deben siempre usar EPP adecuado durante el proceso de manejo de desechos para ayudar a mantenerlas seguras durante este proceso vital. </a:t>
            </a:r>
          </a:p>
          <a:p>
            <a:endParaRPr lang="en-US" sz="3200" b="1">
              <a:solidFill>
                <a:schemeClr val="accent1">
                  <a:lumMod val="75000"/>
                </a:schemeClr>
              </a:solidFill>
              <a:latin typeface="Calibri" panose="020F0502020204030204" pitchFamily="34" charset="0"/>
            </a:endParaRPr>
          </a:p>
        </p:txBody>
      </p:sp>
    </p:spTree>
    <p:extLst>
      <p:ext uri="{BB962C8B-B14F-4D97-AF65-F5344CB8AC3E}">
        <p14:creationId xmlns:p14="http://schemas.microsoft.com/office/powerpoint/2010/main" val="162301593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5A48-1E94-3359-C16D-E9DCE4251194}"/>
              </a:ext>
            </a:extLst>
          </p:cNvPr>
          <p:cNvSpPr>
            <a:spLocks noGrp="1"/>
          </p:cNvSpPr>
          <p:nvPr>
            <p:ph type="title" idx="4294967295"/>
          </p:nvPr>
        </p:nvSpPr>
        <p:spPr>
          <a:xfrm>
            <a:off x="422564" y="555130"/>
            <a:ext cx="10515600" cy="1325563"/>
          </a:xfrm>
          <a:prstGeom prst="rect">
            <a:avLst/>
          </a:prstGeom>
        </p:spPr>
        <p:txBody>
          <a:bodyPr/>
          <a:lstStyle/>
          <a:p>
            <a:pPr algn="l"/>
            <a:r>
              <a:rPr lang="en-US" sz="4000" b="1" dirty="0">
                <a:solidFill>
                  <a:schemeClr val="accent5">
                    <a:lumMod val="75000"/>
                  </a:schemeClr>
                </a:solidFill>
                <a:latin typeface="Calibri Light" panose="020F0302020204030204" pitchFamily="34" charset="0"/>
                <a:cs typeface="Calibri Light" panose="020F0302020204030204" pitchFamily="34" charset="0"/>
              </a:rPr>
              <a:t>Gracias</a:t>
            </a:r>
          </a:p>
        </p:txBody>
      </p:sp>
    </p:spTree>
    <p:extLst>
      <p:ext uri="{BB962C8B-B14F-4D97-AF65-F5344CB8AC3E}">
        <p14:creationId xmlns:p14="http://schemas.microsoft.com/office/powerpoint/2010/main" val="329375300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410610" y="223928"/>
            <a:ext cx="11059884" cy="859640"/>
          </a:xfrm>
          <a:prstGeom prst="rect">
            <a:avLst/>
          </a:prstGeom>
        </p:spPr>
        <p:txBody>
          <a:bodyPr vert="horz" lIns="91440" tIns="45720" rIns="91440" bIns="45720" rtlCol="0" anchor="b">
            <a:normAutofit/>
          </a:bodyPr>
          <a:lstStyle/>
          <a:p>
            <a:pPr algn="l"/>
            <a:r>
              <a:rPr lang="es-ES" sz="4000" b="1" dirty="0">
                <a:solidFill>
                  <a:schemeClr val="bg2"/>
                </a:solidFill>
                <a:latin typeface="Calibri Light" panose="020F0302020204030204" pitchFamily="34" charset="0"/>
                <a:cs typeface="Calibri Light" panose="020F0302020204030204" pitchFamily="34" charset="0"/>
              </a:rPr>
              <a:t>Hablar sobre lo siguiente:</a:t>
            </a:r>
          </a:p>
        </p:txBody>
      </p:sp>
      <p:sp>
        <p:nvSpPr>
          <p:cNvPr id="5" name="TextBox 4">
            <a:extLst>
              <a:ext uri="{FF2B5EF4-FFF2-40B4-BE49-F238E27FC236}">
                <a16:creationId xmlns:a16="http://schemas.microsoft.com/office/drawing/2014/main" id="{9747E300-8B85-43B8-8237-F0D7F15BCC92}"/>
              </a:ext>
            </a:extLst>
          </p:cNvPr>
          <p:cNvSpPr txBox="1"/>
          <p:nvPr/>
        </p:nvSpPr>
        <p:spPr>
          <a:xfrm>
            <a:off x="410610" y="1447394"/>
            <a:ext cx="5296123" cy="4770537"/>
          </a:xfrm>
          <a:prstGeom prst="rect">
            <a:avLst/>
          </a:prstGeom>
          <a:noFill/>
        </p:spPr>
        <p:txBody>
          <a:bodyPr wrap="square" lIns="91440" tIns="45720" rIns="91440" bIns="45720" anchor="t">
            <a:spAutoFit/>
          </a:bodyPr>
          <a:lstStyle/>
          <a:p>
            <a:r>
              <a:rPr lang="es-ES" sz="3200" dirty="0">
                <a:solidFill>
                  <a:schemeClr val="bg2"/>
                </a:solidFill>
                <a:latin typeface="Calibri"/>
                <a:cs typeface="Calibri"/>
              </a:rPr>
              <a:t>Imaginen que visitaron un centro de atención médica y vieron esto.</a:t>
            </a:r>
          </a:p>
          <a:p>
            <a:endParaRPr lang="en-US" sz="3200" dirty="0">
              <a:solidFill>
                <a:schemeClr val="bg2"/>
              </a:solidFill>
              <a:latin typeface="Calibri"/>
              <a:cs typeface="Calibri"/>
            </a:endParaRPr>
          </a:p>
          <a:p>
            <a:r>
              <a:rPr lang="es-ES" sz="3200" dirty="0">
                <a:solidFill>
                  <a:schemeClr val="bg2"/>
                </a:solidFill>
                <a:latin typeface="Calibri"/>
                <a:cs typeface="Calibri"/>
              </a:rPr>
              <a:t>¿Qué comentarios le harían al centro para ayudar a que el manejo de desechos sea más seguro?</a:t>
            </a:r>
          </a:p>
          <a:p>
            <a:br>
              <a:rPr lang="es-ES" sz="4000" dirty="0">
                <a:solidFill>
                  <a:schemeClr val="bg2"/>
                </a:solidFill>
                <a:latin typeface="Calibri"/>
                <a:cs typeface="Calibri"/>
              </a:rPr>
            </a:br>
            <a:r>
              <a:rPr lang="es-ES" sz="4000" dirty="0">
                <a:solidFill>
                  <a:schemeClr val="bg2"/>
                </a:solidFill>
                <a:latin typeface="Calibri"/>
                <a:cs typeface="Calibri"/>
              </a:rPr>
              <a:t> </a:t>
            </a:r>
          </a:p>
        </p:txBody>
      </p:sp>
      <p:pic>
        <p:nvPicPr>
          <p:cNvPr id="6" name="Picture 5" descr="Foto de una pila grande de basura afuera en el suelo.">
            <a:extLst>
              <a:ext uri="{FF2B5EF4-FFF2-40B4-BE49-F238E27FC236}">
                <a16:creationId xmlns:a16="http://schemas.microsoft.com/office/drawing/2014/main" id="{3E0BD823-DB02-4693-BA63-0B035BF452A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618" r="14878" b="1348"/>
          <a:stretch/>
        </p:blipFill>
        <p:spPr>
          <a:xfrm>
            <a:off x="6119941" y="1383610"/>
            <a:ext cx="5456913" cy="3979222"/>
          </a:xfrm>
          <a:prstGeom prst="rect">
            <a:avLst/>
          </a:prstGeom>
        </p:spPr>
      </p:pic>
    </p:spTree>
    <p:extLst>
      <p:ext uri="{BB962C8B-B14F-4D97-AF65-F5344CB8AC3E}">
        <p14:creationId xmlns:p14="http://schemas.microsoft.com/office/powerpoint/2010/main" val="164828435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61338-31D4-4DB4-96C9-E156DF83EB62}"/>
              </a:ext>
            </a:extLst>
          </p:cNvPr>
          <p:cNvSpPr>
            <a:spLocks noGrp="1"/>
          </p:cNvSpPr>
          <p:nvPr>
            <p:ph type="title"/>
          </p:nvPr>
        </p:nvSpPr>
        <p:spPr>
          <a:xfrm>
            <a:off x="701087" y="4529298"/>
            <a:ext cx="8522366" cy="1162051"/>
          </a:xfrm>
        </p:spPr>
        <p:txBody>
          <a:bodyPr/>
          <a:lstStyle/>
          <a:p>
            <a:r>
              <a:rPr lang="es-ES" sz="4400" dirty="0">
                <a:latin typeface="Calibri Light" panose="020F0302020204030204" pitchFamily="34" charset="0"/>
                <a:cs typeface="Calibri Light" panose="020F0302020204030204" pitchFamily="34" charset="0"/>
              </a:rPr>
              <a:t>¿Qué es el manejo de desechos?</a:t>
            </a:r>
          </a:p>
        </p:txBody>
      </p:sp>
    </p:spTree>
    <p:extLst>
      <p:ext uri="{BB962C8B-B14F-4D97-AF65-F5344CB8AC3E}">
        <p14:creationId xmlns:p14="http://schemas.microsoft.com/office/powerpoint/2010/main" val="136040196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0694-DAA4-47B3-8493-F7818B9F05A7}"/>
              </a:ext>
            </a:extLst>
          </p:cNvPr>
          <p:cNvSpPr>
            <a:spLocks noGrp="1"/>
          </p:cNvSpPr>
          <p:nvPr>
            <p:ph type="title"/>
          </p:nvPr>
        </p:nvSpPr>
        <p:spPr/>
        <p:txBody>
          <a:bodyPr/>
          <a:lstStyle/>
          <a:p>
            <a:r>
              <a:rPr lang="es-ES" sz="4000">
                <a:solidFill>
                  <a:schemeClr val="accent5">
                    <a:lumMod val="75000"/>
                  </a:schemeClr>
                </a:solidFill>
                <a:latin typeface="Calibri Light" panose="020F0302020204030204" pitchFamily="34" charset="0"/>
                <a:cs typeface="Calibri Light" panose="020F0302020204030204" pitchFamily="34" charset="0"/>
              </a:rPr>
              <a:t>El manejo de desechos incluye:</a:t>
            </a:r>
          </a:p>
        </p:txBody>
      </p:sp>
      <p:sp>
        <p:nvSpPr>
          <p:cNvPr id="3" name="TextBox 2">
            <a:extLst>
              <a:ext uri="{FF2B5EF4-FFF2-40B4-BE49-F238E27FC236}">
                <a16:creationId xmlns:a16="http://schemas.microsoft.com/office/drawing/2014/main" id="{AEFA612C-2871-48E8-91B7-FBB2BC04A6FA}"/>
              </a:ext>
            </a:extLst>
          </p:cNvPr>
          <p:cNvSpPr txBox="1"/>
          <p:nvPr/>
        </p:nvSpPr>
        <p:spPr>
          <a:xfrm>
            <a:off x="792480" y="1625600"/>
            <a:ext cx="10088880" cy="4231928"/>
          </a:xfrm>
          <a:prstGeom prst="rect">
            <a:avLst/>
          </a:prstGeom>
          <a:noFill/>
        </p:spPr>
        <p:txBody>
          <a:bodyPr wrap="square" rtlCol="0">
            <a:spAutoFit/>
          </a:bodyPr>
          <a:lstStyle/>
          <a:p>
            <a:pPr marL="457200" indent="-457200">
              <a:spcBef>
                <a:spcPts val="600"/>
              </a:spcBef>
              <a:buClr>
                <a:schemeClr val="accent2">
                  <a:lumMod val="60000"/>
                  <a:lumOff val="40000"/>
                </a:schemeClr>
              </a:buClr>
              <a:buFont typeface="Arial" panose="020B0604020202020204" pitchFamily="34" charset="0"/>
              <a:buChar char="•"/>
            </a:pPr>
            <a:r>
              <a:rPr lang="es-ES" sz="3000">
                <a:solidFill>
                  <a:srgbClr val="000000"/>
                </a:solidFill>
                <a:latin typeface="Calibri"/>
                <a:cs typeface="Calibri"/>
              </a:rPr>
              <a:t>clasificar/separar desechos</a:t>
            </a:r>
          </a:p>
          <a:p>
            <a:pPr marL="457200" indent="-457200">
              <a:spcBef>
                <a:spcPts val="600"/>
              </a:spcBef>
              <a:buClr>
                <a:schemeClr val="accent2">
                  <a:lumMod val="60000"/>
                  <a:lumOff val="40000"/>
                </a:schemeClr>
              </a:buClr>
              <a:buFont typeface="Arial" panose="020B0604020202020204" pitchFamily="34" charset="0"/>
              <a:buChar char="•"/>
            </a:pPr>
            <a:r>
              <a:rPr lang="es-ES" sz="3000">
                <a:solidFill>
                  <a:srgbClr val="000000"/>
                </a:solidFill>
                <a:latin typeface="Calibri"/>
                <a:cs typeface="Calibri"/>
              </a:rPr>
              <a:t>recolectar desechos</a:t>
            </a:r>
          </a:p>
          <a:p>
            <a:pPr marL="457200" indent="-457200">
              <a:spcBef>
                <a:spcPts val="600"/>
              </a:spcBef>
              <a:buClr>
                <a:schemeClr val="accent2">
                  <a:lumMod val="60000"/>
                  <a:lumOff val="40000"/>
                </a:schemeClr>
              </a:buClr>
              <a:buFont typeface="Arial" panose="020B0604020202020204" pitchFamily="34" charset="0"/>
              <a:buChar char="•"/>
            </a:pPr>
            <a:r>
              <a:rPr lang="es-ES" sz="3000">
                <a:solidFill>
                  <a:srgbClr val="000000"/>
                </a:solidFill>
                <a:latin typeface="Calibri"/>
                <a:cs typeface="Calibri"/>
              </a:rPr>
              <a:t>transportar desechos</a:t>
            </a:r>
          </a:p>
          <a:p>
            <a:pPr marL="457200" indent="-457200">
              <a:spcBef>
                <a:spcPts val="600"/>
              </a:spcBef>
              <a:buFont typeface="Arial" panose="020B0604020202020204" pitchFamily="34" charset="0"/>
              <a:buChar char="•"/>
            </a:pPr>
            <a:endParaRPr lang="en-US" sz="3200">
              <a:latin typeface="Calibri"/>
              <a:cs typeface="Calibri"/>
            </a:endParaRPr>
          </a:p>
          <a:p>
            <a:pPr algn="ctr">
              <a:spcBef>
                <a:spcPts val="600"/>
              </a:spcBef>
            </a:pPr>
            <a:r>
              <a:rPr lang="es-ES" sz="3600">
                <a:solidFill>
                  <a:srgbClr val="000000"/>
                </a:solidFill>
                <a:latin typeface="Calibri"/>
                <a:ea typeface="ＭＳ Ｐゴシック"/>
                <a:cs typeface="Calibri"/>
              </a:rPr>
              <a:t>El manejo seguro de los desechos producidos durante la atención de pacientes es la </a:t>
            </a:r>
            <a:r>
              <a:rPr lang="es-ES" sz="3600" b="1">
                <a:solidFill>
                  <a:schemeClr val="accent5">
                    <a:lumMod val="75000"/>
                  </a:schemeClr>
                </a:solidFill>
                <a:latin typeface="Calibri"/>
                <a:ea typeface="ＭＳ Ｐゴシック"/>
                <a:cs typeface="Calibri"/>
              </a:rPr>
              <a:t>responsabilidad de todo el personal.</a:t>
            </a:r>
          </a:p>
          <a:p>
            <a:pPr>
              <a:spcBef>
                <a:spcPts val="600"/>
              </a:spcBef>
            </a:pPr>
            <a:endParaRPr lang="en-US" sz="3200">
              <a:solidFill>
                <a:schemeClr val="tx1"/>
              </a:solidFill>
              <a:latin typeface="Calibri"/>
              <a:cs typeface="Calibri"/>
            </a:endParaRPr>
          </a:p>
          <a:p>
            <a:endParaRPr lang="en-US"/>
          </a:p>
        </p:txBody>
      </p:sp>
      <p:sp>
        <p:nvSpPr>
          <p:cNvPr id="7" name="TextBox 6">
            <a:extLst>
              <a:ext uri="{FF2B5EF4-FFF2-40B4-BE49-F238E27FC236}">
                <a16:creationId xmlns:a16="http://schemas.microsoft.com/office/drawing/2014/main" id="{CCADF4B1-EC6D-4778-94C6-B2A2C245D101}"/>
              </a:ext>
            </a:extLst>
          </p:cNvPr>
          <p:cNvSpPr txBox="1"/>
          <p:nvPr/>
        </p:nvSpPr>
        <p:spPr>
          <a:xfrm>
            <a:off x="5913120" y="1559560"/>
            <a:ext cx="5486400" cy="1631216"/>
          </a:xfrm>
          <a:prstGeom prst="rect">
            <a:avLst/>
          </a:prstGeom>
          <a:noFill/>
        </p:spPr>
        <p:txBody>
          <a:bodyPr wrap="square" rtlCol="0">
            <a:spAutoFit/>
          </a:bodyPr>
          <a:lstStyle/>
          <a:p>
            <a:pPr marL="457200" indent="-457200">
              <a:spcBef>
                <a:spcPts val="600"/>
              </a:spcBef>
              <a:buClr>
                <a:schemeClr val="accent2">
                  <a:lumMod val="60000"/>
                  <a:lumOff val="40000"/>
                </a:schemeClr>
              </a:buClr>
              <a:buFont typeface="Arial" panose="020B0604020202020204" pitchFamily="34" charset="0"/>
              <a:buChar char="•"/>
            </a:pPr>
            <a:r>
              <a:rPr lang="es-ES" sz="3000">
                <a:solidFill>
                  <a:srgbClr val="000000"/>
                </a:solidFill>
                <a:latin typeface="Calibri"/>
                <a:cs typeface="Calibri"/>
              </a:rPr>
              <a:t>almacenar desechos</a:t>
            </a:r>
          </a:p>
          <a:p>
            <a:pPr marL="457200" indent="-457200">
              <a:spcBef>
                <a:spcPts val="600"/>
              </a:spcBef>
              <a:buClr>
                <a:schemeClr val="accent2">
                  <a:lumMod val="60000"/>
                  <a:lumOff val="40000"/>
                </a:schemeClr>
              </a:buClr>
              <a:buFont typeface="Arial" panose="020B0604020202020204" pitchFamily="34" charset="0"/>
              <a:buChar char="•"/>
            </a:pPr>
            <a:r>
              <a:rPr lang="es-ES" sz="3000">
                <a:solidFill>
                  <a:srgbClr val="000000"/>
                </a:solidFill>
                <a:latin typeface="Calibri"/>
                <a:cs typeface="Calibri"/>
              </a:rPr>
              <a:t>tratar desechos</a:t>
            </a:r>
          </a:p>
          <a:p>
            <a:pPr marL="457200" indent="-457200">
              <a:spcBef>
                <a:spcPts val="600"/>
              </a:spcBef>
              <a:buClr>
                <a:schemeClr val="accent2">
                  <a:lumMod val="60000"/>
                  <a:lumOff val="40000"/>
                </a:schemeClr>
              </a:buClr>
              <a:buFont typeface="Arial" panose="020B0604020202020204" pitchFamily="34" charset="0"/>
              <a:buChar char="•"/>
            </a:pPr>
            <a:r>
              <a:rPr lang="es-ES" sz="3000">
                <a:solidFill>
                  <a:srgbClr val="000000"/>
                </a:solidFill>
                <a:latin typeface="Calibri"/>
                <a:cs typeface="Calibri"/>
              </a:rPr>
              <a:t>eliminar desechos</a:t>
            </a:r>
          </a:p>
        </p:txBody>
      </p:sp>
    </p:spTree>
    <p:extLst>
      <p:ext uri="{BB962C8B-B14F-4D97-AF65-F5344CB8AC3E}">
        <p14:creationId xmlns:p14="http://schemas.microsoft.com/office/powerpoint/2010/main" val="215467154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32E31-8CDF-4D67-AD4E-D5455B57CD16}"/>
              </a:ext>
            </a:extLst>
          </p:cNvPr>
          <p:cNvSpPr>
            <a:spLocks noGrp="1"/>
          </p:cNvSpPr>
          <p:nvPr>
            <p:ph type="title"/>
          </p:nvPr>
        </p:nvSpPr>
        <p:spPr/>
        <p:txBody>
          <a:bodyPr/>
          <a:lstStyle/>
          <a:p>
            <a:pPr>
              <a:lnSpc>
                <a:spcPct val="100000"/>
              </a:lnSpc>
            </a:pPr>
            <a:r>
              <a:rPr lang="es-ES" sz="4000" dirty="0">
                <a:solidFill>
                  <a:schemeClr val="accent5">
                    <a:lumMod val="75000"/>
                  </a:schemeClr>
                </a:solidFill>
                <a:latin typeface="Calibri Light" panose="020F0302020204030204" pitchFamily="34" charset="0"/>
                <a:cs typeface="Calibri Light" panose="020F0302020204030204" pitchFamily="34" charset="0"/>
              </a:rPr>
              <a:t>¿Por qué es importante el manejo de desechos?</a:t>
            </a:r>
          </a:p>
        </p:txBody>
      </p:sp>
      <p:sp>
        <p:nvSpPr>
          <p:cNvPr id="3" name="Text Placeholder 2">
            <a:extLst>
              <a:ext uri="{FF2B5EF4-FFF2-40B4-BE49-F238E27FC236}">
                <a16:creationId xmlns:a16="http://schemas.microsoft.com/office/drawing/2014/main" id="{752E17AF-C938-4FC0-9732-E093A38A70E5}"/>
              </a:ext>
            </a:extLst>
          </p:cNvPr>
          <p:cNvSpPr>
            <a:spLocks noGrp="1"/>
          </p:cNvSpPr>
          <p:nvPr>
            <p:ph type="body" sz="quarter" idx="10"/>
          </p:nvPr>
        </p:nvSpPr>
        <p:spPr>
          <a:xfrm>
            <a:off x="609600" y="1563027"/>
            <a:ext cx="10190481" cy="4176467"/>
          </a:xfrm>
        </p:spPr>
        <p:txBody>
          <a:bodyPr/>
          <a:lstStyle/>
          <a:p>
            <a:endParaRPr lang="en-US">
              <a:solidFill>
                <a:schemeClr val="accent4">
                  <a:lumMod val="50000"/>
                </a:schemeClr>
              </a:solidFill>
              <a:latin typeface="Calibri"/>
              <a:cs typeface="Calibri"/>
            </a:endParaRPr>
          </a:p>
          <a:p>
            <a:r>
              <a:rPr lang="es-ES" sz="2800">
                <a:solidFill>
                  <a:srgbClr val="000000"/>
                </a:solidFill>
                <a:latin typeface="Calibri"/>
                <a:ea typeface="ＭＳ Ｐゴシック"/>
                <a:cs typeface="Calibri"/>
              </a:rPr>
              <a:t>Los centros de atención médica son </a:t>
            </a:r>
            <a:r>
              <a:rPr lang="es-ES" sz="2800" b="1">
                <a:solidFill>
                  <a:srgbClr val="0039A6"/>
                </a:solidFill>
                <a:latin typeface="Calibri"/>
                <a:ea typeface="ＭＳ Ｐゴシック"/>
                <a:cs typeface="Calibri"/>
              </a:rPr>
              <a:t>responsables del manejo de desechos. </a:t>
            </a:r>
          </a:p>
          <a:p>
            <a:endParaRPr lang="en-US" altLang="ja-JP" sz="2800" b="1">
              <a:solidFill>
                <a:srgbClr val="0039A6"/>
              </a:solidFill>
              <a:latin typeface="Calibri"/>
              <a:ea typeface="ＭＳ Ｐゴシック"/>
              <a:cs typeface="Calibri"/>
            </a:endParaRPr>
          </a:p>
          <a:p>
            <a:pPr marL="456565" indent="-456565"/>
            <a:r>
              <a:rPr lang="es-ES" sz="2800">
                <a:solidFill>
                  <a:srgbClr val="000000"/>
                </a:solidFill>
                <a:latin typeface="Calibri"/>
                <a:cs typeface="Calibri"/>
              </a:rPr>
              <a:t>El manejo inadecuado de desechos </a:t>
            </a:r>
            <a:r>
              <a:rPr lang="es-ES" sz="2800" b="1">
                <a:solidFill>
                  <a:srgbClr val="0039A6"/>
                </a:solidFill>
                <a:latin typeface="Calibri"/>
                <a:cs typeface="Calibri"/>
              </a:rPr>
              <a:t>presenta posibles riesgos para su salud</a:t>
            </a:r>
            <a:r>
              <a:rPr lang="es-ES" sz="2800">
                <a:latin typeface="Calibri"/>
                <a:cs typeface="Calibri"/>
              </a:rPr>
              <a:t>, la de </a:t>
            </a:r>
            <a:r>
              <a:rPr lang="es-ES" sz="2800">
                <a:solidFill>
                  <a:srgbClr val="000000"/>
                </a:solidFill>
                <a:latin typeface="Calibri"/>
                <a:cs typeface="Calibri"/>
              </a:rPr>
              <a:t>sus pacientes y otros miembros del personal en su centro, así como para su comunidad.</a:t>
            </a:r>
          </a:p>
          <a:p>
            <a:pPr marL="0" indent="0">
              <a:buNone/>
            </a:pPr>
            <a:endParaRPr lang="en-US" sz="2800">
              <a:solidFill>
                <a:schemeClr val="accent4">
                  <a:lumMod val="50000"/>
                </a:schemeClr>
              </a:solidFill>
              <a:latin typeface="Calibri"/>
              <a:cs typeface="Calibri"/>
            </a:endParaRPr>
          </a:p>
          <a:p>
            <a:endParaRPr lang="en-US" altLang="ja-JP">
              <a:solidFill>
                <a:schemeClr val="accent4">
                  <a:lumMod val="50000"/>
                </a:schemeClr>
              </a:solidFill>
              <a:latin typeface="Calibri"/>
              <a:ea typeface="ＭＳ Ｐゴシック"/>
              <a:cs typeface="Calibri"/>
            </a:endParaRPr>
          </a:p>
        </p:txBody>
      </p:sp>
      <p:pic>
        <p:nvPicPr>
          <p:cNvPr id="7" name="Picture 2" descr="Imagen de viales rotos y enteros, bisturíes y agujas.">
            <a:extLst>
              <a:ext uri="{FF2B5EF4-FFF2-40B4-BE49-F238E27FC236}">
                <a16:creationId xmlns:a16="http://schemas.microsoft.com/office/drawing/2014/main" id="{ABBBE2DD-1B26-4922-B492-C0D116A79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315" y="4344146"/>
            <a:ext cx="4102443" cy="1901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71018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61338-31D4-4DB4-96C9-E156DF83EB62}"/>
              </a:ext>
            </a:extLst>
          </p:cNvPr>
          <p:cNvSpPr>
            <a:spLocks noGrp="1"/>
          </p:cNvSpPr>
          <p:nvPr>
            <p:ph type="title"/>
          </p:nvPr>
        </p:nvSpPr>
        <p:spPr>
          <a:xfrm>
            <a:off x="566058" y="4504245"/>
            <a:ext cx="11059884" cy="1162051"/>
          </a:xfrm>
        </p:spPr>
        <p:txBody>
          <a:bodyPr/>
          <a:lstStyle/>
          <a:p>
            <a:r>
              <a:rPr lang="es-ES" sz="4000" dirty="0">
                <a:latin typeface="Calibri Light" panose="020F0302020204030204" pitchFamily="34" charset="0"/>
                <a:cs typeface="Calibri Light" panose="020F0302020204030204" pitchFamily="34" charset="0"/>
              </a:rPr>
              <a:t>Cómo manejar desechos en su centro</a:t>
            </a:r>
          </a:p>
        </p:txBody>
      </p:sp>
      <p:sp>
        <p:nvSpPr>
          <p:cNvPr id="3" name="Text Placeholder 2">
            <a:extLst>
              <a:ext uri="{FF2B5EF4-FFF2-40B4-BE49-F238E27FC236}">
                <a16:creationId xmlns:a16="http://schemas.microsoft.com/office/drawing/2014/main" id="{D0F80916-3DC1-4205-97F4-8AAE2931F6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1324473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534A2-E5A6-4332-AC1E-AA2639B6CE15}"/>
              </a:ext>
            </a:extLst>
          </p:cNvPr>
          <p:cNvSpPr>
            <a:spLocks noGrp="1"/>
          </p:cNvSpPr>
          <p:nvPr>
            <p:ph type="title"/>
          </p:nvPr>
        </p:nvSpPr>
        <p:spPr>
          <a:xfrm>
            <a:off x="609600" y="274639"/>
            <a:ext cx="10972800" cy="947528"/>
          </a:xfrm>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Proceso de manejo de desechos</a:t>
            </a:r>
          </a:p>
        </p:txBody>
      </p:sp>
      <p:grpSp>
        <p:nvGrpSpPr>
          <p:cNvPr id="32" name="Group 31" descr="Seis imagenes: Imagen de 3 recipientes, dos de ellos tienen símbolos de desechos peligrosos. El texto debajo dice &quot;Clasificar.&quot; Imagen de una bolsa de basura atada. El texto debajo dice &quot;Recolectar.&quot; Imagen de una carretilla. El texto debajo dice &quot;Trasladar.&quot;Imagen de una carretilla. El texto debajo dice &quot;Trasladar.&quot; Imagen de una llama. El texto debajo dice &quot;Tratar.&quot; Imagen de un camión de volteo descargando desechos en un pozo. El texto debajo dice &quot;Eliminación final.&quot;">
            <a:extLst>
              <a:ext uri="{FF2B5EF4-FFF2-40B4-BE49-F238E27FC236}">
                <a16:creationId xmlns:a16="http://schemas.microsoft.com/office/drawing/2014/main" id="{B3F55D92-F31F-4714-B941-641445D67181}"/>
              </a:ext>
            </a:extLst>
          </p:cNvPr>
          <p:cNvGrpSpPr/>
          <p:nvPr/>
        </p:nvGrpSpPr>
        <p:grpSpPr>
          <a:xfrm>
            <a:off x="1878037" y="1675748"/>
            <a:ext cx="2405760" cy="1240128"/>
            <a:chOff x="696557" y="1532477"/>
            <a:chExt cx="2405760" cy="1240128"/>
          </a:xfrm>
        </p:grpSpPr>
        <p:sp>
          <p:nvSpPr>
            <p:cNvPr id="33" name="Rectangle 32">
              <a:extLst>
                <a:ext uri="{FF2B5EF4-FFF2-40B4-BE49-F238E27FC236}">
                  <a16:creationId xmlns:a16="http://schemas.microsoft.com/office/drawing/2014/main" id="{ABD33DF4-C398-41A5-B0EA-013D046378AC}"/>
                </a:ext>
              </a:extLst>
            </p:cNvPr>
            <p:cNvSpPr/>
            <p:nvPr/>
          </p:nvSpPr>
          <p:spPr>
            <a:xfrm>
              <a:off x="806485" y="1532477"/>
              <a:ext cx="2209720" cy="1240128"/>
            </a:xfrm>
            <a:prstGeom prst="rect">
              <a:avLst/>
            </a:prstGeom>
            <a:solidFill>
              <a:srgbClr val="DFE3E5">
                <a:lumMod val="90000"/>
              </a:srgbClr>
            </a:solidFill>
            <a:ln w="15875" cap="flat" cmpd="sng" algn="ctr">
              <a:solidFill>
                <a:sysClr val="windowText" lastClr="000000"/>
              </a:solidFill>
              <a:prstDash val="solid"/>
            </a:ln>
            <a:effectLst/>
          </p:spPr>
          <p:txBody>
            <a:bodyPr anchor="b"/>
            <a:lstStyle/>
            <a:p>
              <a:pPr algn="ctr" defTabSz="457200">
                <a:defRPr/>
              </a:pPr>
              <a:r>
                <a:rPr lang="es-ES">
                  <a:solidFill>
                    <a:prstClr val="black"/>
                  </a:solidFill>
                  <a:latin typeface="Calibri" panose="020F0502020204030204"/>
                </a:rPr>
                <a:t>1. Clasificar</a:t>
              </a:r>
            </a:p>
          </p:txBody>
        </p:sp>
        <p:pic>
          <p:nvPicPr>
            <p:cNvPr id="34" name="Picture 33" descr="A close up of a logo  Description generated with very high confidence">
              <a:extLst>
                <a:ext uri="{FF2B5EF4-FFF2-40B4-BE49-F238E27FC236}">
                  <a16:creationId xmlns:a16="http://schemas.microsoft.com/office/drawing/2014/main" id="{46FBACB0-59ED-4A1D-A94B-56E7C8D44EE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1235"/>
            <a:stretch/>
          </p:blipFill>
          <p:spPr>
            <a:xfrm>
              <a:off x="1473811" y="1677714"/>
              <a:ext cx="875068" cy="744960"/>
            </a:xfrm>
            <a:prstGeom prst="rect">
              <a:avLst/>
            </a:prstGeom>
          </p:spPr>
        </p:pic>
        <p:pic>
          <p:nvPicPr>
            <p:cNvPr id="35" name="Picture 34" descr="A close up of a logo  Description generated with very high confidence">
              <a:extLst>
                <a:ext uri="{FF2B5EF4-FFF2-40B4-BE49-F238E27FC236}">
                  <a16:creationId xmlns:a16="http://schemas.microsoft.com/office/drawing/2014/main" id="{EE916DF4-97F4-44C0-8427-8350A0EEBC6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1235"/>
            <a:stretch/>
          </p:blipFill>
          <p:spPr>
            <a:xfrm>
              <a:off x="2227249" y="1677714"/>
              <a:ext cx="875068" cy="744960"/>
            </a:xfrm>
            <a:prstGeom prst="rect">
              <a:avLst/>
            </a:prstGeom>
          </p:spPr>
        </p:pic>
        <p:pic>
          <p:nvPicPr>
            <p:cNvPr id="36" name="Picture 35">
              <a:extLst>
                <a:ext uri="{FF2B5EF4-FFF2-40B4-BE49-F238E27FC236}">
                  <a16:creationId xmlns:a16="http://schemas.microsoft.com/office/drawing/2014/main" id="{94B83A0A-5C0A-4CD2-B481-A4087F50F4A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263"/>
            <a:stretch/>
          </p:blipFill>
          <p:spPr>
            <a:xfrm>
              <a:off x="696557" y="1685083"/>
              <a:ext cx="917160" cy="744922"/>
            </a:xfrm>
            <a:prstGeom prst="rect">
              <a:avLst/>
            </a:prstGeom>
          </p:spPr>
        </p:pic>
      </p:grpSp>
      <p:sp>
        <p:nvSpPr>
          <p:cNvPr id="28" name="Arrow: Right 27">
            <a:extLst>
              <a:ext uri="{FF2B5EF4-FFF2-40B4-BE49-F238E27FC236}">
                <a16:creationId xmlns:a16="http://schemas.microsoft.com/office/drawing/2014/main" id="{6F48E114-3237-4A14-BE2B-7CF7AF5E94C5}"/>
              </a:ext>
              <a:ext uri="{C183D7F6-B498-43B3-948B-1728B52AA6E4}">
                <adec:decorative xmlns:adec="http://schemas.microsoft.com/office/drawing/2017/decorative" val="1"/>
              </a:ext>
            </a:extLst>
          </p:cNvPr>
          <p:cNvSpPr/>
          <p:nvPr/>
        </p:nvSpPr>
        <p:spPr>
          <a:xfrm>
            <a:off x="4290097" y="2069619"/>
            <a:ext cx="619432" cy="438456"/>
          </a:xfrm>
          <a:prstGeom prst="rightArrow">
            <a:avLst/>
          </a:prstGeom>
          <a:solidFill>
            <a:srgbClr val="335B74">
              <a:lumMod val="75000"/>
            </a:srgbClr>
          </a:solidFill>
          <a:ln w="15875" cap="flat" cmpd="sng" algn="ctr">
            <a:solidFill>
              <a:srgbClr val="335B74">
                <a:lumMod val="75000"/>
              </a:srgbClr>
            </a:solidFill>
            <a:prstDash val="solid"/>
          </a:ln>
          <a:effectLst/>
        </p:spPr>
        <p:txBody>
          <a:bodyPr anchor="ctr"/>
          <a:lstStyle/>
          <a:p>
            <a:pPr algn="ctr" defTabSz="457200">
              <a:defRPr/>
            </a:pPr>
            <a:endParaRPr lang="fr-FR" kern="0">
              <a:solidFill>
                <a:prstClr val="white"/>
              </a:solidFill>
              <a:latin typeface="Calibri" panose="020F0502020204030204"/>
            </a:endParaRPr>
          </a:p>
        </p:txBody>
      </p:sp>
      <p:grpSp>
        <p:nvGrpSpPr>
          <p:cNvPr id="37" name="Group 36">
            <a:extLst>
              <a:ext uri="{FF2B5EF4-FFF2-40B4-BE49-F238E27FC236}">
                <a16:creationId xmlns:a16="http://schemas.microsoft.com/office/drawing/2014/main" id="{64064D39-CFF6-49A6-AAAF-67E1F2273C1C}"/>
              </a:ext>
              <a:ext uri="{C183D7F6-B498-43B3-948B-1728B52AA6E4}">
                <adec:decorative xmlns:adec="http://schemas.microsoft.com/office/drawing/2017/decorative" val="1"/>
              </a:ext>
            </a:extLst>
          </p:cNvPr>
          <p:cNvGrpSpPr/>
          <p:nvPr/>
        </p:nvGrpSpPr>
        <p:grpSpPr>
          <a:xfrm>
            <a:off x="5060076" y="1655175"/>
            <a:ext cx="2209720" cy="1240128"/>
            <a:chOff x="2791540" y="1913065"/>
            <a:chExt cx="2209720" cy="1240128"/>
          </a:xfrm>
        </p:grpSpPr>
        <p:sp>
          <p:nvSpPr>
            <p:cNvPr id="38" name="Rectangle 37">
              <a:extLst>
                <a:ext uri="{FF2B5EF4-FFF2-40B4-BE49-F238E27FC236}">
                  <a16:creationId xmlns:a16="http://schemas.microsoft.com/office/drawing/2014/main" id="{75CCE897-08D8-4FD3-B2FE-CF18FCE7768C}"/>
                </a:ext>
              </a:extLst>
            </p:cNvPr>
            <p:cNvSpPr/>
            <p:nvPr/>
          </p:nvSpPr>
          <p:spPr>
            <a:xfrm>
              <a:off x="2791540" y="1913065"/>
              <a:ext cx="2209720" cy="1240128"/>
            </a:xfrm>
            <a:prstGeom prst="rect">
              <a:avLst/>
            </a:prstGeom>
            <a:solidFill>
              <a:srgbClr val="DFE3E5">
                <a:lumMod val="90000"/>
              </a:srgbClr>
            </a:solidFill>
            <a:ln w="15875" cap="flat" cmpd="sng" algn="ctr">
              <a:solidFill>
                <a:sysClr val="windowText" lastClr="000000"/>
              </a:solidFill>
              <a:prstDash val="solid"/>
            </a:ln>
            <a:effectLst/>
          </p:spPr>
          <p:txBody>
            <a:bodyPr anchor="b"/>
            <a:lstStyle/>
            <a:p>
              <a:pPr algn="ctr" defTabSz="457200">
                <a:defRPr/>
              </a:pPr>
              <a:r>
                <a:rPr lang="es-ES" dirty="0">
                  <a:solidFill>
                    <a:prstClr val="black"/>
                  </a:solidFill>
                  <a:latin typeface="Calibri" panose="020F0502020204030204"/>
                </a:rPr>
                <a:t>2. Recolectar</a:t>
              </a:r>
            </a:p>
          </p:txBody>
        </p:sp>
        <p:pic>
          <p:nvPicPr>
            <p:cNvPr id="39" name="Picture 38" descr="A close up of a logo  Description generated with very high confidence">
              <a:extLst>
                <a:ext uri="{FF2B5EF4-FFF2-40B4-BE49-F238E27FC236}">
                  <a16:creationId xmlns:a16="http://schemas.microsoft.com/office/drawing/2014/main" id="{EC3DA4DF-AFE1-4E70-87E8-C77CB8C0D72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472477" y="1949410"/>
              <a:ext cx="887034" cy="749776"/>
            </a:xfrm>
            <a:prstGeom prst="rect">
              <a:avLst/>
            </a:prstGeom>
          </p:spPr>
        </p:pic>
      </p:grpSp>
      <p:sp>
        <p:nvSpPr>
          <p:cNvPr id="40" name="Arrow: Right 39">
            <a:extLst>
              <a:ext uri="{FF2B5EF4-FFF2-40B4-BE49-F238E27FC236}">
                <a16:creationId xmlns:a16="http://schemas.microsoft.com/office/drawing/2014/main" id="{2716417F-EAFE-4335-A8E6-E08E315EDFC8}"/>
              </a:ext>
              <a:ext uri="{C183D7F6-B498-43B3-948B-1728B52AA6E4}">
                <adec:decorative xmlns:adec="http://schemas.microsoft.com/office/drawing/2017/decorative" val="1"/>
              </a:ext>
            </a:extLst>
          </p:cNvPr>
          <p:cNvSpPr/>
          <p:nvPr/>
        </p:nvSpPr>
        <p:spPr>
          <a:xfrm>
            <a:off x="7339768" y="2066408"/>
            <a:ext cx="619432" cy="438456"/>
          </a:xfrm>
          <a:prstGeom prst="rightArrow">
            <a:avLst/>
          </a:prstGeom>
          <a:solidFill>
            <a:srgbClr val="335B74">
              <a:lumMod val="75000"/>
            </a:srgbClr>
          </a:solidFill>
          <a:ln w="15875" cap="flat" cmpd="sng" algn="ctr">
            <a:solidFill>
              <a:srgbClr val="335B74">
                <a:lumMod val="75000"/>
              </a:srgbClr>
            </a:solidFill>
            <a:prstDash val="solid"/>
          </a:ln>
          <a:effectLst/>
        </p:spPr>
        <p:txBody>
          <a:bodyPr anchor="ctr"/>
          <a:lstStyle/>
          <a:p>
            <a:pPr algn="ctr" defTabSz="457200">
              <a:defRPr/>
            </a:pPr>
            <a:endParaRPr lang="fr-FR" kern="0">
              <a:solidFill>
                <a:prstClr val="white"/>
              </a:solidFill>
              <a:latin typeface="Calibri" panose="020F0502020204030204"/>
            </a:endParaRPr>
          </a:p>
        </p:txBody>
      </p:sp>
      <p:grpSp>
        <p:nvGrpSpPr>
          <p:cNvPr id="29" name="Group 28">
            <a:extLst>
              <a:ext uri="{FF2B5EF4-FFF2-40B4-BE49-F238E27FC236}">
                <a16:creationId xmlns:a16="http://schemas.microsoft.com/office/drawing/2014/main" id="{40C05EF3-1980-4440-BEAE-BB3B56FAC0F7}"/>
              </a:ext>
              <a:ext uri="{C183D7F6-B498-43B3-948B-1728B52AA6E4}">
                <adec:decorative xmlns:adec="http://schemas.microsoft.com/office/drawing/2017/decorative" val="1"/>
              </a:ext>
            </a:extLst>
          </p:cNvPr>
          <p:cNvGrpSpPr/>
          <p:nvPr/>
        </p:nvGrpSpPr>
        <p:grpSpPr>
          <a:xfrm>
            <a:off x="8053053" y="1655175"/>
            <a:ext cx="2209720" cy="1240128"/>
            <a:chOff x="5102625" y="1437480"/>
            <a:chExt cx="2209720" cy="1240128"/>
          </a:xfrm>
        </p:grpSpPr>
        <p:sp>
          <p:nvSpPr>
            <p:cNvPr id="30" name="Rectangle 29">
              <a:extLst>
                <a:ext uri="{FF2B5EF4-FFF2-40B4-BE49-F238E27FC236}">
                  <a16:creationId xmlns:a16="http://schemas.microsoft.com/office/drawing/2014/main" id="{E94D75D2-148F-43CE-904B-49FC777F8F5C}"/>
                </a:ext>
              </a:extLst>
            </p:cNvPr>
            <p:cNvSpPr/>
            <p:nvPr/>
          </p:nvSpPr>
          <p:spPr>
            <a:xfrm>
              <a:off x="5102625" y="1437480"/>
              <a:ext cx="2209720" cy="1240128"/>
            </a:xfrm>
            <a:prstGeom prst="rect">
              <a:avLst/>
            </a:prstGeom>
            <a:solidFill>
              <a:srgbClr val="DFE3E5">
                <a:lumMod val="90000"/>
              </a:srgbClr>
            </a:solidFill>
            <a:ln w="15875" cap="flat" cmpd="sng" algn="ctr">
              <a:solidFill>
                <a:sysClr val="windowText" lastClr="000000"/>
              </a:solidFill>
              <a:prstDash val="solid"/>
            </a:ln>
            <a:effectLst/>
          </p:spPr>
          <p:txBody>
            <a:bodyPr anchor="b"/>
            <a:lstStyle/>
            <a:p>
              <a:pPr algn="ctr" defTabSz="457200">
                <a:defRPr/>
              </a:pPr>
              <a:r>
                <a:rPr lang="es-ES" dirty="0">
                  <a:solidFill>
                    <a:prstClr val="black"/>
                  </a:solidFill>
                  <a:latin typeface="Calibri" panose="020F0502020204030204"/>
                </a:rPr>
                <a:t>3. Transportar</a:t>
              </a:r>
            </a:p>
          </p:txBody>
        </p:sp>
        <p:pic>
          <p:nvPicPr>
            <p:cNvPr id="31" name="Picture 30" descr="A close up of a logo  Description generated with very high confidence">
              <a:extLst>
                <a:ext uri="{FF2B5EF4-FFF2-40B4-BE49-F238E27FC236}">
                  <a16:creationId xmlns:a16="http://schemas.microsoft.com/office/drawing/2014/main" id="{0B73F4CB-9BDE-4836-BF87-AB01BD0E085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449609" y="1568990"/>
              <a:ext cx="1501797" cy="916259"/>
            </a:xfrm>
            <a:prstGeom prst="rect">
              <a:avLst/>
            </a:prstGeom>
          </p:spPr>
        </p:pic>
      </p:grpSp>
      <p:cxnSp>
        <p:nvCxnSpPr>
          <p:cNvPr id="50" name="Connector: Elbow 49">
            <a:extLst>
              <a:ext uri="{FF2B5EF4-FFF2-40B4-BE49-F238E27FC236}">
                <a16:creationId xmlns:a16="http://schemas.microsoft.com/office/drawing/2014/main" id="{C6608707-E7FD-403A-B652-63C8F6B60473}"/>
              </a:ext>
              <a:ext uri="{C183D7F6-B498-43B3-948B-1728B52AA6E4}">
                <adec:decorative xmlns:adec="http://schemas.microsoft.com/office/drawing/2017/decorative" val="1"/>
              </a:ext>
            </a:extLst>
          </p:cNvPr>
          <p:cNvCxnSpPr>
            <a:cxnSpLocks/>
          </p:cNvCxnSpPr>
          <p:nvPr/>
        </p:nvCxnSpPr>
        <p:spPr>
          <a:xfrm rot="5400000">
            <a:off x="5299260" y="559191"/>
            <a:ext cx="1461134" cy="6146969"/>
          </a:xfrm>
          <a:prstGeom prst="bentConnector3">
            <a:avLst>
              <a:gd name="adj1" fmla="val 50000"/>
            </a:avLst>
          </a:prstGeom>
          <a:noFill/>
          <a:ln w="76200" cap="flat" cmpd="sng" algn="ctr">
            <a:solidFill>
              <a:srgbClr val="335B74">
                <a:lumMod val="75000"/>
              </a:srgbClr>
            </a:solidFill>
            <a:prstDash val="solid"/>
            <a:tailEnd type="triangle"/>
          </a:ln>
          <a:effectLst/>
        </p:spPr>
      </p:cxnSp>
      <p:grpSp>
        <p:nvGrpSpPr>
          <p:cNvPr id="41" name="Group 40">
            <a:extLst>
              <a:ext uri="{FF2B5EF4-FFF2-40B4-BE49-F238E27FC236}">
                <a16:creationId xmlns:a16="http://schemas.microsoft.com/office/drawing/2014/main" id="{5B710E74-3965-4609-A0AC-93469479A4A1}"/>
              </a:ext>
              <a:ext uri="{C183D7F6-B498-43B3-948B-1728B52AA6E4}">
                <adec:decorative xmlns:adec="http://schemas.microsoft.com/office/drawing/2017/decorative" val="1"/>
              </a:ext>
            </a:extLst>
          </p:cNvPr>
          <p:cNvGrpSpPr/>
          <p:nvPr/>
        </p:nvGrpSpPr>
        <p:grpSpPr>
          <a:xfrm>
            <a:off x="1885499" y="4383651"/>
            <a:ext cx="2209720" cy="1240128"/>
            <a:chOff x="425812" y="3339220"/>
            <a:chExt cx="2209720" cy="1240128"/>
          </a:xfrm>
        </p:grpSpPr>
        <p:sp>
          <p:nvSpPr>
            <p:cNvPr id="42" name="Rectangle 41">
              <a:extLst>
                <a:ext uri="{FF2B5EF4-FFF2-40B4-BE49-F238E27FC236}">
                  <a16:creationId xmlns:a16="http://schemas.microsoft.com/office/drawing/2014/main" id="{87E5B9AB-F27A-415B-AA7C-4FCCE4227D34}"/>
                </a:ext>
              </a:extLst>
            </p:cNvPr>
            <p:cNvSpPr/>
            <p:nvPr/>
          </p:nvSpPr>
          <p:spPr>
            <a:xfrm>
              <a:off x="425812" y="3339220"/>
              <a:ext cx="2209720" cy="1240128"/>
            </a:xfrm>
            <a:prstGeom prst="rect">
              <a:avLst/>
            </a:prstGeom>
            <a:solidFill>
              <a:srgbClr val="DFE3E5">
                <a:lumMod val="90000"/>
              </a:srgbClr>
            </a:solidFill>
            <a:ln w="15875" cap="flat" cmpd="sng" algn="ctr">
              <a:solidFill>
                <a:sysClr val="windowText" lastClr="000000"/>
              </a:solidFill>
              <a:prstDash val="solid"/>
            </a:ln>
            <a:effectLst/>
          </p:spPr>
          <p:txBody>
            <a:bodyPr anchor="b"/>
            <a:lstStyle/>
            <a:p>
              <a:pPr algn="ctr" defTabSz="457200">
                <a:defRPr/>
              </a:pPr>
              <a:r>
                <a:rPr lang="es-ES">
                  <a:solidFill>
                    <a:prstClr val="black"/>
                  </a:solidFill>
                  <a:latin typeface="Calibri" panose="020F0502020204030204"/>
                </a:rPr>
                <a:t>4. Almacenar</a:t>
              </a:r>
            </a:p>
          </p:txBody>
        </p:sp>
        <p:pic>
          <p:nvPicPr>
            <p:cNvPr id="43" name="Picture 42" descr="A close up of a logo  Description generated with very high confidence">
              <a:extLst>
                <a:ext uri="{FF2B5EF4-FFF2-40B4-BE49-F238E27FC236}">
                  <a16:creationId xmlns:a16="http://schemas.microsoft.com/office/drawing/2014/main" id="{0D8F95FA-B14B-486F-9C85-1B811D86EA93}"/>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r="-490"/>
            <a:stretch/>
          </p:blipFill>
          <p:spPr>
            <a:xfrm>
              <a:off x="1093138" y="3406406"/>
              <a:ext cx="1043732" cy="844311"/>
            </a:xfrm>
            <a:prstGeom prst="rect">
              <a:avLst/>
            </a:prstGeom>
          </p:spPr>
        </p:pic>
      </p:grpSp>
      <p:sp>
        <p:nvSpPr>
          <p:cNvPr id="48" name="Arrow: Right 47">
            <a:extLst>
              <a:ext uri="{FF2B5EF4-FFF2-40B4-BE49-F238E27FC236}">
                <a16:creationId xmlns:a16="http://schemas.microsoft.com/office/drawing/2014/main" id="{FAA74A69-74E8-4093-8A9A-BED74162FA63}"/>
              </a:ext>
              <a:ext uri="{C183D7F6-B498-43B3-948B-1728B52AA6E4}">
                <adec:decorative xmlns:adec="http://schemas.microsoft.com/office/drawing/2017/decorative" val="1"/>
              </a:ext>
            </a:extLst>
          </p:cNvPr>
          <p:cNvSpPr/>
          <p:nvPr/>
        </p:nvSpPr>
        <p:spPr>
          <a:xfrm>
            <a:off x="4283797" y="4743796"/>
            <a:ext cx="619432" cy="438456"/>
          </a:xfrm>
          <a:prstGeom prst="rightArrow">
            <a:avLst/>
          </a:prstGeom>
          <a:solidFill>
            <a:srgbClr val="335B74">
              <a:lumMod val="75000"/>
            </a:srgbClr>
          </a:solidFill>
          <a:ln w="15875" cap="flat" cmpd="sng" algn="ctr">
            <a:solidFill>
              <a:srgbClr val="335B74">
                <a:lumMod val="75000"/>
              </a:srgbClr>
            </a:solidFill>
            <a:prstDash val="solid"/>
          </a:ln>
          <a:effectLst/>
        </p:spPr>
        <p:txBody>
          <a:bodyPr anchor="ctr"/>
          <a:lstStyle/>
          <a:p>
            <a:pPr algn="ctr" defTabSz="457200">
              <a:defRPr/>
            </a:pPr>
            <a:endParaRPr lang="fr-FR" kern="0">
              <a:solidFill>
                <a:prstClr val="white"/>
              </a:solidFill>
              <a:latin typeface="Calibri" panose="020F0502020204030204"/>
            </a:endParaRPr>
          </a:p>
        </p:txBody>
      </p:sp>
      <p:grpSp>
        <p:nvGrpSpPr>
          <p:cNvPr id="44" name="Group 43">
            <a:extLst>
              <a:ext uri="{FF2B5EF4-FFF2-40B4-BE49-F238E27FC236}">
                <a16:creationId xmlns:a16="http://schemas.microsoft.com/office/drawing/2014/main" id="{4A1DED95-30EC-4E9C-B970-15E5A529551F}"/>
              </a:ext>
              <a:ext uri="{C183D7F6-B498-43B3-948B-1728B52AA6E4}">
                <adec:decorative xmlns:adec="http://schemas.microsoft.com/office/drawing/2017/decorative" val="1"/>
              </a:ext>
            </a:extLst>
          </p:cNvPr>
          <p:cNvGrpSpPr/>
          <p:nvPr/>
        </p:nvGrpSpPr>
        <p:grpSpPr>
          <a:xfrm>
            <a:off x="4986984" y="4374147"/>
            <a:ext cx="2209720" cy="1240128"/>
            <a:chOff x="3475082" y="3349073"/>
            <a:chExt cx="2209720" cy="1240128"/>
          </a:xfrm>
        </p:grpSpPr>
        <p:sp>
          <p:nvSpPr>
            <p:cNvPr id="45" name="Rectangle 44">
              <a:extLst>
                <a:ext uri="{FF2B5EF4-FFF2-40B4-BE49-F238E27FC236}">
                  <a16:creationId xmlns:a16="http://schemas.microsoft.com/office/drawing/2014/main" id="{27296B82-ABA6-4D31-99C1-E6B0D37CDCD2}"/>
                </a:ext>
              </a:extLst>
            </p:cNvPr>
            <p:cNvSpPr/>
            <p:nvPr/>
          </p:nvSpPr>
          <p:spPr>
            <a:xfrm>
              <a:off x="3475082" y="3349073"/>
              <a:ext cx="2209720" cy="1240128"/>
            </a:xfrm>
            <a:prstGeom prst="rect">
              <a:avLst/>
            </a:prstGeom>
            <a:solidFill>
              <a:srgbClr val="DFE3E5">
                <a:lumMod val="90000"/>
              </a:srgbClr>
            </a:solidFill>
            <a:ln w="15875" cap="flat" cmpd="sng" algn="ctr">
              <a:solidFill>
                <a:sysClr val="windowText" lastClr="000000"/>
              </a:solidFill>
              <a:prstDash val="solid"/>
            </a:ln>
            <a:effectLst/>
          </p:spPr>
          <p:txBody>
            <a:bodyPr anchor="b"/>
            <a:lstStyle/>
            <a:p>
              <a:pPr algn="ctr" defTabSz="457200">
                <a:defRPr/>
              </a:pPr>
              <a:r>
                <a:rPr lang="es-ES">
                  <a:solidFill>
                    <a:prstClr val="black"/>
                  </a:solidFill>
                  <a:latin typeface="Calibri" panose="020F0502020204030204"/>
                </a:rPr>
                <a:t>5. Tratar</a:t>
              </a:r>
            </a:p>
          </p:txBody>
        </p:sp>
        <p:pic>
          <p:nvPicPr>
            <p:cNvPr id="46" name="Picture 45" descr="A close up of a logo  Description generated with very high confidence">
              <a:extLst>
                <a:ext uri="{FF2B5EF4-FFF2-40B4-BE49-F238E27FC236}">
                  <a16:creationId xmlns:a16="http://schemas.microsoft.com/office/drawing/2014/main" id="{2C476093-AE0E-4B53-90CB-B90ACF54A66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089713" y="3365545"/>
              <a:ext cx="1082035" cy="891594"/>
            </a:xfrm>
            <a:prstGeom prst="rect">
              <a:avLst/>
            </a:prstGeom>
          </p:spPr>
        </p:pic>
      </p:grpSp>
      <p:sp>
        <p:nvSpPr>
          <p:cNvPr id="49" name="Arrow: Right 48">
            <a:extLst>
              <a:ext uri="{FF2B5EF4-FFF2-40B4-BE49-F238E27FC236}">
                <a16:creationId xmlns:a16="http://schemas.microsoft.com/office/drawing/2014/main" id="{7675DF03-69D8-423B-92D0-9EFF64C5311B}"/>
              </a:ext>
              <a:ext uri="{C183D7F6-B498-43B3-948B-1728B52AA6E4}">
                <adec:decorative xmlns:adec="http://schemas.microsoft.com/office/drawing/2017/decorative" val="1"/>
              </a:ext>
            </a:extLst>
          </p:cNvPr>
          <p:cNvSpPr/>
          <p:nvPr/>
        </p:nvSpPr>
        <p:spPr>
          <a:xfrm>
            <a:off x="7339768" y="4726935"/>
            <a:ext cx="619432" cy="438456"/>
          </a:xfrm>
          <a:prstGeom prst="rightArrow">
            <a:avLst/>
          </a:prstGeom>
          <a:solidFill>
            <a:srgbClr val="335B74">
              <a:lumMod val="75000"/>
            </a:srgbClr>
          </a:solidFill>
          <a:ln w="15875" cap="flat" cmpd="sng" algn="ctr">
            <a:solidFill>
              <a:srgbClr val="335B74">
                <a:lumMod val="75000"/>
              </a:srgbClr>
            </a:solidFill>
            <a:prstDash val="solid"/>
          </a:ln>
          <a:effectLst/>
        </p:spPr>
        <p:txBody>
          <a:bodyPr anchor="ctr"/>
          <a:lstStyle/>
          <a:p>
            <a:pPr algn="ctr" defTabSz="457200">
              <a:defRPr/>
            </a:pPr>
            <a:endParaRPr lang="fr-FR" kern="0">
              <a:solidFill>
                <a:prstClr val="white"/>
              </a:solidFill>
              <a:latin typeface="Calibri" panose="020F0502020204030204"/>
            </a:endParaRPr>
          </a:p>
        </p:txBody>
      </p:sp>
      <p:grpSp>
        <p:nvGrpSpPr>
          <p:cNvPr id="3" name="Group 2">
            <a:extLst>
              <a:ext uri="{FF2B5EF4-FFF2-40B4-BE49-F238E27FC236}">
                <a16:creationId xmlns:a16="http://schemas.microsoft.com/office/drawing/2014/main" id="{5D3EA9BE-96CB-2063-66F0-D43347936EFC}"/>
              </a:ext>
              <a:ext uri="{C183D7F6-B498-43B3-948B-1728B52AA6E4}">
                <adec:decorative xmlns:adec="http://schemas.microsoft.com/office/drawing/2017/decorative" val="1"/>
              </a:ext>
            </a:extLst>
          </p:cNvPr>
          <p:cNvGrpSpPr/>
          <p:nvPr/>
        </p:nvGrpSpPr>
        <p:grpSpPr>
          <a:xfrm>
            <a:off x="8053053" y="4383651"/>
            <a:ext cx="2209720" cy="1240128"/>
            <a:chOff x="8053053" y="4383651"/>
            <a:chExt cx="2209720" cy="1240128"/>
          </a:xfrm>
        </p:grpSpPr>
        <p:sp>
          <p:nvSpPr>
            <p:cNvPr id="47" name="Rectangle 46">
              <a:extLst>
                <a:ext uri="{FF2B5EF4-FFF2-40B4-BE49-F238E27FC236}">
                  <a16:creationId xmlns:a16="http://schemas.microsoft.com/office/drawing/2014/main" id="{1A90909B-8BCB-497D-ABD1-6C346B619BD1}"/>
                </a:ext>
              </a:extLst>
            </p:cNvPr>
            <p:cNvSpPr/>
            <p:nvPr/>
          </p:nvSpPr>
          <p:spPr>
            <a:xfrm>
              <a:off x="8053053" y="4383651"/>
              <a:ext cx="2209720" cy="1240128"/>
            </a:xfrm>
            <a:prstGeom prst="rect">
              <a:avLst/>
            </a:prstGeom>
            <a:solidFill>
              <a:srgbClr val="DFE3E5">
                <a:lumMod val="90000"/>
              </a:srgbClr>
            </a:solidFill>
            <a:ln w="15875" cap="flat" cmpd="sng" algn="ctr">
              <a:solidFill>
                <a:sysClr val="windowText" lastClr="000000"/>
              </a:solidFill>
              <a:prstDash val="solid"/>
            </a:ln>
            <a:effectLst/>
          </p:spPr>
          <p:txBody>
            <a:bodyPr anchor="b"/>
            <a:lstStyle/>
            <a:p>
              <a:pPr algn="ctr" defTabSz="457200">
                <a:defRPr/>
              </a:pPr>
              <a:r>
                <a:rPr lang="es-ES" dirty="0">
                  <a:solidFill>
                    <a:prstClr val="black"/>
                  </a:solidFill>
                  <a:latin typeface="Calibri" panose="020F0502020204030204"/>
                </a:rPr>
                <a:t>6. Eliminación final</a:t>
              </a:r>
            </a:p>
          </p:txBody>
        </p:sp>
        <p:pic>
          <p:nvPicPr>
            <p:cNvPr id="51" name="Picture 50">
              <a:extLst>
                <a:ext uri="{FF2B5EF4-FFF2-40B4-BE49-F238E27FC236}">
                  <a16:creationId xmlns:a16="http://schemas.microsoft.com/office/drawing/2014/main" id="{06B59812-17BE-4DD3-B5D4-A6233493B8B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86806" y="4479250"/>
              <a:ext cx="1043260" cy="782445"/>
            </a:xfrm>
            <a:prstGeom prst="rect">
              <a:avLst/>
            </a:prstGeom>
          </p:spPr>
        </p:pic>
      </p:grpSp>
    </p:spTree>
    <p:extLst>
      <p:ext uri="{BB962C8B-B14F-4D97-AF65-F5344CB8AC3E}">
        <p14:creationId xmlns:p14="http://schemas.microsoft.com/office/powerpoint/2010/main" val="131368385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F06BA-D9C5-4E8B-BA8C-1595BDC5A8A3}"/>
              </a:ext>
            </a:extLst>
          </p:cNvPr>
          <p:cNvSpPr>
            <a:spLocks noGrp="1"/>
          </p:cNvSpPr>
          <p:nvPr>
            <p:ph type="title"/>
          </p:nvPr>
        </p:nvSpPr>
        <p:spPr>
          <a:xfrm>
            <a:off x="609600" y="274639"/>
            <a:ext cx="10972800" cy="886203"/>
          </a:xfrm>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Separación de desechos</a:t>
            </a:r>
          </a:p>
        </p:txBody>
      </p:sp>
      <p:sp>
        <p:nvSpPr>
          <p:cNvPr id="10" name="TextBox 9">
            <a:extLst>
              <a:ext uri="{FF2B5EF4-FFF2-40B4-BE49-F238E27FC236}">
                <a16:creationId xmlns:a16="http://schemas.microsoft.com/office/drawing/2014/main" id="{9713E3FF-A434-1A07-E133-A7879FAFE17F}"/>
              </a:ext>
            </a:extLst>
          </p:cNvPr>
          <p:cNvSpPr txBox="1"/>
          <p:nvPr/>
        </p:nvSpPr>
        <p:spPr>
          <a:xfrm>
            <a:off x="1745971" y="2410720"/>
            <a:ext cx="2155468" cy="123110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b="1" dirty="0">
                <a:solidFill>
                  <a:schemeClr val="accent6">
                    <a:lumMod val="90000"/>
                    <a:lumOff val="10000"/>
                  </a:schemeClr>
                </a:solidFill>
                <a:latin typeface="Calibri"/>
                <a:cs typeface="Calibri"/>
              </a:rPr>
              <a:t>Sistema de 3 recipientes </a:t>
            </a:r>
          </a:p>
          <a:p>
            <a:r>
              <a:rPr lang="es-ES" dirty="0">
                <a:solidFill>
                  <a:srgbClr val="000000"/>
                </a:solidFill>
                <a:latin typeface="Calibri"/>
                <a:cs typeface="Calibri"/>
              </a:rPr>
              <a:t>(más común)</a:t>
            </a:r>
          </a:p>
        </p:txBody>
      </p:sp>
      <p:sp>
        <p:nvSpPr>
          <p:cNvPr id="6" name="TextBox 5">
            <a:extLst>
              <a:ext uri="{FF2B5EF4-FFF2-40B4-BE49-F238E27FC236}">
                <a16:creationId xmlns:a16="http://schemas.microsoft.com/office/drawing/2014/main" id="{3346ED81-8810-41CA-8B88-E78B39E5D128}"/>
              </a:ext>
            </a:extLst>
          </p:cNvPr>
          <p:cNvSpPr txBox="1"/>
          <p:nvPr/>
        </p:nvSpPr>
        <p:spPr>
          <a:xfrm>
            <a:off x="1745972" y="5531424"/>
            <a:ext cx="2888765"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a:solidFill>
                  <a:schemeClr val="accent6">
                    <a:lumMod val="90000"/>
                    <a:lumOff val="10000"/>
                  </a:schemeClr>
                </a:solidFill>
                <a:latin typeface="Calibri"/>
                <a:cs typeface="Calibri"/>
              </a:rPr>
              <a:t>Otros tipos de desechos </a:t>
            </a:r>
          </a:p>
          <a:p>
            <a:r>
              <a:rPr lang="es-ES">
                <a:solidFill>
                  <a:srgbClr val="000000"/>
                </a:solidFill>
                <a:latin typeface="Calibri"/>
                <a:cs typeface="Calibri"/>
              </a:rPr>
              <a:t>(menos comunes)</a:t>
            </a:r>
          </a:p>
        </p:txBody>
      </p:sp>
      <p:sp>
        <p:nvSpPr>
          <p:cNvPr id="11" name="TextBox 10">
            <a:extLst>
              <a:ext uri="{FF2B5EF4-FFF2-40B4-BE49-F238E27FC236}">
                <a16:creationId xmlns:a16="http://schemas.microsoft.com/office/drawing/2014/main" id="{6F4F6BB5-65C2-44D8-9204-72B354762C4E}"/>
              </a:ext>
            </a:extLst>
          </p:cNvPr>
          <p:cNvSpPr txBox="1"/>
          <p:nvPr/>
        </p:nvSpPr>
        <p:spPr>
          <a:xfrm>
            <a:off x="7798192" y="6203618"/>
            <a:ext cx="2869809" cy="523220"/>
          </a:xfrm>
          <a:prstGeom prst="rect">
            <a:avLst/>
          </a:prstGeom>
          <a:noFill/>
        </p:spPr>
        <p:txBody>
          <a:bodyPr wrap="square">
            <a:spAutoFit/>
          </a:bodyPr>
          <a:lstStyle/>
          <a:p>
            <a:r>
              <a:rPr lang="es-ES" sz="1400">
                <a:solidFill>
                  <a:srgbClr val="000000"/>
                </a:solidFill>
                <a:latin typeface="Calibri" panose="020F0502020204030204" pitchFamily="34" charset="0"/>
                <a:cs typeface="Calibri" panose="020F0502020204030204" pitchFamily="34" charset="0"/>
              </a:rPr>
              <a:t>https://www.washinhcf.org/resource/wash-fit-training-package/</a:t>
            </a:r>
          </a:p>
        </p:txBody>
      </p:sp>
      <p:grpSp>
        <p:nvGrpSpPr>
          <p:cNvPr id="7" name="Group 6" descr="Se ilustran varias categorías de desechos: Los ejemplos de desechos no infecciosos incluyen papel/materiales de envase, botellas/latas y alimentos. Las imágenes para esta categoría incluyen un periódico, una cáscara de banana y una botella vacía. Una flecha en la parte inferior de esta categoría apunta a la frase &quot;recipiente negro (con bolsa de plástico adentro)&quot;.  La categoría de desechos infecciosos incluye los ejemplos de gasas/vendas, sangre/kits para administración intravenosa y guantes. Las imágenes mostradas incluyen gasa y copos de algodón usados, guantees y tubos. Una flecha en la parte inferior de esta categoría apunta a la frase &quot;recipiente amarillo (con bolsa de plástico adentro)&quot;. La categoría de desechos cortopunzantes incluye agujas de infusión, portaobjetos rotos, viales rotos, ampollas rotas, lancetas, objetos retráctiles, bisturíes, cuchillas y agujas. Las imágenes para esta categoría incluyen vidrio roto, agujas y bisturíes con una flecha que apunta estos objetos a una imagen de una caja para objetos cortopunzantes. El texto en la parte inferior de esta categoría dice &quot;Caja para cortopunzantes&quot;. Small image underneath: Este cuadro tiene 3 filas: las palabras desechos de patología al lado de un símbolo de desechos de patología, las palabras desechos químicos y farmacéuticos al lado de un símbolo correspondiente y las palabras desechos radiactivos al lado de un símbolo correspondiente.">
            <a:extLst>
              <a:ext uri="{FF2B5EF4-FFF2-40B4-BE49-F238E27FC236}">
                <a16:creationId xmlns:a16="http://schemas.microsoft.com/office/drawing/2014/main" id="{4A389CD4-DB12-21C1-B4CC-1075990B1A80}"/>
              </a:ext>
            </a:extLst>
          </p:cNvPr>
          <p:cNvGrpSpPr/>
          <p:nvPr/>
        </p:nvGrpSpPr>
        <p:grpSpPr>
          <a:xfrm>
            <a:off x="4428283" y="1308373"/>
            <a:ext cx="5687684" cy="5246762"/>
            <a:chOff x="4428283" y="1308373"/>
            <a:chExt cx="5687684" cy="5246762"/>
          </a:xfrm>
        </p:grpSpPr>
        <p:pic>
          <p:nvPicPr>
            <p:cNvPr id="8" name="Picture 9">
              <a:extLst>
                <a:ext uri="{FF2B5EF4-FFF2-40B4-BE49-F238E27FC236}">
                  <a16:creationId xmlns:a16="http://schemas.microsoft.com/office/drawing/2014/main" id="{222547ED-025D-15EA-E833-661374C50F91}"/>
                </a:ext>
              </a:extLst>
            </p:cNvPr>
            <p:cNvPicPr>
              <a:picLocks noChangeAspect="1"/>
            </p:cNvPicPr>
            <p:nvPr/>
          </p:nvPicPr>
          <p:blipFill rotWithShape="1">
            <a:blip r:embed="rId3"/>
            <a:srcRect t="45185" r="53213" b="12471"/>
            <a:stretch/>
          </p:blipFill>
          <p:spPr>
            <a:xfrm>
              <a:off x="4634737" y="5266406"/>
              <a:ext cx="2549236" cy="1288729"/>
            </a:xfrm>
            <a:prstGeom prst="rect">
              <a:avLst/>
            </a:prstGeom>
          </p:spPr>
        </p:pic>
        <p:grpSp>
          <p:nvGrpSpPr>
            <p:cNvPr id="12" name="Group 11">
              <a:extLst>
                <a:ext uri="{FF2B5EF4-FFF2-40B4-BE49-F238E27FC236}">
                  <a16:creationId xmlns:a16="http://schemas.microsoft.com/office/drawing/2014/main" id="{8ED2A44C-3A94-AEBF-978F-CE9A5673B3A0}"/>
                </a:ext>
              </a:extLst>
            </p:cNvPr>
            <p:cNvGrpSpPr/>
            <p:nvPr/>
          </p:nvGrpSpPr>
          <p:grpSpPr>
            <a:xfrm>
              <a:off x="4431283" y="1308373"/>
              <a:ext cx="5684684" cy="3820516"/>
              <a:chOff x="129308" y="2017377"/>
              <a:chExt cx="5684684" cy="3820516"/>
            </a:xfrm>
          </p:grpSpPr>
          <p:pic>
            <p:nvPicPr>
              <p:cNvPr id="25" name="Picture 4">
                <a:extLst>
                  <a:ext uri="{FF2B5EF4-FFF2-40B4-BE49-F238E27FC236}">
                    <a16:creationId xmlns:a16="http://schemas.microsoft.com/office/drawing/2014/main" id="{3A17BB86-A569-5664-B80B-74A37C2F19BC}"/>
                  </a:ext>
                </a:extLst>
              </p:cNvPr>
              <p:cNvPicPr>
                <a:picLocks noChangeAspect="1"/>
              </p:cNvPicPr>
              <p:nvPr/>
            </p:nvPicPr>
            <p:blipFill>
              <a:blip r:embed="rId4"/>
              <a:stretch>
                <a:fillRect/>
              </a:stretch>
            </p:blipFill>
            <p:spPr>
              <a:xfrm>
                <a:off x="129308" y="2017377"/>
                <a:ext cx="5684684" cy="3820516"/>
              </a:xfrm>
              <a:prstGeom prst="rect">
                <a:avLst/>
              </a:prstGeom>
            </p:spPr>
          </p:pic>
          <p:sp>
            <p:nvSpPr>
              <p:cNvPr id="26" name="Rectangle 25">
                <a:extLst>
                  <a:ext uri="{FF2B5EF4-FFF2-40B4-BE49-F238E27FC236}">
                    <a16:creationId xmlns:a16="http://schemas.microsoft.com/office/drawing/2014/main" id="{D7DF89AB-0A50-4CE0-DFB8-19D558766734}"/>
                  </a:ext>
                </a:extLst>
              </p:cNvPr>
              <p:cNvSpPr/>
              <p:nvPr/>
            </p:nvSpPr>
            <p:spPr>
              <a:xfrm>
                <a:off x="2214004" y="2896005"/>
                <a:ext cx="1515292" cy="220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grpSp>
        <p:sp>
          <p:nvSpPr>
            <p:cNvPr id="13" name="TextBox 12">
              <a:extLst>
                <a:ext uri="{FF2B5EF4-FFF2-40B4-BE49-F238E27FC236}">
                  <a16:creationId xmlns:a16="http://schemas.microsoft.com/office/drawing/2014/main" id="{BE8180DA-9696-0843-220F-ABC17E65CDAF}"/>
                </a:ext>
              </a:extLst>
            </p:cNvPr>
            <p:cNvSpPr txBox="1"/>
            <p:nvPr/>
          </p:nvSpPr>
          <p:spPr>
            <a:xfrm>
              <a:off x="4483100" y="1503680"/>
              <a:ext cx="1737360" cy="261610"/>
            </a:xfrm>
            <a:prstGeom prst="rect">
              <a:avLst/>
            </a:prstGeom>
            <a:solidFill>
              <a:schemeClr val="bg2"/>
            </a:solidFill>
          </p:spPr>
          <p:txBody>
            <a:bodyPr wrap="square" rtlCol="0">
              <a:spAutoFit/>
            </a:bodyPr>
            <a:lstStyle/>
            <a:p>
              <a:r>
                <a:rPr lang="es-ES" sz="1100" b="1" dirty="0">
                  <a:solidFill>
                    <a:srgbClr val="000000"/>
                  </a:solidFill>
                  <a:latin typeface="Calibri" panose="020F0502020204030204" pitchFamily="34" charset="0"/>
                </a:rPr>
                <a:t>Desechos no infecciosos</a:t>
              </a:r>
            </a:p>
          </p:txBody>
        </p:sp>
        <p:sp>
          <p:nvSpPr>
            <p:cNvPr id="14" name="TextBox 13">
              <a:extLst>
                <a:ext uri="{FF2B5EF4-FFF2-40B4-BE49-F238E27FC236}">
                  <a16:creationId xmlns:a16="http://schemas.microsoft.com/office/drawing/2014/main" id="{DF68E662-B9BE-4045-990A-3307522112FF}"/>
                </a:ext>
              </a:extLst>
            </p:cNvPr>
            <p:cNvSpPr txBox="1"/>
            <p:nvPr/>
          </p:nvSpPr>
          <p:spPr>
            <a:xfrm>
              <a:off x="6286708" y="1479550"/>
              <a:ext cx="1737360" cy="261610"/>
            </a:xfrm>
            <a:prstGeom prst="rect">
              <a:avLst/>
            </a:prstGeom>
            <a:solidFill>
              <a:schemeClr val="bg2"/>
            </a:solidFill>
          </p:spPr>
          <p:txBody>
            <a:bodyPr wrap="square" rtlCol="0">
              <a:spAutoFit/>
            </a:bodyPr>
            <a:lstStyle/>
            <a:p>
              <a:pPr algn="ctr"/>
              <a:r>
                <a:rPr lang="es-ES" sz="1100" b="1" dirty="0">
                  <a:solidFill>
                    <a:srgbClr val="000000"/>
                  </a:solidFill>
                  <a:latin typeface="Calibri" panose="020F0502020204030204" pitchFamily="34" charset="0"/>
                </a:rPr>
                <a:t>Desechos infecciosos</a:t>
              </a:r>
            </a:p>
          </p:txBody>
        </p:sp>
        <p:sp>
          <p:nvSpPr>
            <p:cNvPr id="15" name="TextBox 14">
              <a:extLst>
                <a:ext uri="{FF2B5EF4-FFF2-40B4-BE49-F238E27FC236}">
                  <a16:creationId xmlns:a16="http://schemas.microsoft.com/office/drawing/2014/main" id="{3E98DA27-EAC6-A969-A050-2F63115DF8C7}"/>
                </a:ext>
              </a:extLst>
            </p:cNvPr>
            <p:cNvSpPr txBox="1"/>
            <p:nvPr/>
          </p:nvSpPr>
          <p:spPr>
            <a:xfrm>
              <a:off x="8331617" y="1510030"/>
              <a:ext cx="1784350" cy="492443"/>
            </a:xfrm>
            <a:prstGeom prst="rect">
              <a:avLst/>
            </a:prstGeom>
            <a:solidFill>
              <a:schemeClr val="bg2"/>
            </a:solidFill>
          </p:spPr>
          <p:txBody>
            <a:bodyPr wrap="square" rtlCol="0">
              <a:spAutoFit/>
            </a:bodyPr>
            <a:lstStyle/>
            <a:p>
              <a:pPr algn="ctr"/>
              <a:r>
                <a:rPr lang="es-ES" sz="1100" b="1" dirty="0">
                  <a:solidFill>
                    <a:srgbClr val="000000"/>
                  </a:solidFill>
                  <a:latin typeface="Calibri" panose="020F0502020204030204" pitchFamily="34" charset="0"/>
                </a:rPr>
                <a:t>Desechos cortopunzantes</a:t>
              </a:r>
              <a:r>
                <a:rPr lang="es-ES" sz="1300" b="1" dirty="0">
                  <a:solidFill>
                    <a:srgbClr val="000000"/>
                  </a:solidFill>
                  <a:latin typeface="Calibri" panose="020F0502020204030204" pitchFamily="34" charset="0"/>
                </a:rPr>
                <a:t> cortopunzantes</a:t>
              </a:r>
            </a:p>
          </p:txBody>
        </p:sp>
        <p:sp>
          <p:nvSpPr>
            <p:cNvPr id="16" name="TextBox 15" descr="Se ilustran varias categorías de desechos: Los ejemplos de desechos no infecciosos incluyen papel/materiales de envase, botellas/latas y alimentos. Las imágenes para esta categoría incluyen un periódico, una cáscara de banana y una botella vacía. Una flecha en la parte inferior de esta categoría apunta a la frase &quot;recipiente negro (con bolsa de plástico adentro)&quot;.  La categoría de desechos infecciosos incluye los ejemplos de gasas/vendas, sangre/kits para administración intravenosa y guantes. Las imágenes mostradas incluyen gasa y copos de algodón usados, guantees y tubos. Una flecha en la parte inferior de esta categoría apunta a la frase &quot;recipiente amarillo (con bolsa de plástico adentro)&quot;. La categoría de desechos cortopunzantes incluye agujas de infusión, portaobjetos rotos, viales rotos, ampollas rotas, lancetas, objetos retráctiles, bisturíes, cuchillas y agujas. Las imágenes para esta categoría incluyen vidrio roto, agujas y bisturíes con una flecha que apunta estos objetos a una imagen de una caja para objetos cortopunzantes. El texto en la parte inferior de esta categoría dice &quot;Caja para cortopunzantes&quot;. Small image underneath: Este cuadro tiene 3 filas: las palabras desechos de patología al lado de un símbolo de desechos de patología, las palabras desechos químicos y farmacéuticos al lado de un símbolo correspondiente y las palabras desechos radiactivos al lado de un símbolo correspondiente.">
              <a:extLst>
                <a:ext uri="{FF2B5EF4-FFF2-40B4-BE49-F238E27FC236}">
                  <a16:creationId xmlns:a16="http://schemas.microsoft.com/office/drawing/2014/main" id="{3B8D60E6-587B-1A08-CD0A-A08CF35F5DA7}"/>
                </a:ext>
              </a:extLst>
            </p:cNvPr>
            <p:cNvSpPr txBox="1"/>
            <p:nvPr/>
          </p:nvSpPr>
          <p:spPr>
            <a:xfrm>
              <a:off x="4483100" y="1767789"/>
              <a:ext cx="1460500" cy="646331"/>
            </a:xfrm>
            <a:prstGeom prst="rect">
              <a:avLst/>
            </a:prstGeom>
            <a:solidFill>
              <a:schemeClr val="bg2"/>
            </a:solidFill>
          </p:spPr>
          <p:txBody>
            <a:bodyPr wrap="square" rtlCol="0">
              <a:spAutoFit/>
            </a:bodyPr>
            <a:lstStyle/>
            <a:p>
              <a:pPr marL="171450" indent="-171450">
                <a:buFont typeface="Arial" panose="020B0604020202020204" pitchFamily="34" charset="0"/>
                <a:buChar char="•"/>
              </a:pPr>
              <a:r>
                <a:rPr lang="es-ES" sz="900" b="1" dirty="0">
                  <a:solidFill>
                    <a:srgbClr val="000000"/>
                  </a:solidFill>
                  <a:latin typeface="Calibri" panose="020F0502020204030204" pitchFamily="34" charset="0"/>
                </a:rPr>
                <a:t>Papel/Materiales de envase</a:t>
              </a:r>
            </a:p>
            <a:p>
              <a:pPr marL="171450" indent="-171450">
                <a:buFont typeface="Arial" panose="020B0604020202020204" pitchFamily="34" charset="0"/>
                <a:buChar char="•"/>
              </a:pPr>
              <a:r>
                <a:rPr lang="es-ES" sz="900" b="1" dirty="0">
                  <a:solidFill>
                    <a:srgbClr val="000000"/>
                  </a:solidFill>
                  <a:latin typeface="Calibri" panose="020F0502020204030204" pitchFamily="34" charset="0"/>
                </a:rPr>
                <a:t>Botellas/Latas</a:t>
              </a:r>
            </a:p>
            <a:p>
              <a:pPr marL="171450" indent="-171450">
                <a:buFont typeface="Arial" panose="020B0604020202020204" pitchFamily="34" charset="0"/>
                <a:buChar char="•"/>
              </a:pPr>
              <a:r>
                <a:rPr lang="es-ES" sz="900" b="1" dirty="0">
                  <a:solidFill>
                    <a:srgbClr val="000000"/>
                  </a:solidFill>
                  <a:latin typeface="Calibri" panose="020F0502020204030204" pitchFamily="34" charset="0"/>
                </a:rPr>
                <a:t>Alimentos</a:t>
              </a:r>
            </a:p>
          </p:txBody>
        </p:sp>
        <p:sp>
          <p:nvSpPr>
            <p:cNvPr id="17" name="TextBox 16">
              <a:extLst>
                <a:ext uri="{FF2B5EF4-FFF2-40B4-BE49-F238E27FC236}">
                  <a16:creationId xmlns:a16="http://schemas.microsoft.com/office/drawing/2014/main" id="{34DA49D8-7EE3-0E84-AB9E-9E67ED9C7F05}"/>
                </a:ext>
              </a:extLst>
            </p:cNvPr>
            <p:cNvSpPr txBox="1"/>
            <p:nvPr/>
          </p:nvSpPr>
          <p:spPr>
            <a:xfrm>
              <a:off x="6425138" y="1769600"/>
              <a:ext cx="1460500" cy="507831"/>
            </a:xfrm>
            <a:prstGeom prst="rect">
              <a:avLst/>
            </a:prstGeom>
            <a:solidFill>
              <a:schemeClr val="bg2"/>
            </a:solidFill>
          </p:spPr>
          <p:txBody>
            <a:bodyPr wrap="square" rtlCol="0">
              <a:spAutoFit/>
            </a:bodyPr>
            <a:lstStyle/>
            <a:p>
              <a:pPr marL="171450" indent="-171450">
                <a:buFont typeface="Arial" panose="020B0604020202020204" pitchFamily="34" charset="0"/>
                <a:buChar char="•"/>
              </a:pPr>
              <a:r>
                <a:rPr lang="es-ES" sz="900" b="1">
                  <a:solidFill>
                    <a:srgbClr val="000000"/>
                  </a:solidFill>
                  <a:latin typeface="Calibri" panose="020F0502020204030204" pitchFamily="34" charset="0"/>
                </a:rPr>
                <a:t>Gazas/Vendas</a:t>
              </a:r>
            </a:p>
            <a:p>
              <a:pPr marL="171450" indent="-171450">
                <a:buFont typeface="Arial" panose="020B0604020202020204" pitchFamily="34" charset="0"/>
                <a:buChar char="•"/>
              </a:pPr>
              <a:r>
                <a:rPr lang="es-ES" sz="900" b="1">
                  <a:solidFill>
                    <a:srgbClr val="000000"/>
                  </a:solidFill>
                  <a:latin typeface="Calibri" panose="020F0502020204030204" pitchFamily="34" charset="0"/>
                </a:rPr>
                <a:t>Sangre/Kits para administración intravenosa</a:t>
              </a:r>
            </a:p>
            <a:p>
              <a:pPr marL="171450" indent="-171450">
                <a:buFont typeface="Arial" panose="020B0604020202020204" pitchFamily="34" charset="0"/>
                <a:buChar char="•"/>
              </a:pPr>
              <a:r>
                <a:rPr lang="es-ES" sz="900" b="1">
                  <a:solidFill>
                    <a:srgbClr val="000000"/>
                  </a:solidFill>
                  <a:latin typeface="Calibri" panose="020F0502020204030204" pitchFamily="34" charset="0"/>
                </a:rPr>
                <a:t>Guantes</a:t>
              </a:r>
            </a:p>
          </p:txBody>
        </p:sp>
        <p:sp>
          <p:nvSpPr>
            <p:cNvPr id="18" name="TextBox 17">
              <a:extLst>
                <a:ext uri="{FF2B5EF4-FFF2-40B4-BE49-F238E27FC236}">
                  <a16:creationId xmlns:a16="http://schemas.microsoft.com/office/drawing/2014/main" id="{2A7DED3C-E202-D1D3-EDE1-1EB1E7636C56}"/>
                </a:ext>
              </a:extLst>
            </p:cNvPr>
            <p:cNvSpPr txBox="1"/>
            <p:nvPr/>
          </p:nvSpPr>
          <p:spPr>
            <a:xfrm>
              <a:off x="8276844" y="1761488"/>
              <a:ext cx="1737360" cy="954107"/>
            </a:xfrm>
            <a:prstGeom prst="rect">
              <a:avLst/>
            </a:prstGeom>
            <a:solidFill>
              <a:schemeClr val="bg2"/>
            </a:solidFill>
          </p:spPr>
          <p:txBody>
            <a:bodyPr wrap="square" numCol="2" rtlCol="0">
              <a:spAutoFit/>
            </a:bodyPr>
            <a:lstStyle/>
            <a:p>
              <a:pPr marL="171450" indent="-171450">
                <a:buFont typeface="Arial" panose="020B0604020202020204" pitchFamily="34" charset="0"/>
                <a:buChar char="•"/>
              </a:pPr>
              <a:r>
                <a:rPr lang="es-ES" sz="800" b="1" dirty="0">
                  <a:solidFill>
                    <a:srgbClr val="000000"/>
                  </a:solidFill>
                  <a:latin typeface="Calibri" panose="020F0502020204030204" pitchFamily="34" charset="0"/>
                </a:rPr>
                <a:t>Agujas de infusión</a:t>
              </a:r>
            </a:p>
            <a:p>
              <a:pPr marL="171450" indent="-171450">
                <a:buFont typeface="Arial" panose="020B0604020202020204" pitchFamily="34" charset="0"/>
                <a:buChar char="•"/>
              </a:pPr>
              <a:r>
                <a:rPr lang="es-ES" sz="800" b="1" dirty="0">
                  <a:solidFill>
                    <a:srgbClr val="000000"/>
                  </a:solidFill>
                  <a:latin typeface="Calibri" panose="020F0502020204030204" pitchFamily="34" charset="0"/>
                </a:rPr>
                <a:t>Portaobjetos rotos</a:t>
              </a:r>
            </a:p>
            <a:p>
              <a:pPr marL="171450" indent="-171450">
                <a:buFont typeface="Arial" panose="020B0604020202020204" pitchFamily="34" charset="0"/>
                <a:buChar char="•"/>
              </a:pPr>
              <a:r>
                <a:rPr lang="es-ES" sz="800" b="1" dirty="0">
                  <a:solidFill>
                    <a:srgbClr val="000000"/>
                  </a:solidFill>
                  <a:latin typeface="Calibri" panose="020F0502020204030204" pitchFamily="34" charset="0"/>
                </a:rPr>
                <a:t>Viales rotos</a:t>
              </a:r>
            </a:p>
            <a:p>
              <a:pPr marL="171450" indent="-171450">
                <a:buFont typeface="Arial" panose="020B0604020202020204" pitchFamily="34" charset="0"/>
                <a:buChar char="•"/>
              </a:pPr>
              <a:r>
                <a:rPr lang="es-ES" sz="800" b="1" dirty="0">
                  <a:solidFill>
                    <a:srgbClr val="000000"/>
                  </a:solidFill>
                  <a:latin typeface="Calibri" panose="020F0502020204030204" pitchFamily="34" charset="0"/>
                </a:rPr>
                <a:t>Ampollas rotas</a:t>
              </a:r>
            </a:p>
            <a:p>
              <a:pPr marL="171450" indent="-171450">
                <a:buFont typeface="Arial" panose="020B0604020202020204" pitchFamily="34" charset="0"/>
                <a:buChar char="•"/>
              </a:pPr>
              <a:r>
                <a:rPr lang="es-ES" sz="800" b="1" dirty="0">
                  <a:solidFill>
                    <a:srgbClr val="000000"/>
                  </a:solidFill>
                  <a:latin typeface="Calibri" panose="020F0502020204030204" pitchFamily="34" charset="0"/>
                </a:rPr>
                <a:t>Lancetas</a:t>
              </a:r>
            </a:p>
            <a:p>
              <a:pPr marL="171450" indent="-171450">
                <a:buFont typeface="Arial" panose="020B0604020202020204" pitchFamily="34" charset="0"/>
                <a:buChar char="•"/>
              </a:pPr>
              <a:r>
                <a:rPr lang="es-ES" sz="800" b="1" dirty="0">
                  <a:solidFill>
                    <a:srgbClr val="000000"/>
                  </a:solidFill>
                  <a:latin typeface="Calibri" panose="020F0502020204030204" pitchFamily="34" charset="0"/>
                </a:rPr>
                <a:t>Objetos retráctiles</a:t>
              </a:r>
            </a:p>
            <a:p>
              <a:pPr marL="171450" indent="-171450">
                <a:buFont typeface="Arial" panose="020B0604020202020204" pitchFamily="34" charset="0"/>
                <a:buChar char="•"/>
              </a:pPr>
              <a:r>
                <a:rPr lang="es-ES" sz="800" b="1" dirty="0">
                  <a:solidFill>
                    <a:srgbClr val="000000"/>
                  </a:solidFill>
                  <a:latin typeface="Calibri" panose="020F0502020204030204" pitchFamily="34" charset="0"/>
                </a:rPr>
                <a:t>Bisturíes</a:t>
              </a:r>
            </a:p>
            <a:p>
              <a:pPr marL="171450" indent="-171450">
                <a:buFont typeface="Arial" panose="020B0604020202020204" pitchFamily="34" charset="0"/>
                <a:buChar char="•"/>
              </a:pPr>
              <a:r>
                <a:rPr lang="es-ES" sz="800" b="1" dirty="0">
                  <a:solidFill>
                    <a:srgbClr val="000000"/>
                  </a:solidFill>
                  <a:latin typeface="Calibri" panose="020F0502020204030204" pitchFamily="34" charset="0"/>
                </a:rPr>
                <a:t>Cuchillas</a:t>
              </a:r>
            </a:p>
            <a:p>
              <a:pPr marL="171450" indent="-171450">
                <a:buFont typeface="Arial" panose="020B0604020202020204" pitchFamily="34" charset="0"/>
                <a:buChar char="•"/>
              </a:pPr>
              <a:r>
                <a:rPr lang="es-ES" sz="800" b="1" dirty="0">
                  <a:solidFill>
                    <a:srgbClr val="000000"/>
                  </a:solidFill>
                  <a:latin typeface="Calibri" panose="020F0502020204030204" pitchFamily="34" charset="0"/>
                </a:rPr>
                <a:t>Agujas</a:t>
              </a:r>
            </a:p>
          </p:txBody>
        </p:sp>
        <p:sp>
          <p:nvSpPr>
            <p:cNvPr id="19" name="TextBox 18">
              <a:extLst>
                <a:ext uri="{FF2B5EF4-FFF2-40B4-BE49-F238E27FC236}">
                  <a16:creationId xmlns:a16="http://schemas.microsoft.com/office/drawing/2014/main" id="{A0FF9183-C9E2-2D24-3508-FF38AA5970CA}"/>
                </a:ext>
              </a:extLst>
            </p:cNvPr>
            <p:cNvSpPr txBox="1"/>
            <p:nvPr/>
          </p:nvSpPr>
          <p:spPr>
            <a:xfrm>
              <a:off x="4428283" y="4443881"/>
              <a:ext cx="1757887" cy="692497"/>
            </a:xfrm>
            <a:prstGeom prst="rect">
              <a:avLst/>
            </a:prstGeom>
            <a:solidFill>
              <a:srgbClr val="000000"/>
            </a:solidFill>
          </p:spPr>
          <p:txBody>
            <a:bodyPr wrap="square" rtlCol="0">
              <a:spAutoFit/>
            </a:bodyPr>
            <a:lstStyle/>
            <a:p>
              <a:pPr algn="ctr"/>
              <a:r>
                <a:rPr lang="es-ES" sz="1300" b="1" dirty="0">
                  <a:solidFill>
                    <a:schemeClr val="bg2"/>
                  </a:solidFill>
                  <a:latin typeface="Calibri" panose="020F0502020204030204" pitchFamily="34" charset="0"/>
                </a:rPr>
                <a:t>Recipiente negro</a:t>
              </a:r>
            </a:p>
            <a:p>
              <a:pPr algn="ctr"/>
              <a:r>
                <a:rPr lang="es-ES" sz="1300" b="1" dirty="0">
                  <a:solidFill>
                    <a:schemeClr val="bg2"/>
                  </a:solidFill>
                  <a:latin typeface="Calibri" panose="020F0502020204030204" pitchFamily="34" charset="0"/>
                </a:rPr>
                <a:t>(con bolsa de plástico adentro)</a:t>
              </a:r>
            </a:p>
          </p:txBody>
        </p:sp>
        <p:sp>
          <p:nvSpPr>
            <p:cNvPr id="20" name="TextBox 19">
              <a:extLst>
                <a:ext uri="{FF2B5EF4-FFF2-40B4-BE49-F238E27FC236}">
                  <a16:creationId xmlns:a16="http://schemas.microsoft.com/office/drawing/2014/main" id="{D2BB2E43-A191-4250-707A-B0B76E8B3F5A}"/>
                </a:ext>
              </a:extLst>
            </p:cNvPr>
            <p:cNvSpPr txBox="1"/>
            <p:nvPr/>
          </p:nvSpPr>
          <p:spPr>
            <a:xfrm>
              <a:off x="6220460" y="4450654"/>
              <a:ext cx="1757888" cy="692497"/>
            </a:xfrm>
            <a:prstGeom prst="rect">
              <a:avLst/>
            </a:prstGeom>
            <a:solidFill>
              <a:srgbClr val="FFFF00"/>
            </a:solidFill>
          </p:spPr>
          <p:txBody>
            <a:bodyPr wrap="square" rtlCol="0">
              <a:spAutoFit/>
            </a:bodyPr>
            <a:lstStyle/>
            <a:p>
              <a:pPr algn="ctr"/>
              <a:r>
                <a:rPr lang="es-ES" sz="1300" b="1" dirty="0">
                  <a:solidFill>
                    <a:srgbClr val="000000"/>
                  </a:solidFill>
                  <a:latin typeface="Calibri" panose="020F0502020204030204" pitchFamily="34" charset="0"/>
                </a:rPr>
                <a:t>Recipiente amarillo</a:t>
              </a:r>
            </a:p>
            <a:p>
              <a:pPr algn="ctr"/>
              <a:r>
                <a:rPr lang="es-ES" sz="1300" b="1" dirty="0">
                  <a:solidFill>
                    <a:srgbClr val="000000"/>
                  </a:solidFill>
                  <a:latin typeface="Calibri" panose="020F0502020204030204" pitchFamily="34" charset="0"/>
                </a:rPr>
                <a:t>(con bolsa de plástico adentro)</a:t>
              </a:r>
            </a:p>
          </p:txBody>
        </p:sp>
        <p:sp>
          <p:nvSpPr>
            <p:cNvPr id="21" name="TextBox 20">
              <a:extLst>
                <a:ext uri="{FF2B5EF4-FFF2-40B4-BE49-F238E27FC236}">
                  <a16:creationId xmlns:a16="http://schemas.microsoft.com/office/drawing/2014/main" id="{FE178187-9539-DA43-05A0-7341CDB825D4}"/>
                </a:ext>
              </a:extLst>
            </p:cNvPr>
            <p:cNvSpPr txBox="1"/>
            <p:nvPr/>
          </p:nvSpPr>
          <p:spPr>
            <a:xfrm>
              <a:off x="8331617" y="4539111"/>
              <a:ext cx="1737360" cy="492443"/>
            </a:xfrm>
            <a:prstGeom prst="rect">
              <a:avLst/>
            </a:prstGeom>
            <a:solidFill>
              <a:srgbClr val="FFFF00"/>
            </a:solidFill>
          </p:spPr>
          <p:txBody>
            <a:bodyPr wrap="square" rtlCol="0">
              <a:spAutoFit/>
            </a:bodyPr>
            <a:lstStyle/>
            <a:p>
              <a:pPr algn="ctr"/>
              <a:r>
                <a:rPr lang="es-ES" sz="1300" b="1" dirty="0">
                  <a:solidFill>
                    <a:srgbClr val="000000"/>
                  </a:solidFill>
                  <a:latin typeface="Calibri" panose="020F0502020204030204" pitchFamily="34" charset="0"/>
                </a:rPr>
                <a:t>Caja para cortopunzantes</a:t>
              </a:r>
            </a:p>
          </p:txBody>
        </p:sp>
        <p:sp>
          <p:nvSpPr>
            <p:cNvPr id="22" name="TextBox 21">
              <a:extLst>
                <a:ext uri="{FF2B5EF4-FFF2-40B4-BE49-F238E27FC236}">
                  <a16:creationId xmlns:a16="http://schemas.microsoft.com/office/drawing/2014/main" id="{EF026756-C166-A1F5-938C-7D9D82359B20}"/>
                </a:ext>
              </a:extLst>
            </p:cNvPr>
            <p:cNvSpPr txBox="1"/>
            <p:nvPr/>
          </p:nvSpPr>
          <p:spPr>
            <a:xfrm>
              <a:off x="4672836" y="5360880"/>
              <a:ext cx="1371600" cy="246221"/>
            </a:xfrm>
            <a:prstGeom prst="rect">
              <a:avLst/>
            </a:prstGeom>
            <a:solidFill>
              <a:schemeClr val="bg2"/>
            </a:solidFill>
          </p:spPr>
          <p:txBody>
            <a:bodyPr wrap="square" rtlCol="0">
              <a:spAutoFit/>
            </a:bodyPr>
            <a:lstStyle/>
            <a:p>
              <a:r>
                <a:rPr lang="es-ES" sz="1000" b="1">
                  <a:solidFill>
                    <a:srgbClr val="000000"/>
                  </a:solidFill>
                  <a:latin typeface="Calibri" panose="020F0502020204030204" pitchFamily="34" charset="0"/>
                </a:rPr>
                <a:t>Desechos de patología</a:t>
              </a:r>
            </a:p>
          </p:txBody>
        </p:sp>
        <p:sp>
          <p:nvSpPr>
            <p:cNvPr id="23" name="TextBox 22">
              <a:extLst>
                <a:ext uri="{FF2B5EF4-FFF2-40B4-BE49-F238E27FC236}">
                  <a16:creationId xmlns:a16="http://schemas.microsoft.com/office/drawing/2014/main" id="{2FDE70B4-25CC-BDF8-FC31-72DA4D319D18}"/>
                </a:ext>
              </a:extLst>
            </p:cNvPr>
            <p:cNvSpPr txBox="1"/>
            <p:nvPr/>
          </p:nvSpPr>
          <p:spPr>
            <a:xfrm>
              <a:off x="4654803" y="5701575"/>
              <a:ext cx="1416815" cy="400110"/>
            </a:xfrm>
            <a:prstGeom prst="rect">
              <a:avLst/>
            </a:prstGeom>
            <a:solidFill>
              <a:schemeClr val="bg2"/>
            </a:solidFill>
          </p:spPr>
          <p:txBody>
            <a:bodyPr wrap="square" rtlCol="0">
              <a:spAutoFit/>
            </a:bodyPr>
            <a:lstStyle/>
            <a:p>
              <a:r>
                <a:rPr lang="es-ES" sz="1000" b="1">
                  <a:solidFill>
                    <a:srgbClr val="000000"/>
                  </a:solidFill>
                  <a:latin typeface="Calibri" panose="020F0502020204030204" pitchFamily="34" charset="0"/>
                </a:rPr>
                <a:t>Desechos químicos y farmacéuticos</a:t>
              </a:r>
            </a:p>
          </p:txBody>
        </p:sp>
        <p:sp>
          <p:nvSpPr>
            <p:cNvPr id="24" name="TextBox 23">
              <a:extLst>
                <a:ext uri="{FF2B5EF4-FFF2-40B4-BE49-F238E27FC236}">
                  <a16:creationId xmlns:a16="http://schemas.microsoft.com/office/drawing/2014/main" id="{5C1BA222-BE4E-A7F0-6931-68A0F19634D5}"/>
                </a:ext>
              </a:extLst>
            </p:cNvPr>
            <p:cNvSpPr txBox="1"/>
            <p:nvPr/>
          </p:nvSpPr>
          <p:spPr>
            <a:xfrm>
              <a:off x="4654803" y="6205299"/>
              <a:ext cx="1416815" cy="246221"/>
            </a:xfrm>
            <a:prstGeom prst="rect">
              <a:avLst/>
            </a:prstGeom>
            <a:solidFill>
              <a:schemeClr val="bg2"/>
            </a:solidFill>
          </p:spPr>
          <p:txBody>
            <a:bodyPr wrap="square" rtlCol="0">
              <a:spAutoFit/>
            </a:bodyPr>
            <a:lstStyle/>
            <a:p>
              <a:r>
                <a:rPr lang="es-ES" sz="1000" b="1">
                  <a:solidFill>
                    <a:srgbClr val="000000"/>
                  </a:solidFill>
                  <a:latin typeface="Calibri" panose="020F0502020204030204" pitchFamily="34" charset="0"/>
                </a:rPr>
                <a:t>Desechos radiactivos</a:t>
              </a:r>
            </a:p>
          </p:txBody>
        </p:sp>
      </p:grpSp>
    </p:spTree>
    <p:extLst>
      <p:ext uri="{BB962C8B-B14F-4D97-AF65-F5344CB8AC3E}">
        <p14:creationId xmlns:p14="http://schemas.microsoft.com/office/powerpoint/2010/main" val="806358370"/>
      </p:ext>
    </p:extLst>
  </p:cSld>
  <p:clrMapOvr>
    <a:masterClrMapping/>
  </p:clrMapOvr>
  <p:transition>
    <p:fade/>
  </p:transition>
</p:sld>
</file>

<file path=ppt/theme/theme1.xml><?xml version="1.0" encoding="utf-8"?>
<a:theme xmlns:a="http://schemas.openxmlformats.org/drawingml/2006/main" name="DHQP_ATSDR Combined">
  <a:themeElements>
    <a:clrScheme name="Custom 1">
      <a:dk1>
        <a:srgbClr val="0F56DC"/>
      </a:dk1>
      <a:lt1>
        <a:srgbClr val="FFC000"/>
      </a:lt1>
      <a:dk2>
        <a:srgbClr val="FFFFFF"/>
      </a:dk2>
      <a:lt2>
        <a:srgbClr val="FFFFFF"/>
      </a:lt2>
      <a:accent1>
        <a:srgbClr val="008080"/>
      </a:accent1>
      <a:accent2>
        <a:srgbClr val="993300"/>
      </a:accent2>
      <a:accent3>
        <a:srgbClr val="CCCC00"/>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DHQP_ATSDR Combined" id="{5FAE2803-7B31-4CF6-98E6-2CF9EC8D6EDD}" vid="{918626BD-6491-46D0-9E71-8DA95D31A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dc5e71a-92c4-4f6d-817f-dfbfbdb6be1d">
      <UserInfo>
        <DisplayName/>
        <AccountId xsi:nil="true"/>
        <AccountType/>
      </UserInfo>
    </SharedWithUsers>
    <TaxCatchAll xmlns="4dc5e71a-92c4-4f6d-817f-dfbfbdb6be1d" xsi:nil="true"/>
    <lcf76f155ced4ddcb4097134ff3c332f xmlns="be3c1013-821e-4e98-bbfa-76f80fde421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7F5FF27D5830488CADF2E081BCCF5A" ma:contentTypeVersion="12" ma:contentTypeDescription="Create a new document." ma:contentTypeScope="" ma:versionID="42f925f2db4998814ffbea28214c6a6b">
  <xsd:schema xmlns:xsd="http://www.w3.org/2001/XMLSchema" xmlns:xs="http://www.w3.org/2001/XMLSchema" xmlns:p="http://schemas.microsoft.com/office/2006/metadata/properties" xmlns:ns2="be3c1013-821e-4e98-bbfa-76f80fde421a" xmlns:ns3="4dc5e71a-92c4-4f6d-817f-dfbfbdb6be1d" targetNamespace="http://schemas.microsoft.com/office/2006/metadata/properties" ma:root="true" ma:fieldsID="f00c714f4dc5a77eee252bea0e9cea56" ns2:_="" ns3:_="">
    <xsd:import namespace="be3c1013-821e-4e98-bbfa-76f80fde421a"/>
    <xsd:import namespace="4dc5e71a-92c4-4f6d-817f-dfbfbdb6be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3c1013-821e-4e98-bbfa-76f80fde42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c5e71a-92c4-4f6d-817f-dfbfbdb6be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ef12ec4-d4e0-4144-8813-7f6627130785}" ma:internalName="TaxCatchAll" ma:showField="CatchAllData" ma:web="4dc5e71a-92c4-4f6d-817f-dfbfbdb6be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2279E9-374E-49BB-BD91-B3D36BE7F50F}">
  <ds:schemaRefs>
    <ds:schemaRef ds:uri="http://www.w3.org/XML/1998/namespace"/>
    <ds:schemaRef ds:uri="http://schemas.microsoft.com/office/infopath/2007/PartnerControls"/>
    <ds:schemaRef ds:uri="be3c1013-821e-4e98-bbfa-76f80fde421a"/>
    <ds:schemaRef ds:uri="http://purl.org/dc/terms/"/>
    <ds:schemaRef ds:uri="4dc5e71a-92c4-4f6d-817f-dfbfbdb6be1d"/>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C48BA2AD-6A70-47F3-8B2A-CB44E6929A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3c1013-821e-4e98-bbfa-76f80fde421a"/>
    <ds:schemaRef ds:uri="4dc5e71a-92c4-4f6d-817f-dfbfbdb6be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2E83ED-7AF5-4DE3-B01C-9A691771AD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276</TotalTime>
  <Words>4091</Words>
  <Application>Microsoft Office PowerPoint</Application>
  <PresentationFormat>Widescreen</PresentationFormat>
  <Paragraphs>396</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Myriad Web Pro</vt:lpstr>
      <vt:lpstr>Wingdings</vt:lpstr>
      <vt:lpstr>DHQP_ATSDR Combined</vt:lpstr>
      <vt:lpstr>Prevención y control de infecciones: enfermedad por el virus de Marburgo (EVM)  Manejo de desechos, parte 1: El proceso de manejo de desechos  </vt:lpstr>
      <vt:lpstr>Objetivos de aprendizaje</vt:lpstr>
      <vt:lpstr>Hablar sobre lo siguiente:</vt:lpstr>
      <vt:lpstr>¿Qué es el manejo de desechos?</vt:lpstr>
      <vt:lpstr>El manejo de desechos incluye:</vt:lpstr>
      <vt:lpstr>¿Por qué es importante el manejo de desechos?</vt:lpstr>
      <vt:lpstr>Cómo manejar desechos en su centro</vt:lpstr>
      <vt:lpstr>Proceso de manejo de desechos</vt:lpstr>
      <vt:lpstr>Separación de desechos</vt:lpstr>
      <vt:lpstr>Separación de desechos</vt:lpstr>
      <vt:lpstr>Separación de desechos</vt:lpstr>
      <vt:lpstr>Separación de desechos</vt:lpstr>
      <vt:lpstr>Desechos cortopunzantes</vt:lpstr>
      <vt:lpstr>Separación de desechos</vt:lpstr>
      <vt:lpstr>Equipo de protección personal para las personas que manipulan desechos</vt:lpstr>
      <vt:lpstr>Recolectar y transportar desechos</vt:lpstr>
      <vt:lpstr>Almacenamiento de desechos</vt:lpstr>
      <vt:lpstr>Eliminación de desechos</vt:lpstr>
      <vt:lpstr>Verificación de conocimientos: manejo de desechos</vt:lpstr>
      <vt:lpstr>Comentarios sobre la verificación de conocimientos</vt:lpstr>
      <vt:lpstr>Reflexión</vt:lpstr>
      <vt:lpstr>Conclusiones clave</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Waste Management</dc:title>
  <dc:creator>Ponder, Marilyn (CDC/DDID/NCEZID/DHQP) (CTR)</dc:creator>
  <cp:lastModifiedBy>Ponder, Marilyn (CDC/NCEZID/DHQP/OD) (CTR)</cp:lastModifiedBy>
  <cp:revision>70</cp:revision>
  <dcterms:created xsi:type="dcterms:W3CDTF">2022-11-21T17:50:57Z</dcterms:created>
  <dcterms:modified xsi:type="dcterms:W3CDTF">2023-11-22T15:35:16Z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2022-11-21T17:53:56Z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decb9a74-87f8-4cc6-8828-1291b2ee5e7d</vt:lpwstr>
  </property>
  <property fmtid="{D5CDD505-2E9C-101B-9397-08002B2CF9AE}" pid="8" name="MSIP_Label_7b94a7b8-f06c-4dfe-bdcc-9b548fd58c31_ContentBits">
    <vt:lpwstr>0</vt:lpwstr>
  </property>
  <property fmtid="{D5CDD505-2E9C-101B-9397-08002B2CF9AE}" pid="9" name="ContentTypeId">
    <vt:lpwstr>0x010100887F5FF27D5830488CADF2E081BCCF5A</vt:lpwstr>
  </property>
  <property fmtid="{D5CDD505-2E9C-101B-9397-08002B2CF9AE}" pid="10" name="MediaServiceImageTags">
    <vt:lpwstr/>
  </property>
  <property fmtid="{D5CDD505-2E9C-101B-9397-08002B2CF9AE}" pid="11" name="Order">
    <vt:r8>185500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