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0"/>
  </p:notesMasterIdLst>
  <p:sldIdLst>
    <p:sldId id="615" r:id="rId5"/>
    <p:sldId id="322" r:id="rId6"/>
    <p:sldId id="593" r:id="rId7"/>
    <p:sldId id="607" r:id="rId8"/>
    <p:sldId id="430" r:id="rId9"/>
    <p:sldId id="592" r:id="rId10"/>
    <p:sldId id="614" r:id="rId11"/>
    <p:sldId id="535" r:id="rId12"/>
    <p:sldId id="604" r:id="rId13"/>
    <p:sldId id="610" r:id="rId14"/>
    <p:sldId id="613" r:id="rId15"/>
    <p:sldId id="617" r:id="rId16"/>
    <p:sldId id="594" r:id="rId17"/>
    <p:sldId id="556" r:id="rId18"/>
    <p:sldId id="606" r:id="rId19"/>
    <p:sldId id="578" r:id="rId20"/>
    <p:sldId id="599" r:id="rId21"/>
    <p:sldId id="600" r:id="rId22"/>
    <p:sldId id="601" r:id="rId23"/>
    <p:sldId id="602" r:id="rId24"/>
    <p:sldId id="611" r:id="rId25"/>
    <p:sldId id="612" r:id="rId26"/>
    <p:sldId id="608" r:id="rId27"/>
    <p:sldId id="609" r:id="rId28"/>
    <p:sldId id="6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493A44-E4F9-9A55-A7A7-2BC1E5310015}" name="Brinsley-Rainisch, Kristin (CDC/DDID/NCEZID/DHQP)" initials="B(" userId="S::aof4@cdc.gov::5c23f4cd-6ac8-4e98-bcf1-e79ff5be2e29" providerId="AD"/>
  <p188:author id="{74873CA3-183E-6DA5-8DD9-6D3F260CF572}" name="Wilson, Katie (CDC/NCEZID/DHQP/IICB)" initials="W(" userId="S::vvd6@cdc.gov::b37c5cec-f22a-4653-a2f2-bcde195e618a" providerId="AD"/>
  <p188:author id="{F80247A9-1DE1-0F24-CE40-EF623018141F}" name="Capers, Catherine (Katy) (CDC/DDID/NCEZID/DHQP)" initials="C(" userId="S::ybz5@cdc.gov::ed1cbedc-bcb4-4ffd-bf81-f358b2108ce9"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116" autoAdjust="0"/>
  </p:normalViewPr>
  <p:slideViewPr>
    <p:cSldViewPr snapToGrid="0">
      <p:cViewPr varScale="1">
        <p:scale>
          <a:sx n="36" d="100"/>
          <a:sy n="36" d="100"/>
        </p:scale>
        <p:origin x="1008"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2A5667D0-5961-43FA-A942-A436E8CFA281}"/>
    <pc:docChg chg="undo custSel addSld delSld modSld">
      <pc:chgData name="Ponder, Marilyn (CDC/NCEZID/DHQP/OD) (CTR)" userId="3999cd6a-e61a-4ada-a4ca-391c3b117a90" providerId="ADAL" clId="{2A5667D0-5961-43FA-A942-A436E8CFA281}" dt="2024-10-03T18:11:06.173" v="37"/>
      <pc:docMkLst>
        <pc:docMk/>
      </pc:docMkLst>
      <pc:sldChg chg="modNotesTx">
        <pc:chgData name="Ponder, Marilyn (CDC/NCEZID/DHQP/OD) (CTR)" userId="3999cd6a-e61a-4ada-a4ca-391c3b117a90" providerId="ADAL" clId="{2A5667D0-5961-43FA-A942-A436E8CFA281}" dt="2024-10-02T20:34:03.795" v="34" actId="20577"/>
        <pc:sldMkLst>
          <pc:docMk/>
          <pc:sldMk cId="1648284356" sldId="430"/>
        </pc:sldMkLst>
      </pc:sldChg>
      <pc:sldChg chg="modNotesTx">
        <pc:chgData name="Ponder, Marilyn (CDC/NCEZID/DHQP/OD) (CTR)" userId="3999cd6a-e61a-4ada-a4ca-391c3b117a90" providerId="ADAL" clId="{2A5667D0-5961-43FA-A942-A436E8CFA281}" dt="2024-10-02T20:36:01.846" v="35" actId="20577"/>
        <pc:sldMkLst>
          <pc:docMk/>
          <pc:sldMk cId="3639334396" sldId="535"/>
        </pc:sldMkLst>
      </pc:sldChg>
      <pc:sldChg chg="delCm">
        <pc:chgData name="Ponder, Marilyn (CDC/NCEZID/DHQP/OD) (CTR)" userId="3999cd6a-e61a-4ada-a4ca-391c3b117a90" providerId="ADAL" clId="{2A5667D0-5961-43FA-A942-A436E8CFA281}" dt="2024-10-02T20:29:51.924" v="16"/>
        <pc:sldMkLst>
          <pc:docMk/>
          <pc:sldMk cId="681164151" sldId="610"/>
        </pc:sldMkLst>
        <pc:extLst>
          <p:ext xmlns:p="http://schemas.openxmlformats.org/presentationml/2006/main" uri="{D6D511B9-2390-475A-947B-AFAB55BFBCF1}">
            <pc226:cmChg xmlns:pc226="http://schemas.microsoft.com/office/powerpoint/2022/06/main/command" chg="del">
              <pc226:chgData name="Ponder, Marilyn (CDC/NCEZID/DHQP/OD) (CTR)" userId="3999cd6a-e61a-4ada-a4ca-391c3b117a90" providerId="ADAL" clId="{2A5667D0-5961-43FA-A942-A436E8CFA281}" dt="2024-10-02T20:29:51.924" v="16"/>
              <pc2:cmMkLst xmlns:pc2="http://schemas.microsoft.com/office/powerpoint/2019/9/main/command">
                <pc:docMk/>
                <pc:sldMk cId="681164151" sldId="610"/>
                <pc2:cmMk id="{E933838B-F770-49E9-A15B-B68F27EAF140}"/>
              </pc2:cmMkLst>
            </pc226:cmChg>
          </p:ext>
        </pc:extLst>
      </pc:sldChg>
      <pc:sldChg chg="delCm modNotesTx">
        <pc:chgData name="Ponder, Marilyn (CDC/NCEZID/DHQP/OD) (CTR)" userId="3999cd6a-e61a-4ada-a4ca-391c3b117a90" providerId="ADAL" clId="{2A5667D0-5961-43FA-A942-A436E8CFA281}" dt="2024-10-03T18:11:06.173" v="37"/>
        <pc:sldMkLst>
          <pc:docMk/>
          <pc:sldMk cId="1847101880" sldId="613"/>
        </pc:sldMkLst>
        <pc:extLst>
          <p:ext xmlns:p="http://schemas.openxmlformats.org/presentationml/2006/main" uri="{D6D511B9-2390-475A-947B-AFAB55BFBCF1}">
            <pc226:cmChg xmlns:pc226="http://schemas.microsoft.com/office/powerpoint/2022/06/main/command" chg="del">
              <pc226:chgData name="Ponder, Marilyn (CDC/NCEZID/DHQP/OD) (CTR)" userId="3999cd6a-e61a-4ada-a4ca-391c3b117a90" providerId="ADAL" clId="{2A5667D0-5961-43FA-A942-A436E8CFA281}" dt="2024-10-03T18:11:04.359" v="36"/>
              <pc2:cmMkLst xmlns:pc2="http://schemas.microsoft.com/office/powerpoint/2019/9/main/command">
                <pc:docMk/>
                <pc:sldMk cId="1847101880" sldId="613"/>
                <pc2:cmMk id="{8963B07C-7E0F-415F-8C0B-67963C846E32}"/>
              </pc2:cmMkLst>
            </pc226:cmChg>
            <pc226:cmChg xmlns:pc226="http://schemas.microsoft.com/office/powerpoint/2022/06/main/command" chg="del">
              <pc226:chgData name="Ponder, Marilyn (CDC/NCEZID/DHQP/OD) (CTR)" userId="3999cd6a-e61a-4ada-a4ca-391c3b117a90" providerId="ADAL" clId="{2A5667D0-5961-43FA-A942-A436E8CFA281}" dt="2024-10-03T18:11:06.173" v="37"/>
              <pc2:cmMkLst xmlns:pc2="http://schemas.microsoft.com/office/powerpoint/2019/9/main/command">
                <pc:docMk/>
                <pc:sldMk cId="1847101880" sldId="613"/>
                <pc2:cmMk id="{38067B99-C33A-4BED-B51A-F4EBB8228F67}"/>
              </pc2:cmMkLst>
            </pc226:cmChg>
          </p:ext>
        </pc:extLst>
      </pc:sldChg>
      <pc:sldChg chg="new del">
        <pc:chgData name="Ponder, Marilyn (CDC/NCEZID/DHQP/OD) (CTR)" userId="3999cd6a-e61a-4ada-a4ca-391c3b117a90" providerId="ADAL" clId="{2A5667D0-5961-43FA-A942-A436E8CFA281}" dt="2024-10-02T20:09:58.894" v="11" actId="680"/>
        <pc:sldMkLst>
          <pc:docMk/>
          <pc:sldMk cId="2214797850" sldId="618"/>
        </pc:sldMkLst>
      </pc:sldChg>
      <pc:sldChg chg="new del">
        <pc:chgData name="Ponder, Marilyn (CDC/NCEZID/DHQP/OD) (CTR)" userId="3999cd6a-e61a-4ada-a4ca-391c3b117a90" providerId="ADAL" clId="{2A5667D0-5961-43FA-A942-A436E8CFA281}" dt="2024-10-02T20:10:56.527" v="13" actId="680"/>
        <pc:sldMkLst>
          <pc:docMk/>
          <pc:sldMk cId="3189191315" sldId="6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A8270-8A4F-43E3-89C0-EBF47C9F491D}"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ACB27-B695-4D7B-B62E-317C14B6E867}" type="slidenum">
              <a:rPr lang="en-US" smtClean="0"/>
              <a:t>‹#›</a:t>
            </a:fld>
            <a:endParaRPr lang="en-US"/>
          </a:p>
        </p:txBody>
      </p:sp>
    </p:spTree>
    <p:extLst>
      <p:ext uri="{BB962C8B-B14F-4D97-AF65-F5344CB8AC3E}">
        <p14:creationId xmlns:p14="http://schemas.microsoft.com/office/powerpoint/2010/main" val="33456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bmed.ncbi.nlm.nih.gov/2789590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Intended Audience: This presentation focuses on what </a:t>
            </a:r>
            <a:r>
              <a:rPr lang="en-US" sz="1200" b="1" i="1" kern="1200">
                <a:solidFill>
                  <a:schemeClr val="tx1"/>
                </a:solidFill>
                <a:effectLst/>
                <a:latin typeface="+mn-lt"/>
                <a:ea typeface="+mn-ea"/>
                <a:cs typeface="+mn-cs"/>
              </a:rPr>
              <a:t>healthcare workers </a:t>
            </a:r>
            <a:r>
              <a:rPr lang="en-US" sz="1200" i="1" kern="1200">
                <a:solidFill>
                  <a:schemeClr val="tx1"/>
                </a:solidFill>
                <a:effectLst/>
                <a:latin typeface="+mn-lt"/>
                <a:ea typeface="+mn-ea"/>
                <a:cs typeface="+mn-cs"/>
              </a:rPr>
              <a:t>should know about environmental cleaning and disinfection for Marburg virus disease. A different presentation on this topic is available for facilities management personnel at https://www.cdc.gov/vhf/marburg/non-us/global-ipc.html.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Please note that the IPC for MVD topics are published in sequence with the expectation that participants will progress through the series. You may, however, mix and match content to meet participant needs, and in these cases, you may need to adjust the sample script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Estimated time with audience participation</a:t>
            </a:r>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 Approximately 20-25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Script:</a:t>
            </a:r>
          </a:p>
          <a:p>
            <a:r>
              <a:rPr lang="en-US" sz="1200" kern="1200">
                <a:solidFill>
                  <a:schemeClr val="tx1"/>
                </a:solidFill>
                <a:effectLst/>
                <a:latin typeface="+mn-lt"/>
                <a:ea typeface="+mn-ea"/>
                <a:cs typeface="+mn-cs"/>
              </a:rPr>
              <a:t>Welcome! Today we'll be focusing on environmental cleaning and disinfection as well as waste management in the context of Marburg virus disease.</a:t>
            </a:r>
          </a:p>
          <a:p>
            <a:endParaRPr lang="en-US"/>
          </a:p>
        </p:txBody>
      </p:sp>
      <p:sp>
        <p:nvSpPr>
          <p:cNvPr id="4" name="Slide Number Placeholder 3"/>
          <p:cNvSpPr>
            <a:spLocks noGrp="1"/>
          </p:cNvSpPr>
          <p:nvPr>
            <p:ph type="sldNum" sz="quarter" idx="5"/>
          </p:nvPr>
        </p:nvSpPr>
        <p:spPr/>
        <p:txBody>
          <a:bodyPr/>
          <a:lstStyle/>
          <a:p>
            <a:fld id="{967ACB27-B695-4D7B-B62E-317C14B6E867}" type="slidenum">
              <a:rPr lang="en-US" smtClean="0"/>
              <a:t>1</a:t>
            </a:fld>
            <a:endParaRPr lang="en-US"/>
          </a:p>
        </p:txBody>
      </p:sp>
    </p:spTree>
    <p:extLst>
      <p:ext uri="{BB962C8B-B14F-4D97-AF65-F5344CB8AC3E}">
        <p14:creationId xmlns:p14="http://schemas.microsoft.com/office/powerpoint/2010/main" val="31676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cs typeface="Times New Roman" panose="02020603050405020304" pitchFamily="18" charset="0"/>
              </a:rPr>
              <a:t>Script</a:t>
            </a:r>
            <a:r>
              <a:rPr lang="en-US" sz="1200" dirty="0">
                <a:effectLst/>
                <a:latin typeface="Calibri" panose="020F0502020204030204" pitchFamily="34" charset="0"/>
                <a:cs typeface="Times New Roman" panose="02020603050405020304" pitchFamily="18" charset="0"/>
              </a:rPr>
              <a:t>:</a:t>
            </a:r>
          </a:p>
          <a:p>
            <a:r>
              <a:rPr lang="en-US" dirty="0"/>
              <a:t>When you need to clean up a spill of body fluids, NEVER spray disinfectant directly on the spill because that can create splashes or make the spill bigger.</a:t>
            </a:r>
          </a:p>
          <a:p>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Before beginning to clean the spill, always conduct hand hygiene and put on appropriate PPE for the task.</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a:spcAft>
                <a:spcPts val="600"/>
              </a:spcAft>
            </a:pPr>
            <a:r>
              <a:rPr lang="en-US" dirty="0"/>
              <a:t>You should begin by using a cloth or absorbent towel to soak up as much of the spill as possible. </a:t>
            </a:r>
            <a:r>
              <a:rPr lang="en-US" b="0" dirty="0"/>
              <a:t>This cloth or towel should then be discarded into an infectious waste bag.</a:t>
            </a:r>
            <a:endParaRPr lang="en-US" b="0" dirty="0">
              <a:cs typeface="Calibri"/>
            </a:endParaRPr>
          </a:p>
          <a:p>
            <a:pPr>
              <a:spcAft>
                <a:spcPts val="600"/>
              </a:spcAft>
            </a:pPr>
            <a:r>
              <a:rPr lang="en-US" dirty="0"/>
              <a:t>Then you should clean the area by wiping with a clean cloth soaked in soap and water. </a:t>
            </a:r>
            <a:endParaRPr lang="en-US" dirty="0">
              <a:cs typeface="Calibri"/>
            </a:endParaRPr>
          </a:p>
          <a:p>
            <a:pPr>
              <a:spcAft>
                <a:spcPts val="600"/>
              </a:spcAft>
            </a:pPr>
            <a:endParaRPr lang="en-US" dirty="0"/>
          </a:p>
          <a:p>
            <a:pPr>
              <a:spcAft>
                <a:spcPts val="600"/>
              </a:spcAft>
            </a:pPr>
            <a:r>
              <a:rPr lang="en-US" dirty="0"/>
              <a:t>NEVER put a cloth or towel in chlorine or water after use as it is considered highly infectious waste and will contaminate the chlorine solution.</a:t>
            </a:r>
            <a:r>
              <a:rPr lang="en-US" b="1" dirty="0"/>
              <a:t> Instead, you can use a cup to pour the chlorine solution over your cloth to avoid dipping the cloth itself. </a:t>
            </a:r>
            <a:r>
              <a:rPr lang="en-US" b="0" dirty="0"/>
              <a:t>After each cloth is used, it should be put into an infectious waste bag for disposal. More than one cloth may be required to clean and disinfect the spill.</a:t>
            </a:r>
          </a:p>
          <a:p>
            <a:pPr>
              <a:spcAft>
                <a:spcPts val="600"/>
              </a:spcAft>
            </a:pPr>
            <a:endParaRPr lang="en-US" dirty="0"/>
          </a:p>
          <a:p>
            <a:pPr>
              <a:spcAft>
                <a:spcPts val="600"/>
              </a:spcAft>
            </a:pPr>
            <a:r>
              <a:rPr lang="en-US" dirty="0"/>
              <a:t>After thoroughly cleaning the area to remove all visible contamination, use a clean cloth soaked in 0.5% chlorine solution to disinfect the area.</a:t>
            </a:r>
            <a:r>
              <a:rPr lang="en-US" b="0" dirty="0"/>
              <a:t> You should make sure that the area stays wet with chlorine for 15 minutes. This may involve using additional cloths and adding more chlorine solution to the surface to keep it wet.  </a:t>
            </a:r>
            <a:endParaRPr lang="en-US" b="0" dirty="0">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a:spcAft>
                <a:spcPts val="600"/>
              </a:spcAft>
              <a:defRPr/>
            </a:pPr>
            <a:r>
              <a:rPr lang="en-US" dirty="0"/>
              <a:t>Finally, discard the waste and remove PPE properly. Then, perform hand hygiene. </a:t>
            </a:r>
          </a:p>
          <a:p>
            <a:pPr>
              <a:spcAft>
                <a:spcPts val="600"/>
              </a:spcAft>
              <a:defRPr/>
            </a:pPr>
            <a:endParaRPr lang="en-US" dirty="0"/>
          </a:p>
          <a:p>
            <a:pPr>
              <a:spcAft>
                <a:spcPts val="600"/>
              </a:spcAft>
              <a:defRPr/>
            </a:pPr>
            <a:r>
              <a:rPr lang="en-US" dirty="0"/>
              <a:t>We will talk more about waste disposal in a little bit. For more details on how to remove PPE and perform hand hygiene, you can review the presentations found at the CDC web page: https://www.cdc.gov/vhf/marburg/non-us/global-ipc.html</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67511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cs typeface="Times New Roman" panose="02020603050405020304" pitchFamily="18" charset="0"/>
              </a:rPr>
              <a:t>Script</a:t>
            </a:r>
            <a:r>
              <a:rPr lang="en-US" sz="1200" dirty="0">
                <a:effectLst/>
                <a:latin typeface="Calibri" panose="020F0502020204030204" pitchFamily="34" charset="0"/>
                <a:cs typeface="Times New Roman" panose="02020603050405020304" pitchFamily="18" charset="0"/>
              </a:rPr>
              <a:t>:</a:t>
            </a:r>
          </a:p>
          <a:p>
            <a:r>
              <a:rPr lang="en-US" dirty="0"/>
              <a:t>When using chlorine solutions for environmental cleaning in MVD isolation areas, a concentration of 0.5%, sometimes called “strong chlorine”, is needed for hard surfaces such as floors, counters, and bed rails. The contact time of chlorine is 10 minutes. This is how long chlorine needs to be on a surface to kill the microorganisms. The surface should be sufficiently wet for 10 minutes to make sure it’s enough time to disinfect.</a:t>
            </a:r>
          </a:p>
          <a:p>
            <a:endParaRPr lang="en-US" dirty="0">
              <a:cs typeface="Calibri"/>
            </a:endParaRPr>
          </a:p>
          <a:p>
            <a:r>
              <a:rPr lang="en-US" dirty="0">
                <a:cs typeface="Calibri"/>
              </a:rPr>
              <a:t>Note that WHO suggests that soiled linens be safely disposed of as infectious waste via incineration (as opposed to disinfection or decontamination).</a:t>
            </a:r>
          </a:p>
          <a:p>
            <a:endParaRPr lang="en-US" dirty="0"/>
          </a:p>
          <a:p>
            <a:r>
              <a:rPr lang="en-US" dirty="0"/>
              <a:t>You should never spray chlorine. </a:t>
            </a:r>
          </a:p>
          <a:p>
            <a:r>
              <a:rPr lang="en-US" dirty="0"/>
              <a:t>You especially never want to spray chlorine on people (direct spraying, disinfectant tunnels, or any other “creative” solutions) because of potential adverse health effects which we’ll discuss on another slide. When cleaning surfaces, wiping is preferred over spraying.</a:t>
            </a:r>
          </a:p>
          <a:p>
            <a:endParaRPr lang="en-US" dirty="0"/>
          </a:p>
          <a:p>
            <a:endParaRPr lang="en-US" dirty="0"/>
          </a:p>
          <a:p>
            <a:r>
              <a:rPr lang="en-US" i="1" dirty="0"/>
              <a:t>Further reading:</a:t>
            </a:r>
          </a:p>
          <a:p>
            <a:r>
              <a:rPr lang="en-US" i="1" u="none" dirty="0">
                <a:solidFill>
                  <a:srgbClr val="000000"/>
                </a:solidFill>
                <a:hlinkClick r:id="rId3">
                  <a:extLst>
                    <a:ext uri="{A12FA001-AC4F-418D-AE19-62706E023703}">
                      <ahyp:hlinkClr xmlns:ahyp="http://schemas.microsoft.com/office/drawing/2018/hyperlinkcolor" val="tx"/>
                    </a:ext>
                  </a:extLst>
                </a:hlinkClick>
              </a:rPr>
              <a:t>Deliberate exposure of humans to chlorine-the aftermath of Ebola in West Africa - PubMed (nih.gov)</a:t>
            </a:r>
            <a:r>
              <a:rPr lang="en-US" i="1" u="none" dirty="0">
                <a:solidFill>
                  <a:srgbClr val="000000"/>
                </a:solidFill>
              </a:rPr>
              <a:t> </a:t>
            </a:r>
            <a:r>
              <a:rPr lang="en-US" i="1" dirty="0"/>
              <a:t>- https://pubmed.ncbi.nlm.nih.gov/27895903/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35388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800" i="1" dirty="0">
                <a:effectLst/>
                <a:latin typeface="Calibri"/>
                <a:cs typeface="Calibri"/>
              </a:rPr>
              <a:t>Script</a:t>
            </a:r>
            <a:r>
              <a:rPr lang="en-US" sz="1800" dirty="0">
                <a:effectLst/>
                <a:latin typeface="Calibri"/>
                <a:cs typeface="Calibri"/>
              </a:rPr>
              <a:t>:</a:t>
            </a:r>
          </a:p>
          <a:p>
            <a:r>
              <a:rPr lang="en-US" dirty="0"/>
              <a:t>Chlorine can cause adverse health effects including respiratory problems and burns </a:t>
            </a:r>
            <a:r>
              <a:rPr lang="en-US" b="1" dirty="0"/>
              <a:t>when handled without the proper PPE</a:t>
            </a:r>
            <a:r>
              <a:rPr lang="en-US" dirty="0"/>
              <a:t>. This picture shows a chlorine burn from dunking hands in a bucket of chlorine. The concentration was unknown, and by the time this person could get the rest of her PPE off safely, about 10 minutes, she had chlorine burns on her arms.</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ea typeface="Calibri" panose="020F0502020204030204" pitchFamily="34" charset="0"/>
                <a:cs typeface="Calibri"/>
              </a:rPr>
              <a:t>Chlorine is also potentially explosive. Calcium hypochlorite may be combustible when mixed with some other types of powdered chlorine. </a:t>
            </a:r>
            <a:r>
              <a:rPr lang="en-US" dirty="0"/>
              <a:t>At an Ebola treatment unit during an Ebola outbreak in West Africa, an explosion happened in a chlorine mixing area, </a:t>
            </a:r>
            <a:r>
              <a:rPr lang="en-US" sz="1200" dirty="0">
                <a:effectLst/>
                <a:latin typeface="Calibri"/>
                <a:ea typeface="Calibri" panose="020F0502020204030204" pitchFamily="34" charset="0"/>
                <a:cs typeface="Calibri"/>
              </a:rPr>
              <a:t>which had two separate types of chlorine present: HTH Granular (Calcium Hypochlorite) and SDIC Powder (Sodium </a:t>
            </a:r>
            <a:r>
              <a:rPr lang="en-US" sz="1200" dirty="0" err="1">
                <a:effectLst/>
                <a:latin typeface="Calibri"/>
                <a:ea typeface="Calibri" panose="020F0502020204030204" pitchFamily="34" charset="0"/>
                <a:cs typeface="Calibri"/>
              </a:rPr>
              <a:t>Dichloroisocyanurate</a:t>
            </a:r>
            <a:r>
              <a:rPr lang="en-US" sz="1200" dirty="0">
                <a:effectLst/>
                <a:latin typeface="Calibri"/>
                <a:ea typeface="Calibri" panose="020F0502020204030204" pitchFamily="34" charset="0"/>
                <a:cs typeface="Calibri"/>
              </a:rPr>
              <a:t>). The blast was strong enough to be heard several hundred meters away, scattered chlorine powder around a wide area, and blew out a nearby tarpaulin wall.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dirty="0">
              <a:cs typeface="Calibri"/>
            </a:endParaRPr>
          </a:p>
          <a:p>
            <a:r>
              <a:rPr lang="en-US" dirty="0">
                <a:cs typeface="Calibri"/>
              </a:rPr>
              <a:t>Finally, </a:t>
            </a:r>
            <a:r>
              <a:rPr lang="en-US" b="0" dirty="0">
                <a:cs typeface="Calibri"/>
              </a:rPr>
              <a:t>if </a:t>
            </a:r>
            <a:r>
              <a:rPr lang="en-US" dirty="0">
                <a:cs typeface="Calibri"/>
              </a:rPr>
              <a:t>chlorine is mixed with any other disinfectants or cleaning products, particularly acids and ammonia based products, there is the potential for the creation of toxic gases, which can cause eye, nose, and throat irritation and other severe reactions.</a:t>
            </a:r>
          </a:p>
          <a:p>
            <a:endParaRPr lang="en-US" dirty="0"/>
          </a:p>
          <a:p>
            <a:r>
              <a:rPr lang="en-US" dirty="0"/>
              <a:t>In sum, always use caution when using chlorine.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12474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Part of keeping a healthcare facility clean is disposing of waste properly, so now we’ll talk a bit about the process of waste management and your role in it. </a:t>
            </a:r>
          </a:p>
        </p:txBody>
      </p:sp>
      <p:sp>
        <p:nvSpPr>
          <p:cNvPr id="4" name="Slide Number Placeholder 3"/>
          <p:cNvSpPr>
            <a:spLocks noGrp="1"/>
          </p:cNvSpPr>
          <p:nvPr>
            <p:ph type="sldNum" sz="quarter" idx="5"/>
          </p:nvPr>
        </p:nvSpPr>
        <p:spPr/>
        <p:txBody>
          <a:bodyPr/>
          <a:lstStyle/>
          <a:p>
            <a:fld id="{501D410A-C8FF-4455-A3E9-37BCBE58984A}" type="slidenum">
              <a:rPr lang="en-US" smtClean="0"/>
              <a:t>13</a:t>
            </a:fld>
            <a:endParaRPr lang="en-US"/>
          </a:p>
        </p:txBody>
      </p:sp>
    </p:spTree>
    <p:extLst>
      <p:ext uri="{BB962C8B-B14F-4D97-AF65-F5344CB8AC3E}">
        <p14:creationId xmlns:p14="http://schemas.microsoft.com/office/powerpoint/2010/main" val="151581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accent4">
                    <a:lumMod val="50000"/>
                  </a:schemeClr>
                </a:solidFill>
                <a:latin typeface="Calibri"/>
                <a:cs typeface="Calibri"/>
              </a:rPr>
              <a:t>Script</a:t>
            </a:r>
            <a:r>
              <a:rPr lang="en-U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The</a:t>
            </a:r>
            <a:r>
              <a:rPr lang="en-US" baseline="0">
                <a:solidFill>
                  <a:schemeClr val="accent4">
                    <a:lumMod val="50000"/>
                  </a:schemeClr>
                </a:solidFill>
                <a:latin typeface="Calibri"/>
                <a:cs typeface="Calibri"/>
              </a:rPr>
              <a:t> w</a:t>
            </a:r>
            <a:r>
              <a:rPr lang="en-US">
                <a:solidFill>
                  <a:schemeClr val="accent4">
                    <a:lumMod val="50000"/>
                  </a:schemeClr>
                </a:solidFill>
                <a:latin typeface="Calibri"/>
                <a:cs typeface="Calibri"/>
              </a:rPr>
              <a:t>aste management process at healthcare facilities includes several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Sorting or segregating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Collecting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Transporting waste after it’s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Potentially storing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Any needed treatment of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And</a:t>
            </a:r>
            <a:r>
              <a:rPr lang="en-US" baseline="0">
                <a:solidFill>
                  <a:schemeClr val="accent4">
                    <a:lumMod val="50000"/>
                  </a:schemeClr>
                </a:solidFill>
                <a:latin typeface="Calibri"/>
                <a:cs typeface="Calibri"/>
              </a:rPr>
              <a:t> final disposal of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solidFill>
                <a:schemeClr val="accent4">
                  <a:lumMod val="50000"/>
                </a:schemeClr>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solidFill>
                  <a:schemeClr val="accent4">
                    <a:lumMod val="50000"/>
                  </a:schemeClr>
                </a:solidFill>
                <a:latin typeface="Calibri"/>
                <a:cs typeface="Calibri"/>
              </a:rPr>
              <a:t>Safe management of waste generated during patient care is the responsibility of all staff. </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Healthcare facilities are responsible</a:t>
            </a:r>
            <a:r>
              <a:rPr lang="en-US" baseline="0"/>
              <a:t> for managing waste, whether it’s handled on site or whether there’s a contracted company. </a:t>
            </a:r>
            <a:r>
              <a:rPr lang="en-US" sz="1200" baseline="0">
                <a:solidFill>
                  <a:schemeClr val="tx1"/>
                </a:solidFill>
                <a:latin typeface="+mn-lt"/>
                <a:cs typeface="Calibri"/>
              </a:rPr>
              <a:t>I</a:t>
            </a:r>
            <a:r>
              <a:rPr lang="en-US" sz="1200">
                <a:solidFill>
                  <a:schemeClr val="tx1"/>
                </a:solidFill>
                <a:latin typeface="+mn-lt"/>
                <a:cs typeface="Calibri"/>
              </a:rPr>
              <a:t>nappropriate waste management </a:t>
            </a:r>
            <a:r>
              <a:rPr lang="en-US" sz="1200" b="0">
                <a:solidFill>
                  <a:srgbClr val="0039A6"/>
                </a:solidFill>
                <a:latin typeface="+mn-lt"/>
                <a:cs typeface="Calibri"/>
              </a:rPr>
              <a:t>poses potential health risks </a:t>
            </a:r>
            <a:r>
              <a:rPr lang="en-US" sz="1200">
                <a:solidFill>
                  <a:schemeClr val="tx1"/>
                </a:solidFill>
                <a:latin typeface="+mn-lt"/>
                <a:cs typeface="Calibri"/>
              </a:rPr>
              <a:t>to</a:t>
            </a:r>
            <a:r>
              <a:rPr lang="en-US" sz="1200" b="1">
                <a:solidFill>
                  <a:srgbClr val="0039A6"/>
                </a:solidFill>
                <a:latin typeface="+mn-lt"/>
                <a:cs typeface="Calibri"/>
              </a:rPr>
              <a:t> </a:t>
            </a:r>
            <a:r>
              <a:rPr lang="en-US" sz="1200">
                <a:solidFill>
                  <a:schemeClr val="tx1"/>
                </a:solidFill>
                <a:latin typeface="+mn-lt"/>
                <a:cs typeface="Calibri"/>
              </a:rPr>
              <a:t>you, your patients, and other staff in your facility, as well as to your community.</a:t>
            </a:r>
          </a:p>
          <a:p>
            <a:endParaRPr lang="en-US" baseline="0"/>
          </a:p>
          <a:p>
            <a:r>
              <a:rPr lang="en-US"/>
              <a:t>Potential risks might include exposure to items contaminated with Marburg virus, such as contaminated gloves, or exposure to sharp items such as used needles that pose a risk of physical injury as well as exposure to Marburg virus.</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64369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a:t>Script</a:t>
            </a:r>
            <a:r>
              <a:rPr lang="en-US"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Waste segregation, also called waste sorting, involves disposing of waste in the correct waste receptacles. Waste </a:t>
            </a:r>
            <a:r>
              <a:rPr lang="en-US" b="0" baseline="0"/>
              <a:t>segregation is the responsibility of all staff. Medical facility waste is typically sorted by a 3-bin system that includes non-infectious waste, infectious waste, and sharps waste. As you do your job, you should dispose of waste in the appropriate waste bins.</a:t>
            </a:r>
            <a:endParaRPr lang="en-US" b="0"/>
          </a:p>
          <a:p>
            <a:endParaRPr lang="en-US"/>
          </a:p>
          <a:p>
            <a:endParaRPr lang="en-US" b="1"/>
          </a:p>
          <a:p>
            <a:endParaRPr lang="en-US" b="1"/>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00273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a:t>Script</a:t>
            </a:r>
            <a:r>
              <a:rPr lang="en-US"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Household and general waste should go in one</a:t>
            </a:r>
            <a:r>
              <a:rPr lang="en-US" b="1" baseline="0"/>
              <a:t> </a:t>
            </a:r>
            <a:r>
              <a:rPr lang="en-US" b="1"/>
              <a:t>container. </a:t>
            </a:r>
            <a:r>
              <a:rPr lang="en-US" b="0"/>
              <a:t>This type of waste is non-infectious </a:t>
            </a:r>
            <a:r>
              <a:rPr lang="en-US"/>
              <a:t>and includes packaging, food scraps, newspapers, plastic containers, and bottles. These bins are typically black.</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17</a:t>
            </a:fld>
            <a:endParaRPr lang="en-US"/>
          </a:p>
        </p:txBody>
      </p:sp>
    </p:spTree>
    <p:extLst>
      <p:ext uri="{BB962C8B-B14F-4D97-AF65-F5344CB8AC3E}">
        <p14:creationId xmlns:p14="http://schemas.microsoft.com/office/powerpoint/2010/main" val="269565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p>
          <a:p>
            <a:r>
              <a:rPr lang="en-US" b="1"/>
              <a:t>Infectious waste that does NOT include sharps should go in another bin.  </a:t>
            </a:r>
            <a:r>
              <a:rPr lang="en-US" b="0"/>
              <a:t>This</a:t>
            </a:r>
            <a:r>
              <a:rPr lang="en-US" b="0" baseline="0"/>
              <a:t> type of w</a:t>
            </a:r>
            <a:r>
              <a:rPr lang="en-US"/>
              <a:t>aste is known or suspected to contain pathogens and presents a risk of disease transmission. Examples include </a:t>
            </a:r>
          </a:p>
          <a:p>
            <a:pPr marL="171450" indent="-171450">
              <a:buFont typeface="Arial" panose="020B0604020202020204" pitchFamily="34" charset="0"/>
              <a:buChar char="•"/>
            </a:pPr>
            <a:r>
              <a:rPr lang="en-US"/>
              <a:t>Gloves,</a:t>
            </a:r>
          </a:p>
          <a:p>
            <a:pPr marL="171450" indent="-171450">
              <a:buFont typeface="Arial" panose="020B0604020202020204" pitchFamily="34" charset="0"/>
              <a:buChar char="•"/>
            </a:pPr>
            <a:r>
              <a:rPr lang="en-US"/>
              <a:t>Highly infectious waste such as laboratory cultures and microbiological stocks,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Waste and wastewater contaminated with blood and other body fluids or excreta</a:t>
            </a:r>
          </a:p>
          <a:p>
            <a:pPr marL="171450" indent="-171450">
              <a:buFont typeface="Arial" panose="020B0604020202020204" pitchFamily="34" charset="0"/>
              <a:buChar char="•"/>
            </a:pPr>
            <a:r>
              <a:rPr lang="en-US"/>
              <a:t>And materials that have been in contact with patients infected with highly infectious diseases in isolated rooms  </a:t>
            </a:r>
          </a:p>
          <a:p>
            <a:r>
              <a:rPr lang="en-US"/>
              <a:t>These bins are typically yellow</a:t>
            </a:r>
            <a:r>
              <a:rPr lang="en-US" baseline="0"/>
              <a:t>. A b</a:t>
            </a:r>
            <a:r>
              <a:rPr lang="en-US"/>
              <a:t>ucket should also be available for infected liquids and fluids.  </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18</a:t>
            </a:fld>
            <a:endParaRPr lang="en-US"/>
          </a:p>
        </p:txBody>
      </p:sp>
    </p:spTree>
    <p:extLst>
      <p:ext uri="{BB962C8B-B14F-4D97-AF65-F5344CB8AC3E}">
        <p14:creationId xmlns:p14="http://schemas.microsoft.com/office/powerpoint/2010/main" val="1784700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b="1"/>
              <a:t>:</a:t>
            </a:r>
          </a:p>
          <a:p>
            <a:r>
              <a:rPr lang="en-US" b="1"/>
              <a:t>Finally,</a:t>
            </a:r>
            <a:r>
              <a:rPr lang="en-US" b="1" baseline="0"/>
              <a:t> s</a:t>
            </a:r>
            <a:r>
              <a:rPr lang="en-US" b="1"/>
              <a:t>harps should be disposed of in a different container.</a:t>
            </a:r>
            <a:r>
              <a:rPr lang="en-US"/>
              <a:t>  Sharps</a:t>
            </a:r>
            <a:r>
              <a:rPr lang="en-US" baseline="0"/>
              <a:t> waste includes used</a:t>
            </a:r>
            <a:r>
              <a:rPr lang="en-US"/>
              <a:t> or unused sharp objects, including:</a:t>
            </a:r>
          </a:p>
          <a:p>
            <a:pPr marL="171450" indent="-171450">
              <a:buFontTx/>
              <a:buChar char="-"/>
            </a:pPr>
            <a:r>
              <a:rPr lang="en-US"/>
              <a:t>Needles and syringes</a:t>
            </a:r>
          </a:p>
          <a:p>
            <a:pPr marL="171450" indent="-171450">
              <a:buFontTx/>
              <a:buChar char="-"/>
            </a:pPr>
            <a:r>
              <a:rPr lang="en-US"/>
              <a:t>Infusion sets</a:t>
            </a:r>
          </a:p>
          <a:p>
            <a:pPr marL="171450" indent="-171450">
              <a:buFontTx/>
              <a:buChar char="-"/>
            </a:pPr>
            <a:r>
              <a:rPr lang="en-US"/>
              <a:t>Scalpels</a:t>
            </a:r>
          </a:p>
          <a:p>
            <a:pPr marL="171450" indent="-171450">
              <a:buFontTx/>
              <a:buChar char="-"/>
            </a:pPr>
            <a:r>
              <a:rPr lang="en-US"/>
              <a:t>Pipettes</a:t>
            </a:r>
          </a:p>
          <a:p>
            <a:pPr marL="171450" indent="-171450">
              <a:buFontTx/>
              <a:buChar char="-"/>
            </a:pPr>
            <a:r>
              <a:rPr lang="en-US"/>
              <a:t>Knives</a:t>
            </a:r>
          </a:p>
          <a:p>
            <a:pPr marL="171450" indent="-171450">
              <a:buFontTx/>
              <a:buChar char="-"/>
            </a:pPr>
            <a:r>
              <a:rPr lang="en-US"/>
              <a:t>Blades</a:t>
            </a:r>
          </a:p>
          <a:p>
            <a:pPr marL="171450" indent="-171450">
              <a:buFontTx/>
              <a:buChar char="-"/>
            </a:pPr>
            <a:r>
              <a:rPr lang="en-US"/>
              <a:t>And broken glass. </a:t>
            </a:r>
          </a:p>
          <a:p>
            <a:pPr marL="0" indent="0">
              <a:buFontTx/>
              <a:buNone/>
            </a:pPr>
            <a:r>
              <a:rPr lang="en-US"/>
              <a:t>We focused on sharps safety in a previous presentation. If you’d like more information on sharps safety, you can go back and review that presentation at the related CDC web page: https://www.cdc.gov/vhf/marburg/non-us/global-ipc.html</a:t>
            </a:r>
          </a:p>
          <a:p>
            <a:endParaRPr lang="en-US" b="1"/>
          </a:p>
        </p:txBody>
      </p:sp>
      <p:sp>
        <p:nvSpPr>
          <p:cNvPr id="4" name="Slide Number Placeholder 3"/>
          <p:cNvSpPr>
            <a:spLocks noGrp="1"/>
          </p:cNvSpPr>
          <p:nvPr>
            <p:ph type="sldNum" sz="quarter" idx="5"/>
          </p:nvPr>
        </p:nvSpPr>
        <p:spPr/>
        <p:txBody>
          <a:bodyPr/>
          <a:lstStyle/>
          <a:p>
            <a:fld id="{501D410A-C8FF-4455-A3E9-37BCBE58984A}" type="slidenum">
              <a:rPr lang="en-US" smtClean="0"/>
              <a:t>19</a:t>
            </a:fld>
            <a:endParaRPr lang="en-US"/>
          </a:p>
        </p:txBody>
      </p:sp>
    </p:spTree>
    <p:extLst>
      <p:ext uri="{BB962C8B-B14F-4D97-AF65-F5344CB8AC3E}">
        <p14:creationId xmlns:p14="http://schemas.microsoft.com/office/powerpoint/2010/main" val="362390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a:t>Script</a:t>
            </a:r>
            <a:r>
              <a:rPr lang="en-US"/>
              <a:t>:</a:t>
            </a:r>
          </a:p>
          <a:p>
            <a:pPr lvl="0"/>
            <a:r>
              <a:rPr lang="en-US"/>
              <a:t>We have three learning objectives for today.</a:t>
            </a:r>
            <a:r>
              <a:rPr lang="en-US" baseline="0"/>
              <a:t> By the end of our time together today, you should be able to explain why environmental cleaning is important in the context of MVD, describe at least three general principles of environmental cleaning, and describe 3 common streams for waste in healthcare facilities.</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b="1"/>
              <a:t>:</a:t>
            </a:r>
          </a:p>
          <a:p>
            <a:r>
              <a:rPr lang="en-US" b="1"/>
              <a:t>Some</a:t>
            </a:r>
            <a:r>
              <a:rPr lang="en-US" b="1" baseline="0"/>
              <a:t> facilities may </a:t>
            </a:r>
            <a:r>
              <a:rPr lang="en-US" b="1"/>
              <a:t>need </a:t>
            </a:r>
            <a:r>
              <a:rPr lang="en-US" b="1" baseline="0"/>
              <a:t>other kinds of waste </a:t>
            </a:r>
            <a:r>
              <a:rPr lang="en-US" b="1"/>
              <a:t>collection containers </a:t>
            </a:r>
            <a:r>
              <a:rPr lang="en-US" b="1" baseline="0"/>
              <a:t>such as </a:t>
            </a:r>
            <a:r>
              <a:rPr lang="en-US" b="1"/>
              <a:t>containers for </a:t>
            </a:r>
            <a:r>
              <a:rPr lang="en-US" b="1" baseline="0"/>
              <a:t>p</a:t>
            </a:r>
            <a:r>
              <a:rPr lang="en-US" b="1"/>
              <a:t>athological waste (organic or anatomical), chemical and pharmaceutical waste, and radioactive waste. </a:t>
            </a:r>
            <a:r>
              <a:rPr lang="en-US" b="0"/>
              <a:t>These types of waste </a:t>
            </a:r>
            <a:r>
              <a:rPr lang="en-US"/>
              <a:t>are </a:t>
            </a:r>
            <a:r>
              <a:rPr lang="en-US" b="0"/>
              <a:t>disposed of in </a:t>
            </a:r>
            <a:r>
              <a:rPr lang="en-US"/>
              <a:t>a </a:t>
            </a:r>
            <a:r>
              <a:rPr lang="en-US" b="0"/>
              <a:t>garbage</a:t>
            </a:r>
            <a:r>
              <a:rPr lang="en-US" b="0" baseline="0"/>
              <a:t> </a:t>
            </a:r>
            <a:r>
              <a:rPr lang="en-US"/>
              <a:t>can </a:t>
            </a:r>
            <a:r>
              <a:rPr lang="en-US" b="0" baseline="0"/>
              <a:t>or </a:t>
            </a:r>
            <a:r>
              <a:rPr lang="en-US"/>
              <a:t>bucket </a:t>
            </a:r>
            <a:r>
              <a:rPr lang="en-US" b="0" baseline="0"/>
              <a:t>that </a:t>
            </a:r>
            <a:r>
              <a:rPr lang="en-US"/>
              <a:t>is </a:t>
            </a:r>
            <a:r>
              <a:rPr lang="en-US" b="0" baseline="0"/>
              <a:t>most commonly either red or yellow</a:t>
            </a:r>
            <a:r>
              <a:rPr lang="en-US"/>
              <a:t>, but may also be brown</a:t>
            </a:r>
            <a:r>
              <a:rPr lang="en-US" b="0" baseline="0"/>
              <a:t>.</a:t>
            </a:r>
            <a:r>
              <a:rPr lang="en-US"/>
              <a:t> </a:t>
            </a:r>
          </a:p>
          <a:p>
            <a:endParaRPr lang="en-US" b="0" baseline="0"/>
          </a:p>
          <a:p>
            <a:r>
              <a:rPr lang="en-US"/>
              <a:t>They should be clearly labeled with the type of waste they contain. Typically, pathological waste can be disposed of on-site in a dedicated pit (such as a placenta pit). Less common chemical and radioactive waste, if produced, should be managed in close coordination with Ministry of Health to determine appropriate disposal procedures; these may involve centralized collection. </a:t>
            </a:r>
            <a:endParaRPr lang="en-US">
              <a:cs typeface="Calibri"/>
            </a:endParaRPr>
          </a:p>
          <a:p>
            <a:endParaRPr lang="en-US"/>
          </a:p>
          <a:p>
            <a:r>
              <a:rPr lang="en-US" b="0" baseline="0"/>
              <a:t>For more details about managing waste, check out the presentation for healthcare facility managers found at the related CDC web page: https://www.cdc.gov/vhf/marburg/non-us/global-ipc.html</a:t>
            </a:r>
            <a:endParaRPr lang="en-US" b="0"/>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20</a:t>
            </a:fld>
            <a:endParaRPr lang="en-US"/>
          </a:p>
        </p:txBody>
      </p:sp>
    </p:spTree>
    <p:extLst>
      <p:ext uri="{BB962C8B-B14F-4D97-AF65-F5344CB8AC3E}">
        <p14:creationId xmlns:p14="http://schemas.microsoft.com/office/powerpoint/2010/main" val="117519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a:t>:</a:t>
            </a:r>
          </a:p>
          <a:p>
            <a:r>
              <a:rPr lang="en-US"/>
              <a:t>Each separate waste bag </a:t>
            </a:r>
            <a:r>
              <a:rPr lang="en-US" baseline="0"/>
              <a:t>will need to be collected. Waste bags should be collected on a regular schedule or when a bin is 2/3 full, whichever comes first, so that waste isn’t over-flowing out of bins. The waste will then need to be transported to areas of waste storage and disposal.</a:t>
            </a:r>
            <a:r>
              <a:rPr lang="en-US"/>
              <a:t> </a:t>
            </a:r>
            <a:endParaRPr lang="en-US" baseline="0">
              <a:cs typeface="Calibri"/>
            </a:endParaRPr>
          </a:p>
          <a:p>
            <a:endParaRPr lang="en-US" baseline="0"/>
          </a:p>
          <a:p>
            <a:r>
              <a:rPr lang="en-US" b="0" baseline="0"/>
              <a:t>In the context of MVD, if it is your job to </a:t>
            </a:r>
            <a:r>
              <a:rPr lang="en-US" b="0"/>
              <a:t>collect, transport, treat, or dispose</a:t>
            </a:r>
            <a:r>
              <a:rPr lang="en-US" b="0" baseline="0"/>
              <a:t> </a:t>
            </a:r>
            <a:r>
              <a:rPr lang="en-US" b="0"/>
              <a:t>of </a:t>
            </a:r>
            <a:r>
              <a:rPr lang="en-US" b="0" baseline="0"/>
              <a:t>waste, you must wear appropriate PPE during the process to keep yourself safe. </a:t>
            </a:r>
            <a:r>
              <a:rPr lang="en-US" baseline="0"/>
              <a:t>Appropriate PPE includes heavy duty</a:t>
            </a:r>
            <a:r>
              <a:rPr lang="en-US"/>
              <a:t> </a:t>
            </a:r>
            <a:r>
              <a:rPr lang="en-US" baseline="0"/>
              <a:t>gloves, gown</a:t>
            </a:r>
            <a:r>
              <a:rPr lang="en-US"/>
              <a:t> or coveralls</a:t>
            </a:r>
            <a:r>
              <a:rPr lang="en-US" baseline="0"/>
              <a:t>, face mask,</a:t>
            </a:r>
            <a:r>
              <a:rPr lang="en-US"/>
              <a:t> </a:t>
            </a:r>
            <a:r>
              <a:rPr lang="en-US" baseline="0"/>
              <a:t>eye</a:t>
            </a:r>
            <a:r>
              <a:rPr lang="en-US"/>
              <a:t> </a:t>
            </a:r>
            <a:r>
              <a:rPr lang="en-US" baseline="0"/>
              <a:t>protection, and foot covers</a:t>
            </a:r>
            <a:r>
              <a:rPr lang="en-US"/>
              <a:t> or boots</a:t>
            </a:r>
            <a:r>
              <a:rPr lang="en-US" baseline="0"/>
              <a:t>.</a:t>
            </a:r>
            <a:r>
              <a:rPr lang="en-US"/>
              <a:t> </a:t>
            </a:r>
            <a:r>
              <a:rPr lang="en-US" baseline="0"/>
              <a:t> (If you’d like more information on what PPE you need and how to put it on, check out the presentation on putting on and taking off PPE found at </a:t>
            </a:r>
            <a:r>
              <a:rPr lang="en-US"/>
              <a:t>the related CDC web page: https://www.cdc.gov/vhf/marburg/non-us/global-ipc.html</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Waste should be transported in a cart or wheelbarrow from the place of segregation, that is, the waste bins, buckets, and boxes, to the place of storage or disposal. By transporting in a cart or wheelbarrow, if you have sharps in some of the bags, those bags aren’t up against your body which could lead to sharps injuries. Notice that in this picture, the person isn’t carrying the bag of waste but is transporting it in a wheelbarrow.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It is also recommended to have a planned transportation route that you follow when collecting waste to avoid any exposure to staff, patients, and the public.</a:t>
            </a:r>
          </a:p>
          <a:p>
            <a:endParaRPr lang="en-US" baseline="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556001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Script</a:t>
            </a:r>
            <a:r>
              <a:rPr lang="en-US" dirty="0"/>
              <a:t>:</a:t>
            </a:r>
          </a:p>
          <a:p>
            <a:r>
              <a:rPr lang="en-US" dirty="0"/>
              <a:t>Every facility must have a functional device for the final disposal of waste including an incinerator with ash pit or a non-burn system such as an autoclaving and grinding process for infectious waste. If infectious waste is autoclaved and grinded, it can be then added to the regular waste stream for landfill disposal.</a:t>
            </a:r>
            <a:endParaRPr lang="en-US" dirty="0">
              <a:cs typeface="Calibri"/>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In some very low-resource settings, a temporary burning pit may also be an option for treating and then burying infectious waste on-site while longer term improvements are being made</a:t>
            </a:r>
            <a:r>
              <a:rPr lang="en-US" dirty="0">
                <a:cs typeface="Calibri" panose="020F0502020204030204"/>
              </a:rPr>
              <a:t>. It is also common to have a placenta or organic waste pit on site, as other methods of treatment for these may not be culturally acceptable.</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1">
              <a:spcBef>
                <a:spcPts val="200"/>
              </a:spcBef>
              <a:spcAft>
                <a:spcPts val="400"/>
              </a:spcAft>
              <a:buFont typeface="Arial"/>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42163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Reflection</a:t>
            </a:r>
            <a:r>
              <a:rPr lang="en-US" i="1" dirty="0"/>
              <a:t>: </a:t>
            </a:r>
          </a:p>
          <a:p>
            <a:pPr marL="171450" indent="-171450">
              <a:buFont typeface="Arial" panose="020B0604020202020204" pitchFamily="34" charset="0"/>
              <a:buChar char="•"/>
            </a:pPr>
            <a:r>
              <a:rPr lang="en-US" i="1" dirty="0"/>
              <a:t>Encourages participants to apply, analyze, and/or evaluate what they have learned, which helps them to deepen their understanding of the topic </a:t>
            </a:r>
          </a:p>
          <a:p>
            <a:pPr marL="171450" indent="-171450">
              <a:buFont typeface="Arial" panose="020B0604020202020204" pitchFamily="34" charset="0"/>
              <a:buChar char="•"/>
            </a:pPr>
            <a:r>
              <a:rPr lang="en-US" i="1" dirty="0"/>
              <a:t>Allows participants to think about how they’re new learning applies to their previous knowledge or experiences, which helps them better understand and remember the ideas taught</a:t>
            </a:r>
          </a:p>
          <a:p>
            <a:pPr marL="171450" indent="-171450">
              <a:buFont typeface="Arial" panose="020B0604020202020204" pitchFamily="34" charset="0"/>
              <a:buChar char="•"/>
            </a:pPr>
            <a:r>
              <a:rPr lang="en-US" i="1" dirty="0"/>
              <a:t>Allows you to check participants’ comprehension of what has been discussed to see if any topics need to be reviewed</a:t>
            </a:r>
          </a:p>
          <a:p>
            <a:endParaRPr lang="en-US" i="1" dirty="0"/>
          </a:p>
          <a:p>
            <a:r>
              <a:rPr lang="en-US" i="1" dirty="0"/>
              <a:t>Script</a:t>
            </a:r>
            <a:r>
              <a:rPr lang="en-US" dirty="0"/>
              <a:t>:</a:t>
            </a:r>
          </a:p>
          <a:p>
            <a:r>
              <a:rPr lang="en-US" dirty="0"/>
              <a:t>Now that we’ve spent some time talking about environmental cleaning and waste management, I’d like you to think about your specific job duties. Based on what you learned today, will you do anything differently when performing environmental cleaning or disposing of waste in your healthcare facility in the context of MVD?</a:t>
            </a:r>
          </a:p>
          <a:p>
            <a:endParaRPr lang="en-US" dirty="0"/>
          </a:p>
          <a:p>
            <a:r>
              <a:rPr lang="en-US" dirty="0"/>
              <a:t>Take a minute to write down or think about one or two things that you might do differently based on what you learned today.</a:t>
            </a:r>
          </a:p>
          <a:p>
            <a:endParaRPr lang="en-US" dirty="0"/>
          </a:p>
          <a:p>
            <a:r>
              <a:rPr lang="en-US" i="1" dirty="0"/>
              <a:t>[Give participants 1-2 minutes to write down their ideas. After participants are finished, you may ask for volunteers to share their answers, but as this is a personal question, and some might feel embarrassed about what they feel they weren’t doing properly in the past, don’t require anyone to answer in front of the group.}</a:t>
            </a:r>
          </a:p>
        </p:txBody>
      </p:sp>
      <p:sp>
        <p:nvSpPr>
          <p:cNvPr id="4" name="Slide Number Placeholder 3"/>
          <p:cNvSpPr>
            <a:spLocks noGrp="1"/>
          </p:cNvSpPr>
          <p:nvPr>
            <p:ph type="sldNum" sz="quarter" idx="5"/>
          </p:nvPr>
        </p:nvSpPr>
        <p:spPr/>
        <p:txBody>
          <a:bodyPr/>
          <a:lstStyle/>
          <a:p>
            <a:fld id="{967ACB27-B695-4D7B-B62E-317C14B6E867}" type="slidenum">
              <a:rPr lang="en-US" smtClean="0"/>
              <a:t>23</a:t>
            </a:fld>
            <a:endParaRPr lang="en-US"/>
          </a:p>
        </p:txBody>
      </p:sp>
    </p:spTree>
    <p:extLst>
      <p:ext uri="{BB962C8B-B14F-4D97-AF65-F5344CB8AC3E}">
        <p14:creationId xmlns:p14="http://schemas.microsoft.com/office/powerpoint/2010/main" val="1819977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r>
              <a:rPr lang="en-US"/>
              <a:t>:</a:t>
            </a:r>
          </a:p>
          <a:p>
            <a:r>
              <a:rPr lang="en-US"/>
              <a:t>To wrap up, here some key things I hope you take away from our time today:</a:t>
            </a:r>
          </a:p>
          <a:p>
            <a:pPr marL="0" marR="0" lvl="0" indent="0" algn="l" defTabSz="914400" rtl="0" eaLnBrk="1" fontAlgn="auto" latinLnBrk="0" hangingPunct="1">
              <a:lnSpc>
                <a:spcPct val="100000"/>
              </a:lnSpc>
              <a:spcBef>
                <a:spcPts val="1800"/>
              </a:spcBef>
              <a:spcAft>
                <a:spcPts val="0"/>
              </a:spcAft>
              <a:buClrTx/>
              <a:buSzTx/>
              <a:buFontTx/>
              <a:buNone/>
              <a:tabLst/>
              <a:defRPr/>
            </a:pPr>
            <a:r>
              <a:rPr lang="en-US"/>
              <a:t>First, because MVD can live on surfaces, it’s important to keep the healthcare environment clean and dispose of waste properly to keep yourself, your co-workers and patients, and your community safe. </a:t>
            </a:r>
          </a:p>
          <a:p>
            <a:pPr>
              <a:spcBef>
                <a:spcPts val="1800"/>
              </a:spcBef>
            </a:pPr>
            <a:r>
              <a:rPr lang="en-US"/>
              <a:t>Remember that you should always </a:t>
            </a:r>
            <a:r>
              <a:rPr lang="en-US">
                <a:solidFill>
                  <a:schemeClr val="accent1">
                    <a:lumMod val="75000"/>
                  </a:schemeClr>
                </a:solidFill>
              </a:rPr>
              <a:t>clean before disinfecting </a:t>
            </a:r>
            <a:r>
              <a:rPr lang="en-US"/>
              <a:t>to remove organic material left on surfaces that can prevent disinfectants from working well.</a:t>
            </a:r>
          </a:p>
          <a:p>
            <a:pPr>
              <a:spcBef>
                <a:spcPts val="1800"/>
              </a:spcBef>
            </a:pPr>
            <a:r>
              <a:rPr lang="en-US">
                <a:solidFill>
                  <a:schemeClr val="accent1">
                    <a:lumMod val="75000"/>
                  </a:schemeClr>
                </a:solidFill>
              </a:rPr>
              <a:t>Finally, all facility employees </a:t>
            </a:r>
            <a:r>
              <a:rPr lang="en-US"/>
              <a:t>play a role in waste management. Always dispose of waste in the proper bin.</a:t>
            </a:r>
          </a:p>
        </p:txBody>
      </p:sp>
      <p:sp>
        <p:nvSpPr>
          <p:cNvPr id="4" name="Slide Number Placeholder 3"/>
          <p:cNvSpPr>
            <a:spLocks noGrp="1"/>
          </p:cNvSpPr>
          <p:nvPr>
            <p:ph type="sldNum" sz="quarter" idx="5"/>
          </p:nvPr>
        </p:nvSpPr>
        <p:spPr/>
        <p:txBody>
          <a:bodyPr/>
          <a:lstStyle/>
          <a:p>
            <a:fld id="{967ACB27-B695-4D7B-B62E-317C14B6E867}" type="slidenum">
              <a:rPr lang="en-US" smtClean="0"/>
              <a:t>24</a:t>
            </a:fld>
            <a:endParaRPr lang="en-US"/>
          </a:p>
        </p:txBody>
      </p:sp>
    </p:spTree>
    <p:extLst>
      <p:ext uri="{BB962C8B-B14F-4D97-AF65-F5344CB8AC3E}">
        <p14:creationId xmlns:p14="http://schemas.microsoft.com/office/powerpoint/2010/main" val="366739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Activating</a:t>
            </a:r>
            <a:r>
              <a:rPr lang="en-US" i="1" baseline="0" dirty="0"/>
              <a:t> background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A key benefit of working with adult learners is that they likely already have some knowledge or experience related to the topic you are teaching. Activating background knowledge helps participants connect new learning to what they already know and may help them understand new information better. It also helps you, the instructor, to identify gaps in knowledge where you may need to spend extra time or add emphasis while teaching. Use this slide as an opportunity to let participants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1" baseline="0" dirty="0"/>
              <a:t>Script: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You clean and disinfect a lot in healthcare, but what’s the difference?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There are four statements here about cleaning and disinfecting. Only one is correct. I want you to choose the sentence that best describes cleaning and disinfection. </a:t>
            </a:r>
            <a:r>
              <a:rPr lang="en-US" baseline="0" dirty="0"/>
              <a:t>I’ll give you a minute to think before revealing the answer.</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[Pause for participants to decide on their answer.]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54045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correct answer is the last one: that cleaning removes dust, dirt, and grime, including organic material like blood, and some germs. Disinfection kills germs. We’re going to talk more about cleaning and disinfection today and why they’re so important in the context of MVD.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13781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Script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do a quick overview of environmental cleaning: why it’s important and how to do it safety and effectively.</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dirty="0"/>
              <a:t>So why is environmental cleaning important? Marburg virus can live on surfaces like tables, chairs, and medical equipment. If you touch contaminated surfaces or use contaminated equipment, you can spread Marburg virus to yourself and your patients. Appropriate cleaning and disinfection helps prevent the spread of MVD in facilities. This protects you, your co-workers, and patients. By keeping yourself safe, you also protect your friends, family, and others you come in contact with in your community.</a:t>
            </a:r>
          </a:p>
        </p:txBody>
      </p:sp>
      <p:sp>
        <p:nvSpPr>
          <p:cNvPr id="4" name="Slide Number Placeholder 3"/>
          <p:cNvSpPr>
            <a:spLocks noGrp="1"/>
          </p:cNvSpPr>
          <p:nvPr>
            <p:ph type="sldNum" sz="quarter" idx="5"/>
          </p:nvPr>
        </p:nvSpPr>
        <p:spPr/>
        <p:txBody>
          <a:bodyPr/>
          <a:lstStyle/>
          <a:p>
            <a:fld id="{AF8D63B1-F1C8-482F-A128-3E44990E723D}" type="slidenum">
              <a:rPr lang="en-US" smtClean="0"/>
              <a:t>6</a:t>
            </a:fld>
            <a:endParaRPr lang="en-US"/>
          </a:p>
        </p:txBody>
      </p:sp>
    </p:spTree>
    <p:extLst>
      <p:ext uri="{BB962C8B-B14F-4D97-AF65-F5344CB8AC3E}">
        <p14:creationId xmlns:p14="http://schemas.microsoft.com/office/powerpoint/2010/main" val="174618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accent4">
                    <a:lumMod val="50000"/>
                  </a:schemeClr>
                </a:solidFill>
                <a:latin typeface="Calibri"/>
                <a:cs typeface="Calibri"/>
              </a:rPr>
              <a:t>Script</a:t>
            </a:r>
            <a:r>
              <a:rPr lang="en-U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Environmental cleaning is the general term used to refer to cleaning and disinfecting the patient care environment. Cleaning removes dirt and some germs and is performed with soap and water. Disinfecting kills germs using chemicals such as 0.5% chlorine solution.</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noProof="0" dirty="0"/>
              <a:t>Script</a:t>
            </a:r>
            <a:r>
              <a:rPr lang="en-U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These are some general principles of environmental cleaning. Some of these may sound familiar to you because these principles are not just for cleaning when MVD may be present. They are principles that help to generally prevent healthcare-associated infections of many kinds.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First, always clean before disinfecting. When you clean, you remove organic material left on surfaces. If that organic material isn’t removed, it can decrease the effectiveness of disinfectants. Use soap and water to clean and chlorine </a:t>
            </a:r>
            <a:r>
              <a:rPr lang="en-US" noProof="0"/>
              <a:t>to disinfect. </a:t>
            </a:r>
            <a:r>
              <a:rPr lang="en-US" noProof="0" dirty="0"/>
              <a:t>This means you will use soap and water first so that chlorine can do its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Begin cleaning in the cleanest area and move towards the dirtiest area. Isolation areas should always be cleaned last and preferably should have their own cleaning staff and protocols.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Always clean in a systematic manner (for example, clockwise) to avoid missing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Clean and disinfect patient care equipment between each patient such as stethoscopes or blood pressure monitors.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Finally, where possible, dedicate cleaning supplies in higher risk areas such as the delivery area or the operating room so that they are not used elsewhere. In the case of MVD, </a:t>
            </a:r>
            <a:r>
              <a:rPr lang="en-US" b="1" noProof="0" dirty="0"/>
              <a:t>always</a:t>
            </a:r>
            <a:r>
              <a:rPr lang="en-US" noProof="0" dirty="0"/>
              <a:t> dedicate cleaning supplies for MVD isolation areas so that they’re not used in other patient care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4273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When performing environmental cleaning in the context of MVD, you need to wear appropriate personal protective equipment, also called PPE, to protect yourself from exposure to infectious agents.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always wear double gloves: an outer pair of thick, rubber gloves for protection from the chemicals used to clean and disinfect, and an inner pair of gloves to assist when removing PPE. To protect your body, you should wear a gown or coverall and an apron. To protect your eyes, nose, and mouth, you should wear a face mask with a face shield or a face mask with goggles. If you find that your face mask collapses from getting soaked with sweat, you can wear a respirator in place of the face mask. The structure of the respirator will prevent this problem and also provide proper protection.</a:t>
            </a:r>
          </a:p>
          <a:p>
            <a:r>
              <a:rPr lang="en-US" b="0" i="0" dirty="0"/>
              <a:t>You should also wear rubber boots or shoe covers and a head cover.</a:t>
            </a:r>
          </a:p>
          <a:p>
            <a:endParaRPr lang="en-US" dirty="0"/>
          </a:p>
          <a:p>
            <a:r>
              <a:rPr lang="en-US" dirty="0"/>
              <a:t>You can learn more about PPE from the PPE-focused sessions for healthcare workers found at the CDC web page: https://www.cdc.gov/vhf/marburg/non-us/global-ipc.html.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02834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3288207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4C56-AB64-4069-AAF7-A59C8565C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6DF37-F9B2-47D4-B086-4A6175645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D1542-AD66-4867-8E3A-D781E35A3A8A}"/>
              </a:ext>
            </a:extLst>
          </p:cNvPr>
          <p:cNvSpPr>
            <a:spLocks noGrp="1"/>
          </p:cNvSpPr>
          <p:nvPr>
            <p:ph type="dt" sz="half" idx="10"/>
          </p:nvPr>
        </p:nvSpPr>
        <p:spPr/>
        <p:txBody>
          <a:bodyPr/>
          <a:lstStyle/>
          <a:p>
            <a:fld id="{01E6BB04-3919-41C9-975D-BBB921C30444}" type="datetimeFigureOut">
              <a:rPr lang="en-US" smtClean="0"/>
              <a:t>10/3/2024</a:t>
            </a:fld>
            <a:endParaRPr lang="en-US"/>
          </a:p>
        </p:txBody>
      </p:sp>
      <p:sp>
        <p:nvSpPr>
          <p:cNvPr id="5" name="Footer Placeholder 4">
            <a:extLst>
              <a:ext uri="{FF2B5EF4-FFF2-40B4-BE49-F238E27FC236}">
                <a16:creationId xmlns:a16="http://schemas.microsoft.com/office/drawing/2014/main" id="{D9C432EC-2E9D-42E2-945E-F83517695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05C2A-F9BB-4C71-9B3F-E87CFE9B2408}"/>
              </a:ext>
            </a:extLst>
          </p:cNvPr>
          <p:cNvSpPr>
            <a:spLocks noGrp="1"/>
          </p:cNvSpPr>
          <p:nvPr>
            <p:ph type="sldNum" sz="quarter" idx="12"/>
          </p:nvPr>
        </p:nvSpPr>
        <p:spPr/>
        <p:txBody>
          <a:bodyPr/>
          <a:lstStyle/>
          <a:p>
            <a:fld id="{60D8421D-84D0-463A-BCCA-9878D2D4F7A0}" type="slidenum">
              <a:rPr lang="en-US" smtClean="0"/>
              <a:t>‹#›</a:t>
            </a:fld>
            <a:endParaRPr lang="en-US"/>
          </a:p>
        </p:txBody>
      </p:sp>
    </p:spTree>
    <p:extLst>
      <p:ext uri="{BB962C8B-B14F-4D97-AF65-F5344CB8AC3E}">
        <p14:creationId xmlns:p14="http://schemas.microsoft.com/office/powerpoint/2010/main" val="25426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29222164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A66B-E184-4CB7-8E91-06C7A4E41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D0B71-48B8-4F27-8531-715C91C76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A167E-45D9-4ADA-A8F4-23E52A0D1941}"/>
              </a:ext>
            </a:extLst>
          </p:cNvPr>
          <p:cNvSpPr>
            <a:spLocks noGrp="1"/>
          </p:cNvSpPr>
          <p:nvPr>
            <p:ph type="dt" sz="half" idx="10"/>
          </p:nvPr>
        </p:nvSpPr>
        <p:spPr/>
        <p:txBody>
          <a:bodyPr/>
          <a:lstStyle/>
          <a:p>
            <a:fld id="{A03FFB9E-C8D9-41EC-8105-B1C33D8DD2F9}" type="datetimeFigureOut">
              <a:rPr lang="en-US" smtClean="0"/>
              <a:t>10/3/2024</a:t>
            </a:fld>
            <a:endParaRPr lang="en-US"/>
          </a:p>
        </p:txBody>
      </p:sp>
      <p:sp>
        <p:nvSpPr>
          <p:cNvPr id="5" name="Footer Placeholder 4">
            <a:extLst>
              <a:ext uri="{FF2B5EF4-FFF2-40B4-BE49-F238E27FC236}">
                <a16:creationId xmlns:a16="http://schemas.microsoft.com/office/drawing/2014/main" id="{88CA0470-0922-43F4-BEAB-E570082C5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944AF-932A-454B-8F35-9EBB7A723147}"/>
              </a:ext>
            </a:extLst>
          </p:cNvPr>
          <p:cNvSpPr>
            <a:spLocks noGrp="1"/>
          </p:cNvSpPr>
          <p:nvPr>
            <p:ph type="sldNum" sz="quarter" idx="12"/>
          </p:nvPr>
        </p:nvSpPr>
        <p:spPr/>
        <p:txBody>
          <a:bodyPr/>
          <a:lstStyle/>
          <a:p>
            <a:fld id="{3464BFB7-4478-460E-A8AC-2911BF88BCD5}" type="slidenum">
              <a:rPr lang="en-US" smtClean="0"/>
              <a:t>‹#›</a:t>
            </a:fld>
            <a:endParaRPr lang="en-US"/>
          </a:p>
        </p:txBody>
      </p:sp>
    </p:spTree>
    <p:extLst>
      <p:ext uri="{BB962C8B-B14F-4D97-AF65-F5344CB8AC3E}">
        <p14:creationId xmlns:p14="http://schemas.microsoft.com/office/powerpoint/2010/main" val="208466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505568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73995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75086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19538271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4211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0872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31184916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7756905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21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558828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673" r:id="rId9"/>
    <p:sldLayoutId id="2147483674" r:id="rId10"/>
    <p:sldLayoutId id="2147483700" r:id="rId11"/>
    <p:sldLayoutId id="2147483701" r:id="rId12"/>
    <p:sldLayoutId id="2147483675" r:id="rId13"/>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D3D0FB-216E-ECE4-0E73-37EE6D6C0637}"/>
              </a:ext>
            </a:extLst>
          </p:cNvPr>
          <p:cNvSpPr>
            <a:spLocks noGrp="1"/>
          </p:cNvSpPr>
          <p:nvPr>
            <p:ph type="title"/>
          </p:nvPr>
        </p:nvSpPr>
        <p:spPr>
          <a:xfrm>
            <a:off x="1934095" y="2628666"/>
            <a:ext cx="9137979" cy="2266931"/>
          </a:xfrm>
        </p:spPr>
        <p:txBody>
          <a:bodyPr vert="horz" lIns="91440" tIns="45720" rIns="91440" bIns="45720" rtlCol="0" anchor="b" anchorCtr="0">
            <a:normAutofit fontScale="90000"/>
          </a:bodyPr>
          <a:lstStyle/>
          <a:p>
            <a:pPr>
              <a:lnSpc>
                <a:spcPct val="100000"/>
              </a:lnSpc>
            </a:pPr>
            <a:r>
              <a:rPr lang="en-US" sz="4400">
                <a:solidFill>
                  <a:schemeClr val="accent5">
                    <a:lumMod val="75000"/>
                  </a:schemeClr>
                </a:solidFill>
                <a:latin typeface="Calibri"/>
                <a:cs typeface="Calibri"/>
              </a:rPr>
              <a:t>Infection Prevention and Control (IPC) for Marburg Virus Disease (MVD): </a:t>
            </a:r>
            <a:br>
              <a:rPr lang="en-US" sz="4800">
                <a:latin typeface="Calibri"/>
                <a:cs typeface="Calibri"/>
              </a:rPr>
            </a:br>
            <a:r>
              <a:rPr lang="en-US" sz="4000" b="0">
                <a:solidFill>
                  <a:schemeClr val="accent5">
                    <a:lumMod val="75000"/>
                  </a:schemeClr>
                </a:solidFill>
                <a:latin typeface="Calibri Light"/>
                <a:cs typeface="Calibri Light"/>
              </a:rPr>
              <a:t>Environmental Cleaning &amp; Waste Management for HCWs</a:t>
            </a:r>
          </a:p>
        </p:txBody>
      </p:sp>
      <p:cxnSp>
        <p:nvCxnSpPr>
          <p:cNvPr id="6" name="Straight Connector 5">
            <a:extLst>
              <a:ext uri="{FF2B5EF4-FFF2-40B4-BE49-F238E27FC236}">
                <a16:creationId xmlns:a16="http://schemas.microsoft.com/office/drawing/2014/main" id="{B24CF044-A19E-DA52-A82A-736DCD77F0DF}"/>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86C485-F937-EFAA-413A-374016BC202B}"/>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sp>
        <p:nvSpPr>
          <p:cNvPr id="8" name="TextBox 7">
            <a:extLst>
              <a:ext uri="{FF2B5EF4-FFF2-40B4-BE49-F238E27FC236}">
                <a16:creationId xmlns:a16="http://schemas.microsoft.com/office/drawing/2014/main" id="{D23582EC-99A8-98A8-B6FB-6BDAEA8C3C96}"/>
              </a:ext>
            </a:extLst>
          </p:cNvPr>
          <p:cNvSpPr txBox="1"/>
          <p:nvPr/>
        </p:nvSpPr>
        <p:spPr>
          <a:xfrm>
            <a:off x="9072880" y="6292015"/>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75000"/>
                  </a:schemeClr>
                </a:solidFill>
                <a:latin typeface="Calibri"/>
                <a:cs typeface="Calibri"/>
              </a:rPr>
              <a:t>Updated: March 2023</a:t>
            </a:r>
            <a:endParaRPr lang="en-US">
              <a:solidFill>
                <a:schemeClr val="accent5">
                  <a:lumMod val="75000"/>
                </a:schemeClr>
              </a:solidFill>
            </a:endParaRPr>
          </a:p>
        </p:txBody>
      </p:sp>
    </p:spTree>
    <p:extLst>
      <p:ext uri="{BB962C8B-B14F-4D97-AF65-F5344CB8AC3E}">
        <p14:creationId xmlns:p14="http://schemas.microsoft.com/office/powerpoint/2010/main" val="22251384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BABE-176B-4BAF-8DD3-928C75092446}"/>
              </a:ext>
            </a:extLst>
          </p:cNvPr>
          <p:cNvSpPr>
            <a:spLocks noGrp="1"/>
          </p:cNvSpPr>
          <p:nvPr>
            <p:ph type="title"/>
          </p:nvPr>
        </p:nvSpPr>
        <p:spPr>
          <a:xfrm>
            <a:off x="609600" y="274639"/>
            <a:ext cx="10972800" cy="1085841"/>
          </a:xfrm>
        </p:spPr>
        <p:txBody>
          <a:bodyPr>
            <a:normAutofit/>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How to Clean Up a Spill of Body Fluids</a:t>
            </a:r>
          </a:p>
        </p:txBody>
      </p:sp>
      <p:sp>
        <p:nvSpPr>
          <p:cNvPr id="3" name="Text Placeholder 2">
            <a:extLst>
              <a:ext uri="{FF2B5EF4-FFF2-40B4-BE49-F238E27FC236}">
                <a16:creationId xmlns:a16="http://schemas.microsoft.com/office/drawing/2014/main" id="{13A94962-B989-483F-9BBB-5B45AEB9975E}"/>
              </a:ext>
            </a:extLst>
          </p:cNvPr>
          <p:cNvSpPr>
            <a:spLocks noGrp="1"/>
          </p:cNvSpPr>
          <p:nvPr>
            <p:ph type="body" sz="quarter" idx="10"/>
          </p:nvPr>
        </p:nvSpPr>
        <p:spPr>
          <a:xfrm>
            <a:off x="609600" y="1488907"/>
            <a:ext cx="10241280" cy="484437"/>
          </a:xfrm>
          <a:solidFill>
            <a:schemeClr val="accent5">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algn="ctr">
              <a:buBlip>
                <a:blip r:embed="rId3">
                  <a:extLst>
                    <a:ext uri="{96DAC541-7B7A-43D3-8B79-37D633B846F1}">
                      <asvg:svgBlip xmlns:asvg="http://schemas.microsoft.com/office/drawing/2016/SVG/main" r:embed="rId4"/>
                    </a:ext>
                  </a:extLst>
                </a:blip>
              </a:buBlip>
            </a:pPr>
            <a:r>
              <a:rPr lang="en-US" sz="2800" b="1">
                <a:solidFill>
                  <a:schemeClr val="accent5">
                    <a:lumMod val="75000"/>
                  </a:schemeClr>
                </a:solidFill>
              </a:rPr>
              <a:t>DO NOT spray </a:t>
            </a:r>
            <a:r>
              <a:rPr lang="en-US" sz="2800">
                <a:solidFill>
                  <a:schemeClr val="accent5">
                    <a:lumMod val="75000"/>
                  </a:schemeClr>
                </a:solidFill>
              </a:rPr>
              <a:t>disinfectant directly on body fluid spills </a:t>
            </a:r>
          </a:p>
        </p:txBody>
      </p:sp>
      <p:sp>
        <p:nvSpPr>
          <p:cNvPr id="5" name="Content Placeholder 6">
            <a:extLst>
              <a:ext uri="{FF2B5EF4-FFF2-40B4-BE49-F238E27FC236}">
                <a16:creationId xmlns:a16="http://schemas.microsoft.com/office/drawing/2014/main" id="{B6A98D95-62FD-462E-864F-2F30894C3AC3}"/>
              </a:ext>
            </a:extLst>
          </p:cNvPr>
          <p:cNvSpPr txBox="1">
            <a:spLocks/>
          </p:cNvSpPr>
          <p:nvPr/>
        </p:nvSpPr>
        <p:spPr>
          <a:xfrm>
            <a:off x="963386" y="2308395"/>
            <a:ext cx="5474447" cy="4140491"/>
          </a:xfrm>
          <a:prstGeom prst="rect">
            <a:avLst/>
          </a:prstGeom>
        </p:spPr>
        <p:txBody>
          <a:bodyPr vert="horz" lIns="0" tIns="45720" rIns="0" bIns="45720" rtlCol="0" anchor="t">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Clr>
                <a:srgbClr val="1CADE4"/>
              </a:buClr>
              <a:buFont typeface="+mj-lt"/>
              <a:buAutoNum type="arabicPeriod"/>
              <a:defRPr/>
            </a:pPr>
            <a:r>
              <a:rPr lang="en-US" sz="2400" dirty="0">
                <a:solidFill>
                  <a:srgbClr val="000000"/>
                </a:solidFill>
                <a:latin typeface="Calibri" panose="020F0502020204030204"/>
              </a:rPr>
              <a:t>Perform hand hygiene</a:t>
            </a:r>
          </a:p>
          <a:p>
            <a:pPr marL="457200" indent="-457200">
              <a:buClr>
                <a:srgbClr val="1CADE4"/>
              </a:buClr>
              <a:buFont typeface="+mj-lt"/>
              <a:buAutoNum type="arabicPeriod"/>
              <a:defRPr/>
            </a:pPr>
            <a:r>
              <a:rPr lang="en-US" sz="2400" dirty="0">
                <a:solidFill>
                  <a:srgbClr val="000000"/>
                </a:solidFill>
                <a:latin typeface="Calibri" panose="020F0502020204030204"/>
              </a:rPr>
              <a:t>Put on appropriate PPE for the task   </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sz="2400" dirty="0">
                <a:solidFill>
                  <a:srgbClr val="000000"/>
                </a:solidFill>
                <a:latin typeface="Calibri" panose="020F0502020204030204"/>
              </a:rPr>
              <a:t>Use a cloth or absorbent towel to remove excess liquid</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sz="2400" dirty="0">
                <a:solidFill>
                  <a:srgbClr val="000000"/>
                </a:solidFill>
                <a:latin typeface="Calibri" panose="020F0502020204030204"/>
              </a:rPr>
              <a:t>Clean surface with soap and water</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sz="2400" dirty="0">
                <a:solidFill>
                  <a:srgbClr val="000000"/>
                </a:solidFill>
                <a:latin typeface="Calibri" panose="020F0502020204030204"/>
              </a:rPr>
              <a:t>Disinfect with 0.5% chlorine solution</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altLang="en-US" sz="2400" dirty="0">
                <a:solidFill>
                  <a:srgbClr val="000000"/>
                </a:solidFill>
                <a:latin typeface="Calibri"/>
                <a:cs typeface="Calibri"/>
              </a:rPr>
              <a:t>Keep the surface wet for at least 15 minutes</a:t>
            </a:r>
          </a:p>
          <a:p>
            <a:pPr marL="457200" indent="-457200">
              <a:buClr>
                <a:srgbClr val="1CADE4"/>
              </a:buClr>
              <a:buFont typeface="+mj-lt"/>
              <a:buAutoNum type="arabicPeriod"/>
              <a:defRPr/>
            </a:pPr>
            <a:r>
              <a:rPr lang="en-US" altLang="en-US" sz="2400" dirty="0">
                <a:solidFill>
                  <a:srgbClr val="000000"/>
                </a:solidFill>
                <a:latin typeface="Calibri" panose="020F0502020204030204"/>
              </a:rPr>
              <a:t>Discard waste and </a:t>
            </a:r>
            <a:r>
              <a:rPr lang="en-US" altLang="en-US" sz="2400" dirty="0">
                <a:solidFill>
                  <a:srgbClr val="000000"/>
                </a:solidFill>
                <a:latin typeface="Calibri"/>
                <a:cs typeface="Calibri"/>
              </a:rPr>
              <a:t>remove PPE </a:t>
            </a:r>
          </a:p>
          <a:p>
            <a:pPr marL="457200" indent="-457200">
              <a:buClr>
                <a:srgbClr val="1CADE4"/>
              </a:buClr>
              <a:buFont typeface="+mj-lt"/>
              <a:buAutoNum type="arabicPeriod"/>
              <a:defRPr/>
            </a:pPr>
            <a:r>
              <a:rPr lang="en-US" sz="2400" dirty="0">
                <a:solidFill>
                  <a:srgbClr val="000000"/>
                </a:solidFill>
                <a:latin typeface="Calibri"/>
                <a:cs typeface="Calibri"/>
              </a:rPr>
              <a:t>Perform hand hygiene</a:t>
            </a:r>
          </a:p>
          <a:p>
            <a:pPr>
              <a:buClr>
                <a:srgbClr val="1CADE4"/>
              </a:buClr>
              <a:defRPr/>
            </a:pPr>
            <a:endParaRPr lang="en-US" dirty="0">
              <a:solidFill>
                <a:schemeClr val="accent4">
                  <a:lumMod val="50000"/>
                </a:schemeClr>
              </a:solidFill>
              <a:latin typeface="Calibri" panose="020F0502020204030204"/>
            </a:endParaRPr>
          </a:p>
        </p:txBody>
      </p:sp>
      <p:pic>
        <p:nvPicPr>
          <p:cNvPr id="9" name="Picture 8" descr="Picture of hand pouring a pitcher of water into a bowl while another person's hands are underneath the flow of water for washing. ">
            <a:extLst>
              <a:ext uri="{FF2B5EF4-FFF2-40B4-BE49-F238E27FC236}">
                <a16:creationId xmlns:a16="http://schemas.microsoft.com/office/drawing/2014/main" id="{6C935305-507D-4C46-ACE6-4361BE6EBC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46" t="2175"/>
          <a:stretch/>
        </p:blipFill>
        <p:spPr>
          <a:xfrm>
            <a:off x="6621966" y="2577217"/>
            <a:ext cx="1261449" cy="1801425"/>
          </a:xfrm>
          <a:prstGeom prst="rect">
            <a:avLst/>
          </a:prstGeom>
        </p:spPr>
      </p:pic>
      <p:grpSp>
        <p:nvGrpSpPr>
          <p:cNvPr id="6" name="Group 5" descr="Graphic of a woman in goggles, mask, gown and apron putting on rubber gloves. A pair of rubber boots is in front of her.">
            <a:extLst>
              <a:ext uri="{FF2B5EF4-FFF2-40B4-BE49-F238E27FC236}">
                <a16:creationId xmlns:a16="http://schemas.microsoft.com/office/drawing/2014/main" id="{B746C96E-6E14-4172-B14B-C64177911D3D}"/>
              </a:ext>
            </a:extLst>
          </p:cNvPr>
          <p:cNvGrpSpPr/>
          <p:nvPr/>
        </p:nvGrpSpPr>
        <p:grpSpPr>
          <a:xfrm>
            <a:off x="8312787" y="2354893"/>
            <a:ext cx="1594369" cy="2067854"/>
            <a:chOff x="7113863" y="1902595"/>
            <a:chExt cx="1224794" cy="1526405"/>
          </a:xfrm>
        </p:grpSpPr>
        <p:pic>
          <p:nvPicPr>
            <p:cNvPr id="7" name="Picture 6">
              <a:extLst>
                <a:ext uri="{FF2B5EF4-FFF2-40B4-BE49-F238E27FC236}">
                  <a16:creationId xmlns:a16="http://schemas.microsoft.com/office/drawing/2014/main" id="{95A1821B-93C4-49FF-B528-F872CE5E10E1}"/>
                </a:ext>
              </a:extLst>
            </p:cNvPr>
            <p:cNvPicPr/>
            <p:nvPr/>
          </p:nvPicPr>
          <p:blipFill rotWithShape="1">
            <a:blip r:embed="rId6" cstate="print">
              <a:extLst>
                <a:ext uri="{28A0092B-C50C-407E-A947-70E740481C1C}">
                  <a14:useLocalDpi xmlns:a14="http://schemas.microsoft.com/office/drawing/2010/main" val="0"/>
                </a:ext>
              </a:extLst>
            </a:blip>
            <a:srcRect/>
            <a:stretch/>
          </p:blipFill>
          <p:spPr>
            <a:xfrm>
              <a:off x="7126461" y="1902595"/>
              <a:ext cx="1212196" cy="1493848"/>
            </a:xfrm>
            <a:prstGeom prst="rect">
              <a:avLst/>
            </a:prstGeom>
          </p:spPr>
        </p:pic>
        <p:sp>
          <p:nvSpPr>
            <p:cNvPr id="8" name="Rectangle 7">
              <a:extLst>
                <a:ext uri="{FF2B5EF4-FFF2-40B4-BE49-F238E27FC236}">
                  <a16:creationId xmlns:a16="http://schemas.microsoft.com/office/drawing/2014/main" id="{ABEEF175-CAAC-41F8-B0DA-98CF8AE0BF80}"/>
                </a:ext>
              </a:extLst>
            </p:cNvPr>
            <p:cNvSpPr/>
            <p:nvPr/>
          </p:nvSpPr>
          <p:spPr>
            <a:xfrm>
              <a:off x="7113864" y="3110836"/>
              <a:ext cx="264267" cy="3181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grpSp>
      <p:pic>
        <p:nvPicPr>
          <p:cNvPr id="10" name="Picture 9" descr="Graphic of a hand in a rubber glove using a rag to clean a surface.">
            <a:extLst>
              <a:ext uri="{FF2B5EF4-FFF2-40B4-BE49-F238E27FC236}">
                <a16:creationId xmlns:a16="http://schemas.microsoft.com/office/drawing/2014/main" id="{5E90B9C4-BD38-4542-A718-3E653154FB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799903" y="5035928"/>
            <a:ext cx="1261450" cy="1107889"/>
          </a:xfrm>
          <a:prstGeom prst="rect">
            <a:avLst/>
          </a:prstGeom>
        </p:spPr>
      </p:pic>
      <p:pic>
        <p:nvPicPr>
          <p:cNvPr id="12" name="Graphic 11">
            <a:extLst>
              <a:ext uri="{FF2B5EF4-FFF2-40B4-BE49-F238E27FC236}">
                <a16:creationId xmlns:a16="http://schemas.microsoft.com/office/drawing/2014/main" id="{423BE9F6-2173-4784-84C3-1D8C340DED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1958" y="1525976"/>
            <a:ext cx="281872" cy="281872"/>
          </a:xfrm>
          <a:prstGeom prst="rect">
            <a:avLst/>
          </a:prstGeom>
        </p:spPr>
      </p:pic>
      <p:pic>
        <p:nvPicPr>
          <p:cNvPr id="13" name="Picture 12" descr="A picture containing a clock with the top, right corner shaded green and the text 15 minutes.&#10;&#10;">
            <a:extLst>
              <a:ext uri="{FF2B5EF4-FFF2-40B4-BE49-F238E27FC236}">
                <a16:creationId xmlns:a16="http://schemas.microsoft.com/office/drawing/2014/main" id="{04DF95D4-E683-0943-6A6B-3734E33CBC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4792" y="4597993"/>
            <a:ext cx="1452407" cy="1609504"/>
          </a:xfrm>
          <a:prstGeom prst="rect">
            <a:avLst/>
          </a:prstGeom>
        </p:spPr>
      </p:pic>
    </p:spTree>
    <p:extLst>
      <p:ext uri="{BB962C8B-B14F-4D97-AF65-F5344CB8AC3E}">
        <p14:creationId xmlns:p14="http://schemas.microsoft.com/office/powerpoint/2010/main" val="6811641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A2C5-BF00-4402-AFD0-4CF2630C79DB}"/>
              </a:ext>
            </a:extLst>
          </p:cNvPr>
          <p:cNvSpPr>
            <a:spLocks noGrp="1"/>
          </p:cNvSpPr>
          <p:nvPr>
            <p:ph type="title"/>
          </p:nvPr>
        </p:nvSpPr>
        <p:spPr>
          <a:xfrm>
            <a:off x="609600" y="274639"/>
            <a:ext cx="10972800" cy="8420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Using Chlorinated Solutions</a:t>
            </a:r>
          </a:p>
        </p:txBody>
      </p:sp>
      <p:sp>
        <p:nvSpPr>
          <p:cNvPr id="4" name="Text Placeholder 2">
            <a:extLst>
              <a:ext uri="{FF2B5EF4-FFF2-40B4-BE49-F238E27FC236}">
                <a16:creationId xmlns:a16="http://schemas.microsoft.com/office/drawing/2014/main" id="{1D7D7495-F169-4A89-BF11-41DEDE4E780E}"/>
              </a:ext>
            </a:extLst>
          </p:cNvPr>
          <p:cNvSpPr txBox="1">
            <a:spLocks/>
          </p:cNvSpPr>
          <p:nvPr/>
        </p:nvSpPr>
        <p:spPr bwMode="auto">
          <a:xfrm>
            <a:off x="594670" y="1116642"/>
            <a:ext cx="5834345" cy="43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lumMod val="60000"/>
                  <a:lumOff val="40000"/>
                </a:schemeClr>
              </a:buClr>
              <a:buFont typeface="Arial" panose="020B0604020202020204" pitchFamily="34" charset="0"/>
              <a:buChar char="•"/>
            </a:pPr>
            <a:r>
              <a:rPr lang="en-US" sz="2800" dirty="0">
                <a:solidFill>
                  <a:srgbClr val="000000"/>
                </a:solidFill>
              </a:rPr>
              <a:t>Use chlorine solution for environmental cleaning in MVD isolation areas</a:t>
            </a:r>
          </a:p>
          <a:p>
            <a:pPr lvl="1">
              <a:buClr>
                <a:schemeClr val="accent2">
                  <a:lumMod val="60000"/>
                  <a:lumOff val="40000"/>
                </a:schemeClr>
              </a:buClr>
              <a:buFont typeface="Calibri" panose="020F0502020204030204" pitchFamily="34" charset="0"/>
              <a:buChar char="—"/>
            </a:pPr>
            <a:r>
              <a:rPr lang="en-US" sz="2400" b="1" dirty="0">
                <a:solidFill>
                  <a:srgbClr val="000000"/>
                </a:solidFill>
              </a:rPr>
              <a:t>0.5%* </a:t>
            </a:r>
            <a:r>
              <a:rPr lang="en-US" sz="2400" dirty="0">
                <a:solidFill>
                  <a:srgbClr val="000000"/>
                </a:solidFill>
              </a:rPr>
              <a:t>for hard/non-porous surfaces (floors, counters, bed rails)</a:t>
            </a:r>
          </a:p>
          <a:p>
            <a:pPr marL="1142365" lvl="2" indent="-227965"/>
            <a:r>
              <a:rPr lang="en-US" dirty="0">
                <a:solidFill>
                  <a:srgbClr val="000000"/>
                </a:solidFill>
                <a:latin typeface="Calibri"/>
                <a:cs typeface="Calibri"/>
              </a:rPr>
              <a:t>Make sure it stays wet on the surface for 10 minutes</a:t>
            </a:r>
            <a:endParaRPr lang="en-US" sz="2800" dirty="0">
              <a:solidFill>
                <a:srgbClr val="000000"/>
              </a:solidFill>
              <a:latin typeface="Calibri"/>
              <a:cs typeface="Calibri"/>
            </a:endParaRPr>
          </a:p>
          <a:p>
            <a:pPr>
              <a:buClr>
                <a:schemeClr val="accent2">
                  <a:lumMod val="60000"/>
                  <a:lumOff val="40000"/>
                </a:schemeClr>
              </a:buClr>
              <a:buFont typeface="Arial" panose="020B0604020202020204" pitchFamily="34" charset="0"/>
              <a:buChar char="•"/>
            </a:pPr>
            <a:r>
              <a:rPr lang="en-US" sz="2800" dirty="0">
                <a:solidFill>
                  <a:srgbClr val="000000"/>
                </a:solidFill>
              </a:rPr>
              <a:t>Do NOT spray chlorine</a:t>
            </a:r>
          </a:p>
          <a:p>
            <a:pPr lvl="1">
              <a:buClr>
                <a:schemeClr val="accent2">
                  <a:lumMod val="40000"/>
                  <a:lumOff val="60000"/>
                </a:schemeClr>
              </a:buClr>
              <a:buFont typeface="Calibri" panose="020F0502020204030204" pitchFamily="34" charset="0"/>
              <a:buChar char="—"/>
            </a:pPr>
            <a:r>
              <a:rPr lang="en-US" sz="2400" b="1" dirty="0">
                <a:solidFill>
                  <a:schemeClr val="accent5">
                    <a:lumMod val="75000"/>
                  </a:schemeClr>
                </a:solidFill>
              </a:rPr>
              <a:t>Never spray people</a:t>
            </a:r>
          </a:p>
          <a:p>
            <a:pPr lvl="1">
              <a:buClr>
                <a:schemeClr val="accent2">
                  <a:lumMod val="40000"/>
                  <a:lumOff val="60000"/>
                </a:schemeClr>
              </a:buClr>
              <a:buFont typeface="Calibri" panose="020F0502020204030204" pitchFamily="34" charset="0"/>
              <a:buChar char="—"/>
            </a:pPr>
            <a:r>
              <a:rPr lang="en-US" sz="2400" dirty="0">
                <a:solidFill>
                  <a:srgbClr val="000000"/>
                </a:solidFill>
              </a:rPr>
              <a:t>For surfaces, wiping is preferred</a:t>
            </a:r>
          </a:p>
          <a:p>
            <a:endParaRPr lang="en-US" dirty="0">
              <a:solidFill>
                <a:schemeClr val="tx1"/>
              </a:solidFill>
            </a:endParaRPr>
          </a:p>
        </p:txBody>
      </p:sp>
      <p:sp>
        <p:nvSpPr>
          <p:cNvPr id="5" name="TextBox 4">
            <a:extLst>
              <a:ext uri="{FF2B5EF4-FFF2-40B4-BE49-F238E27FC236}">
                <a16:creationId xmlns:a16="http://schemas.microsoft.com/office/drawing/2014/main" id="{ABC778C0-4766-CE3D-90B0-125C0DC63DC3}"/>
              </a:ext>
            </a:extLst>
          </p:cNvPr>
          <p:cNvSpPr txBox="1"/>
          <p:nvPr/>
        </p:nvSpPr>
        <p:spPr>
          <a:xfrm>
            <a:off x="6469172" y="5937030"/>
            <a:ext cx="5722828" cy="646331"/>
          </a:xfrm>
          <a:prstGeom prst="rect">
            <a:avLst/>
          </a:prstGeom>
          <a:noFill/>
        </p:spPr>
        <p:txBody>
          <a:bodyPr wrap="square" lIns="91440" tIns="45720" rIns="91440" bIns="45720" rtlCol="0" anchor="t">
            <a:spAutoFit/>
          </a:bodyPr>
          <a:lstStyle/>
          <a:p>
            <a:r>
              <a:rPr lang="en-US">
                <a:solidFill>
                  <a:srgbClr val="000000"/>
                </a:solidFill>
                <a:latin typeface="Calibri"/>
                <a:cs typeface="Calibri"/>
              </a:rPr>
              <a:t>* Alternatives: Alcohol at 70-90% (ethanol, isopropyl), improved hydrogen peroxide ≥ 0.5% </a:t>
            </a:r>
            <a:endParaRPr lang="en-US">
              <a:solidFill>
                <a:srgbClr val="000000"/>
              </a:solidFill>
              <a:latin typeface="Calibri" panose="020F0502020204030204" pitchFamily="34" charset="0"/>
            </a:endParaRPr>
          </a:p>
        </p:txBody>
      </p:sp>
      <p:grpSp>
        <p:nvGrpSpPr>
          <p:cNvPr id="9" name="Group 8" descr="Person in full PPE sprays another person's bare feet and legs with chlorine. A group of people stands nearby watching. A circle with a cross through it is over the image indicating that this action should not be done.">
            <a:extLst>
              <a:ext uri="{FF2B5EF4-FFF2-40B4-BE49-F238E27FC236}">
                <a16:creationId xmlns:a16="http://schemas.microsoft.com/office/drawing/2014/main" id="{45319C82-FE7D-D139-FEF3-1D21D9FF7EBD}"/>
              </a:ext>
            </a:extLst>
          </p:cNvPr>
          <p:cNvGrpSpPr/>
          <p:nvPr/>
        </p:nvGrpSpPr>
        <p:grpSpPr>
          <a:xfrm>
            <a:off x="6224220" y="-110967"/>
            <a:ext cx="5722828" cy="6047997"/>
            <a:chOff x="0" y="0"/>
            <a:chExt cx="4724881" cy="4410926"/>
          </a:xfrm>
        </p:grpSpPr>
        <p:grpSp>
          <p:nvGrpSpPr>
            <p:cNvPr id="11" name="Group 10">
              <a:extLst>
                <a:ext uri="{FF2B5EF4-FFF2-40B4-BE49-F238E27FC236}">
                  <a16:creationId xmlns:a16="http://schemas.microsoft.com/office/drawing/2014/main" id="{5E2E733F-A32D-4DF4-986E-960BB970F1D0}"/>
                </a:ext>
              </a:extLst>
            </p:cNvPr>
            <p:cNvGrpSpPr/>
            <p:nvPr/>
          </p:nvGrpSpPr>
          <p:grpSpPr>
            <a:xfrm>
              <a:off x="159015" y="907831"/>
              <a:ext cx="4565866" cy="2895479"/>
              <a:chOff x="159015" y="907831"/>
              <a:chExt cx="4553010" cy="2938323"/>
            </a:xfrm>
          </p:grpSpPr>
          <p:pic>
            <p:nvPicPr>
              <p:cNvPr id="13" name="Picture 12">
                <a:extLst>
                  <a:ext uri="{FF2B5EF4-FFF2-40B4-BE49-F238E27FC236}">
                    <a16:creationId xmlns:a16="http://schemas.microsoft.com/office/drawing/2014/main" id="{61708DB8-ECB2-4A59-992C-80D878DB36E0}"/>
                  </a:ext>
                </a:extLst>
              </p:cNvPr>
              <p:cNvPicPr>
                <a:picLocks noChangeAspect="1"/>
              </p:cNvPicPr>
              <p:nvPr/>
            </p:nvPicPr>
            <p:blipFill>
              <a:blip r:embed="rId3"/>
              <a:stretch>
                <a:fillRect/>
              </a:stretch>
            </p:blipFill>
            <p:spPr>
              <a:xfrm>
                <a:off x="228844" y="907831"/>
                <a:ext cx="4468376" cy="2600241"/>
              </a:xfrm>
              <a:prstGeom prst="rect">
                <a:avLst/>
              </a:prstGeom>
            </p:spPr>
          </p:pic>
          <p:sp>
            <p:nvSpPr>
              <p:cNvPr id="14" name="TextBox 7" descr="https://www.mercycorps.org/blog/ebola-outbreaks-africa-guide/chapter-3 ">
                <a:extLst>
                  <a:ext uri="{FF2B5EF4-FFF2-40B4-BE49-F238E27FC236}">
                    <a16:creationId xmlns:a16="http://schemas.microsoft.com/office/drawing/2014/main" id="{0394B140-6EB5-4955-B42E-2C18DC70CEE8}"/>
                  </a:ext>
                </a:extLst>
              </p:cNvPr>
              <p:cNvSpPr txBox="1"/>
              <p:nvPr/>
            </p:nvSpPr>
            <p:spPr>
              <a:xfrm>
                <a:off x="159015" y="3507894"/>
                <a:ext cx="4553010" cy="338260"/>
              </a:xfrm>
              <a:prstGeom prst="rect">
                <a:avLst/>
              </a:prstGeom>
              <a:noFill/>
            </p:spPr>
            <p:txBody>
              <a:bodyPr wrap="square">
                <a:spAutoFit/>
              </a:bodyPr>
              <a:lstStyle/>
              <a:p>
                <a:pPr marL="0" marR="0">
                  <a:lnSpc>
                    <a:spcPct val="107000"/>
                  </a:lnSpc>
                  <a:spcBef>
                    <a:spcPts val="0"/>
                  </a:spcBef>
                  <a:spcAft>
                    <a:spcPts val="800"/>
                  </a:spcAft>
                </a:pPr>
                <a:r>
                  <a:rPr lang="es-ES"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https://www.mercycorps.org/blog/ebola-outbreaks-africa-guide/chapter-3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Graphic 9" descr="Signo de prohibición">
              <a:extLst>
                <a:ext uri="{FF2B5EF4-FFF2-40B4-BE49-F238E27FC236}">
                  <a16:creationId xmlns:a16="http://schemas.microsoft.com/office/drawing/2014/main" id="{AB789636-9D9E-42E8-BA81-579174796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4410926" cy="4410926"/>
            </a:xfrm>
            <a:prstGeom prst="rect">
              <a:avLst/>
            </a:prstGeom>
          </p:spPr>
        </p:pic>
      </p:grpSp>
    </p:spTree>
    <p:extLst>
      <p:ext uri="{BB962C8B-B14F-4D97-AF65-F5344CB8AC3E}">
        <p14:creationId xmlns:p14="http://schemas.microsoft.com/office/powerpoint/2010/main" val="18471018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0E31A-9523-4954-ABF8-50C87D703059}"/>
              </a:ext>
            </a:extLst>
          </p:cNvPr>
          <p:cNvSpPr>
            <a:spLocks noGrp="1"/>
          </p:cNvSpPr>
          <p:nvPr>
            <p:ph type="body" sz="quarter" idx="10"/>
          </p:nvPr>
        </p:nvSpPr>
        <p:spPr>
          <a:xfrm>
            <a:off x="607085" y="663375"/>
            <a:ext cx="6859058" cy="4176467"/>
          </a:xfrm>
        </p:spPr>
        <p:txBody>
          <a:bodyPr/>
          <a:lstStyle/>
          <a:p>
            <a:pPr lvl="1"/>
            <a:endParaRPr lang="en-US">
              <a:solidFill>
                <a:schemeClr val="tx1"/>
              </a:solidFill>
              <a:sym typeface="Wingdings" panose="05000000000000000000" pitchFamily="2" charset="2"/>
            </a:endParaRPr>
          </a:p>
          <a:p>
            <a:pPr marL="456565" indent="-456565"/>
            <a:r>
              <a:rPr lang="en-US" sz="3200">
                <a:solidFill>
                  <a:srgbClr val="000000"/>
                </a:solidFill>
                <a:latin typeface="Calibri"/>
                <a:cs typeface="Calibri"/>
                <a:sym typeface="Wingdings" panose="05000000000000000000" pitchFamily="2" charset="2"/>
              </a:rPr>
              <a:t>Adverse health effects</a:t>
            </a:r>
            <a:endParaRPr lang="en-US" sz="3200">
              <a:solidFill>
                <a:srgbClr val="000000"/>
              </a:solidFill>
              <a:latin typeface="Calibri"/>
              <a:cs typeface="Calibri"/>
            </a:endParaRPr>
          </a:p>
          <a:p>
            <a:pPr marL="989965" lvl="1" indent="-380365"/>
            <a:r>
              <a:rPr lang="en-US" sz="2800">
                <a:solidFill>
                  <a:srgbClr val="000000"/>
                </a:solidFill>
                <a:latin typeface="Calibri"/>
                <a:cs typeface="Calibri"/>
                <a:sym typeface="Wingdings" panose="05000000000000000000" pitchFamily="2" charset="2"/>
              </a:rPr>
              <a:t>Respiratory problems</a:t>
            </a:r>
            <a:endParaRPr lang="en-US" sz="2800">
              <a:solidFill>
                <a:srgbClr val="000000"/>
              </a:solidFill>
              <a:latin typeface="Calibri"/>
              <a:cs typeface="Calibri"/>
            </a:endParaRPr>
          </a:p>
          <a:p>
            <a:pPr marL="989965" lvl="1" indent="-380365"/>
            <a:r>
              <a:rPr lang="en-US" sz="2800">
                <a:solidFill>
                  <a:srgbClr val="000000"/>
                </a:solidFill>
                <a:latin typeface="Calibri"/>
                <a:cs typeface="Calibri"/>
                <a:sym typeface="Wingdings" panose="05000000000000000000" pitchFamily="2" charset="2"/>
              </a:rPr>
              <a:t>Burns</a:t>
            </a:r>
            <a:endParaRPr lang="en-US" sz="2800">
              <a:solidFill>
                <a:srgbClr val="000000"/>
              </a:solidFill>
              <a:latin typeface="Calibri"/>
              <a:cs typeface="Calibri"/>
            </a:endParaRPr>
          </a:p>
          <a:p>
            <a:pPr lvl="1"/>
            <a:endParaRPr lang="en-US" sz="2800">
              <a:solidFill>
                <a:srgbClr val="000000"/>
              </a:solidFill>
              <a:sym typeface="Wingdings" panose="05000000000000000000" pitchFamily="2" charset="2"/>
            </a:endParaRPr>
          </a:p>
          <a:p>
            <a:pPr marL="456565" indent="-456565"/>
            <a:r>
              <a:rPr lang="en-US" sz="3200">
                <a:solidFill>
                  <a:srgbClr val="000000"/>
                </a:solidFill>
                <a:latin typeface="Calibri"/>
                <a:cs typeface="Calibri"/>
                <a:sym typeface="Wingdings" panose="05000000000000000000" pitchFamily="2" charset="2"/>
              </a:rPr>
              <a:t>Potentially explosive when mixed</a:t>
            </a:r>
            <a:endParaRPr lang="en-US" sz="3200">
              <a:solidFill>
                <a:srgbClr val="000000"/>
              </a:solidFill>
              <a:latin typeface="Calibri"/>
              <a:cs typeface="Calibri"/>
            </a:endParaRPr>
          </a:p>
          <a:p>
            <a:pPr marL="989965" lvl="1" indent="-380365"/>
            <a:r>
              <a:rPr lang="en-US" sz="2600">
                <a:solidFill>
                  <a:srgbClr val="000000"/>
                </a:solidFill>
                <a:latin typeface="Calibri"/>
                <a:cs typeface="Calibri"/>
                <a:sym typeface="Wingdings" panose="05000000000000000000" pitchFamily="2" charset="2"/>
              </a:rPr>
              <a:t>Calcium hypochlorite + sodium </a:t>
            </a:r>
            <a:r>
              <a:rPr lang="en-US" sz="2600" err="1">
                <a:solidFill>
                  <a:srgbClr val="000000"/>
                </a:solidFill>
                <a:latin typeface="Calibri"/>
                <a:cs typeface="Calibri"/>
                <a:sym typeface="Wingdings" panose="05000000000000000000" pitchFamily="2" charset="2"/>
              </a:rPr>
              <a:t>dichloroisocyanurate</a:t>
            </a:r>
            <a:r>
              <a:rPr lang="en-US" sz="2600">
                <a:solidFill>
                  <a:srgbClr val="000000"/>
                </a:solidFill>
                <a:latin typeface="Calibri"/>
                <a:cs typeface="Calibri"/>
                <a:sym typeface="Wingdings" panose="05000000000000000000" pitchFamily="2" charset="2"/>
              </a:rPr>
              <a:t> = potential explosion</a:t>
            </a:r>
            <a:endParaRPr lang="en-US" sz="2600">
              <a:solidFill>
                <a:srgbClr val="000000"/>
              </a:solidFill>
              <a:latin typeface="Calibri"/>
              <a:cs typeface="Calibri"/>
            </a:endParaRPr>
          </a:p>
          <a:p>
            <a:pPr marL="609585" lvl="1" indent="0">
              <a:buNone/>
            </a:pPr>
            <a:endParaRPr lang="en-US" sz="2600">
              <a:solidFill>
                <a:srgbClr val="000000"/>
              </a:solidFill>
              <a:sym typeface="Wingdings" panose="05000000000000000000" pitchFamily="2" charset="2"/>
            </a:endParaRPr>
          </a:p>
          <a:p>
            <a:pPr marL="456565" indent="-456565"/>
            <a:r>
              <a:rPr lang="en-US" sz="3200">
                <a:solidFill>
                  <a:srgbClr val="000000"/>
                </a:solidFill>
                <a:latin typeface="Calibri"/>
                <a:cs typeface="Calibri"/>
              </a:rPr>
              <a:t>Potential for creating toxic gases when mixed with ammonia or other cleaning products</a:t>
            </a:r>
          </a:p>
          <a:p>
            <a:pPr marL="989965" lvl="1" indent="-380365"/>
            <a:r>
              <a:rPr lang="en-US" sz="2600">
                <a:solidFill>
                  <a:srgbClr val="000000"/>
                </a:solidFill>
                <a:latin typeface="Calibri"/>
                <a:cs typeface="Calibri"/>
              </a:rPr>
              <a:t>Eye, nose, and throat irritation and other severe reactions</a:t>
            </a:r>
          </a:p>
          <a:p>
            <a:pPr marL="0" indent="0">
              <a:buNone/>
            </a:pPr>
            <a:endParaRPr lang="en-US">
              <a:cs typeface="Calibri" panose="020F0502020204030204" pitchFamily="34" charset="0"/>
            </a:endParaRPr>
          </a:p>
          <a:p>
            <a:endParaRPr lang="en-US">
              <a:cs typeface="Calibri" panose="020F0502020204030204" pitchFamily="34" charset="0"/>
            </a:endParaRPr>
          </a:p>
          <a:p>
            <a:endParaRPr lang="en-US">
              <a:cs typeface="Calibri" panose="020F0502020204030204" pitchFamily="34" charset="0"/>
            </a:endParaRPr>
          </a:p>
        </p:txBody>
      </p:sp>
      <p:sp>
        <p:nvSpPr>
          <p:cNvPr id="2" name="Title 1">
            <a:extLst>
              <a:ext uri="{FF2B5EF4-FFF2-40B4-BE49-F238E27FC236}">
                <a16:creationId xmlns:a16="http://schemas.microsoft.com/office/drawing/2014/main" id="{50B98C7F-78E8-4C50-A311-39BEA0764B30}"/>
              </a:ext>
            </a:extLst>
          </p:cNvPr>
          <p:cNvSpPr>
            <a:spLocks noGrp="1"/>
          </p:cNvSpPr>
          <p:nvPr>
            <p:ph type="title"/>
          </p:nvPr>
        </p:nvSpPr>
        <p:spPr>
          <a:xfrm>
            <a:off x="609600" y="274639"/>
            <a:ext cx="10972800" cy="791302"/>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Chlorine—A Word of Caution</a:t>
            </a:r>
          </a:p>
        </p:txBody>
      </p:sp>
      <p:pic>
        <p:nvPicPr>
          <p:cNvPr id="5" name="Picture 4" descr="A picture focused on a person's arms that have burns on them.">
            <a:extLst>
              <a:ext uri="{FF2B5EF4-FFF2-40B4-BE49-F238E27FC236}">
                <a16:creationId xmlns:a16="http://schemas.microsoft.com/office/drawing/2014/main" id="{72FF3924-CBC7-4BA3-9D87-01F24B14A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056" y="1058925"/>
            <a:ext cx="2944468" cy="3925957"/>
          </a:xfrm>
          <a:prstGeom prst="rect">
            <a:avLst/>
          </a:prstGeom>
        </p:spPr>
      </p:pic>
      <p:sp>
        <p:nvSpPr>
          <p:cNvPr id="8" name="TextBox 7">
            <a:extLst>
              <a:ext uri="{FF2B5EF4-FFF2-40B4-BE49-F238E27FC236}">
                <a16:creationId xmlns:a16="http://schemas.microsoft.com/office/drawing/2014/main" id="{E3770C0D-E959-4B17-A024-E9F11C22E30B}"/>
              </a:ext>
            </a:extLst>
          </p:cNvPr>
          <p:cNvSpPr txBox="1"/>
          <p:nvPr/>
        </p:nvSpPr>
        <p:spPr>
          <a:xfrm>
            <a:off x="7647477" y="5067190"/>
            <a:ext cx="4351867" cy="1200329"/>
          </a:xfrm>
          <a:prstGeom prst="rect">
            <a:avLst/>
          </a:prstGeom>
          <a:noFill/>
          <a:ln>
            <a:solidFill>
              <a:schemeClr val="accent1"/>
            </a:solidFill>
          </a:ln>
        </p:spPr>
        <p:txBody>
          <a:bodyPr wrap="square">
            <a:spAutoFit/>
          </a:bodyPr>
          <a:lstStyle/>
          <a:p>
            <a:r>
              <a:rPr lang="en-US">
                <a:solidFill>
                  <a:srgbClr val="000000"/>
                </a:solidFill>
                <a:latin typeface="Calibri" panose="020F0502020204030204" pitchFamily="34" charset="0"/>
                <a:cs typeface="Calibri" panose="020F0502020204030204" pitchFamily="34" charset="0"/>
              </a:rPr>
              <a:t>Chlorine burn from dunking hands with gloves on in bucket –unknown concentration in bucket (Sierra Leone 2014 Ebola Virus Disease outbreak)</a:t>
            </a:r>
          </a:p>
        </p:txBody>
      </p:sp>
    </p:spTree>
    <p:extLst>
      <p:ext uri="{BB962C8B-B14F-4D97-AF65-F5344CB8AC3E}">
        <p14:creationId xmlns:p14="http://schemas.microsoft.com/office/powerpoint/2010/main" val="18138861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609601" y="4492498"/>
            <a:ext cx="11059884" cy="1162051"/>
          </a:xfrm>
        </p:spPr>
        <p:txBody>
          <a:bodyPr/>
          <a:lstStyle/>
          <a:p>
            <a:r>
              <a:rPr lang="en-US" sz="4800">
                <a:latin typeface="Calibri Light" panose="020F0302020204030204" pitchFamily="34" charset="0"/>
                <a:cs typeface="Calibri Light" panose="020F0302020204030204" pitchFamily="34" charset="0"/>
              </a:rPr>
              <a:t>Waste Management</a:t>
            </a:r>
          </a:p>
        </p:txBody>
      </p:sp>
      <p:sp>
        <p:nvSpPr>
          <p:cNvPr id="3" name="Text Placeholder 2">
            <a:extLst>
              <a:ext uri="{FF2B5EF4-FFF2-40B4-BE49-F238E27FC236}">
                <a16:creationId xmlns:a16="http://schemas.microsoft.com/office/drawing/2014/main" id="{D0F80916-3DC1-4205-97F4-8AAE2931F6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32447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350520" y="113274"/>
            <a:ext cx="10972800" cy="1143000"/>
          </a:xfrm>
        </p:spPr>
        <p:txBody>
          <a:bodyPr/>
          <a:lstStyle/>
          <a:p>
            <a:r>
              <a:rPr lang="en-US">
                <a:solidFill>
                  <a:schemeClr val="accent5">
                    <a:lumMod val="75000"/>
                  </a:schemeClr>
                </a:solidFill>
                <a:latin typeface="Calibri Light" panose="020F0302020204030204" pitchFamily="34" charset="0"/>
                <a:cs typeface="Calibri Light" panose="020F0302020204030204" pitchFamily="34" charset="0"/>
              </a:rPr>
              <a:t>Waste management includes:</a:t>
            </a:r>
          </a:p>
        </p:txBody>
      </p:sp>
      <p:sp>
        <p:nvSpPr>
          <p:cNvPr id="3" name="TextBox 2">
            <a:extLst>
              <a:ext uri="{FF2B5EF4-FFF2-40B4-BE49-F238E27FC236}">
                <a16:creationId xmlns:a16="http://schemas.microsoft.com/office/drawing/2014/main" id="{AEFA612C-2871-48E8-91B7-FBB2BC04A6FA}"/>
              </a:ext>
            </a:extLst>
          </p:cNvPr>
          <p:cNvSpPr txBox="1"/>
          <p:nvPr/>
        </p:nvSpPr>
        <p:spPr>
          <a:xfrm>
            <a:off x="792480" y="1625600"/>
            <a:ext cx="10088880" cy="4231928"/>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sorting/segregating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collecting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transporting waste</a:t>
            </a:r>
          </a:p>
          <a:p>
            <a:pPr marL="457200" indent="-457200">
              <a:spcBef>
                <a:spcPts val="600"/>
              </a:spcBef>
              <a:buFont typeface="Arial" panose="020B0604020202020204" pitchFamily="34" charset="0"/>
              <a:buChar char="•"/>
            </a:pPr>
            <a:endParaRPr lang="en-US" sz="3200">
              <a:latin typeface="Calibri"/>
              <a:cs typeface="Calibri"/>
            </a:endParaRPr>
          </a:p>
          <a:p>
            <a:pPr algn="ctr">
              <a:spcBef>
                <a:spcPts val="600"/>
              </a:spcBef>
            </a:pPr>
            <a:r>
              <a:rPr lang="en-US" altLang="ja-JP" sz="3600">
                <a:solidFill>
                  <a:srgbClr val="000000"/>
                </a:solidFill>
                <a:latin typeface="Calibri"/>
                <a:ea typeface="ＭＳ Ｐゴシック"/>
                <a:cs typeface="Calibri"/>
              </a:rPr>
              <a:t>Safe management of waste generated during patient care is the </a:t>
            </a:r>
            <a:r>
              <a:rPr lang="en-US" altLang="ja-JP" sz="3600" b="1">
                <a:solidFill>
                  <a:schemeClr val="accent5">
                    <a:lumMod val="75000"/>
                  </a:schemeClr>
                </a:solidFill>
                <a:latin typeface="Calibri"/>
                <a:ea typeface="ＭＳ Ｐゴシック"/>
                <a:cs typeface="Calibri"/>
              </a:rPr>
              <a:t>responsibility of all staff.</a:t>
            </a:r>
          </a:p>
          <a:p>
            <a:pPr>
              <a:spcBef>
                <a:spcPts val="600"/>
              </a:spcBef>
            </a:pPr>
            <a:endParaRPr lang="en-US" sz="3200">
              <a:solidFill>
                <a:schemeClr val="tx1"/>
              </a:solidFill>
              <a:latin typeface="Calibri"/>
              <a:cs typeface="Calibri"/>
            </a:endParaRPr>
          </a:p>
          <a:p>
            <a:endParaRPr lang="en-US"/>
          </a:p>
        </p:txBody>
      </p:sp>
      <p:sp>
        <p:nvSpPr>
          <p:cNvPr id="7" name="TextBox 6">
            <a:extLst>
              <a:ext uri="{FF2B5EF4-FFF2-40B4-BE49-F238E27FC236}">
                <a16:creationId xmlns:a16="http://schemas.microsoft.com/office/drawing/2014/main" id="{CCADF4B1-EC6D-4778-94C6-B2A2C245D101}"/>
              </a:ext>
            </a:extLst>
          </p:cNvPr>
          <p:cNvSpPr txBox="1"/>
          <p:nvPr/>
        </p:nvSpPr>
        <p:spPr>
          <a:xfrm>
            <a:off x="5913120" y="1559560"/>
            <a:ext cx="5486400" cy="1631216"/>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storing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treating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disposing of waste</a:t>
            </a:r>
          </a:p>
        </p:txBody>
      </p:sp>
    </p:spTree>
    <p:extLst>
      <p:ext uri="{BB962C8B-B14F-4D97-AF65-F5344CB8AC3E}">
        <p14:creationId xmlns:p14="http://schemas.microsoft.com/office/powerpoint/2010/main" val="21546715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2E31-8CDF-4D67-AD4E-D5455B57CD16}"/>
              </a:ext>
            </a:extLst>
          </p:cNvPr>
          <p:cNvSpPr>
            <a:spLocks noGrp="1"/>
          </p:cNvSpPr>
          <p:nvPr>
            <p:ph type="title"/>
          </p:nvPr>
        </p:nvSpPr>
        <p:spPr>
          <a:xfrm>
            <a:off x="313764" y="0"/>
            <a:ext cx="10972800" cy="1143000"/>
          </a:xfrm>
        </p:spPr>
        <p:txBody>
          <a:bodyPr/>
          <a:lstStyle/>
          <a:p>
            <a:pPr>
              <a:lnSpc>
                <a:spcPct val="100000"/>
              </a:lnSpc>
            </a:pPr>
            <a:r>
              <a:rPr lang="en-US" sz="4000">
                <a:solidFill>
                  <a:schemeClr val="accent5">
                    <a:lumMod val="75000"/>
                  </a:schemeClr>
                </a:solidFill>
                <a:latin typeface="Calibri Light" panose="020F0302020204030204" pitchFamily="34" charset="0"/>
                <a:cs typeface="Calibri Light" panose="020F0302020204030204" pitchFamily="34" charset="0"/>
              </a:rPr>
              <a:t>Why Waste Management?</a:t>
            </a:r>
          </a:p>
        </p:txBody>
      </p:sp>
      <p:sp>
        <p:nvSpPr>
          <p:cNvPr id="3" name="Text Placeholder 2">
            <a:extLst>
              <a:ext uri="{FF2B5EF4-FFF2-40B4-BE49-F238E27FC236}">
                <a16:creationId xmlns:a16="http://schemas.microsoft.com/office/drawing/2014/main" id="{752E17AF-C938-4FC0-9732-E093A38A70E5}"/>
              </a:ext>
            </a:extLst>
          </p:cNvPr>
          <p:cNvSpPr>
            <a:spLocks noGrp="1"/>
          </p:cNvSpPr>
          <p:nvPr>
            <p:ph type="body" sz="quarter" idx="10"/>
          </p:nvPr>
        </p:nvSpPr>
        <p:spPr>
          <a:xfrm>
            <a:off x="586398" y="1626164"/>
            <a:ext cx="10972800" cy="4176467"/>
          </a:xfrm>
        </p:spPr>
        <p:txBody>
          <a:bodyPr/>
          <a:lstStyle/>
          <a:p>
            <a:pPr>
              <a:lnSpc>
                <a:spcPct val="100000"/>
              </a:lnSpc>
            </a:pPr>
            <a:r>
              <a:rPr lang="en-US" altLang="ja-JP" sz="3200">
                <a:solidFill>
                  <a:srgbClr val="000000"/>
                </a:solidFill>
                <a:latin typeface="Calibri"/>
                <a:ea typeface="ＭＳ Ｐゴシック"/>
                <a:cs typeface="Calibri"/>
              </a:rPr>
              <a:t>Healthcare facilities are </a:t>
            </a:r>
            <a:r>
              <a:rPr lang="en-US" altLang="ja-JP" sz="3200" b="1">
                <a:solidFill>
                  <a:srgbClr val="0039A6"/>
                </a:solidFill>
                <a:latin typeface="Calibri"/>
                <a:ea typeface="ＭＳ Ｐゴシック"/>
                <a:cs typeface="Calibri"/>
              </a:rPr>
              <a:t>responsible for managing waste. </a:t>
            </a:r>
          </a:p>
          <a:p>
            <a:pPr>
              <a:lnSpc>
                <a:spcPct val="100000"/>
              </a:lnSpc>
            </a:pPr>
            <a:endParaRPr lang="en-US" altLang="ja-JP" sz="3200" b="1">
              <a:solidFill>
                <a:srgbClr val="0039A6"/>
              </a:solidFill>
              <a:latin typeface="Calibri"/>
              <a:ea typeface="ＭＳ Ｐゴシック"/>
              <a:cs typeface="Calibri"/>
            </a:endParaRPr>
          </a:p>
          <a:p>
            <a:pPr>
              <a:lnSpc>
                <a:spcPct val="100000"/>
              </a:lnSpc>
            </a:pPr>
            <a:r>
              <a:rPr lang="en-US" sz="3200">
                <a:solidFill>
                  <a:srgbClr val="000000"/>
                </a:solidFill>
                <a:latin typeface="Calibri"/>
                <a:cs typeface="Calibri"/>
              </a:rPr>
              <a:t>Inappropriate waste management </a:t>
            </a:r>
            <a:r>
              <a:rPr lang="en-US" sz="3200" b="1">
                <a:solidFill>
                  <a:srgbClr val="0039A6"/>
                </a:solidFill>
                <a:latin typeface="Calibri"/>
                <a:cs typeface="Calibri"/>
              </a:rPr>
              <a:t>poses potential health risks </a:t>
            </a:r>
            <a:r>
              <a:rPr lang="en-US" sz="3200">
                <a:solidFill>
                  <a:srgbClr val="000000"/>
                </a:solidFill>
                <a:latin typeface="Calibri"/>
                <a:cs typeface="Calibri"/>
              </a:rPr>
              <a:t>to</a:t>
            </a:r>
            <a:r>
              <a:rPr lang="en-US" sz="3200" b="1">
                <a:solidFill>
                  <a:srgbClr val="000000"/>
                </a:solidFill>
                <a:latin typeface="Calibri"/>
                <a:cs typeface="Calibri"/>
              </a:rPr>
              <a:t> </a:t>
            </a:r>
            <a:r>
              <a:rPr lang="en-US" sz="3200">
                <a:solidFill>
                  <a:srgbClr val="000000"/>
                </a:solidFill>
                <a:latin typeface="Calibri"/>
                <a:cs typeface="Calibri"/>
              </a:rPr>
              <a:t>you, your patients, and your co-workers, as well as to your community.</a:t>
            </a:r>
          </a:p>
          <a:p>
            <a:pPr marL="0" indent="0">
              <a:buNone/>
            </a:pPr>
            <a:endParaRPr lang="en-US" sz="2800">
              <a:solidFill>
                <a:schemeClr val="accent4">
                  <a:lumMod val="50000"/>
                </a:schemeClr>
              </a:solidFill>
              <a:latin typeface="Calibri"/>
              <a:cs typeface="Calibri"/>
            </a:endParaRPr>
          </a:p>
          <a:p>
            <a:endParaRPr lang="en-US" altLang="ja-JP">
              <a:solidFill>
                <a:schemeClr val="accent4">
                  <a:lumMod val="50000"/>
                </a:schemeClr>
              </a:solidFill>
              <a:latin typeface="Calibri"/>
              <a:ea typeface="ＭＳ Ｐゴシック"/>
              <a:cs typeface="Calibri"/>
            </a:endParaRPr>
          </a:p>
        </p:txBody>
      </p:sp>
      <p:pic>
        <p:nvPicPr>
          <p:cNvPr id="7" name="Picture 2" descr="Graphic of broken and whole vials, needles, and a scalpel.">
            <a:extLst>
              <a:ext uri="{FF2B5EF4-FFF2-40B4-BE49-F238E27FC236}">
                <a16:creationId xmlns:a16="http://schemas.microsoft.com/office/drawing/2014/main" id="{ABBBE2DD-1B26-4922-B492-C0D116A7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638" y="4259652"/>
            <a:ext cx="4102443" cy="19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381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4F0F06BA-D9C5-4E8B-BA8C-1595BDC5A8A3}"/>
              </a:ext>
            </a:extLst>
          </p:cNvPr>
          <p:cNvSpPr>
            <a:spLocks noGrp="1"/>
          </p:cNvSpPr>
          <p:nvPr>
            <p:ph type="title"/>
          </p:nvPr>
        </p:nvSpPr>
        <p:spPr>
          <a:xfrm>
            <a:off x="422954" y="130541"/>
            <a:ext cx="10972800" cy="8862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(1)</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3" name="Group 2"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29E57291-9D8A-9E71-F60A-7B01F591AC7E}"/>
              </a:ext>
            </a:extLst>
          </p:cNvPr>
          <p:cNvGrpSpPr/>
          <p:nvPr/>
        </p:nvGrpSpPr>
        <p:grpSpPr>
          <a:xfrm>
            <a:off x="4431283" y="1308373"/>
            <a:ext cx="5684684" cy="3820516"/>
            <a:chOff x="129308" y="2017377"/>
            <a:chExt cx="5684684" cy="3820516"/>
          </a:xfrm>
        </p:grpSpPr>
        <p:pic>
          <p:nvPicPr>
            <p:cNvPr id="4" name="Picture 4">
              <a:extLst>
                <a:ext uri="{FF2B5EF4-FFF2-40B4-BE49-F238E27FC236}">
                  <a16:creationId xmlns:a16="http://schemas.microsoft.com/office/drawing/2014/main" id="{5D67BD10-426C-1D5C-910E-10480EAFD51C}"/>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5" name="Rectangle 4">
              <a:extLst>
                <a:ext uri="{FF2B5EF4-FFF2-40B4-BE49-F238E27FC236}">
                  <a16:creationId xmlns:a16="http://schemas.microsoft.com/office/drawing/2014/main" id="{77F9FC7A-BB29-16EB-E961-6C8FAC873DAF}"/>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61ED731E-5137-7508-5DE5-3D4B2649C2C5}"/>
              </a:ext>
            </a:extLst>
          </p:cNvPr>
          <p:cNvPicPr>
            <a:picLocks noChangeAspect="1"/>
          </p:cNvPicPr>
          <p:nvPr/>
        </p:nvPicPr>
        <p:blipFill rotWithShape="1">
          <a:blip r:embed="rId4"/>
          <a:srcRect t="45185" r="53213" b="12471"/>
          <a:stretch/>
        </p:blipFill>
        <p:spPr>
          <a:xfrm>
            <a:off x="4634737" y="5200930"/>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6271650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273424" y="74525"/>
            <a:ext cx="10972800" cy="94222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(2)</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4" name="Group 13"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2F74C430-E23C-993A-85AD-6E47080F5A8A}"/>
              </a:ext>
            </a:extLst>
          </p:cNvPr>
          <p:cNvGrpSpPr/>
          <p:nvPr/>
        </p:nvGrpSpPr>
        <p:grpSpPr>
          <a:xfrm>
            <a:off x="4341631" y="1247998"/>
            <a:ext cx="5684684" cy="3820516"/>
            <a:chOff x="129308" y="2017377"/>
            <a:chExt cx="5684684" cy="3820516"/>
          </a:xfrm>
        </p:grpSpPr>
        <p:pic>
          <p:nvPicPr>
            <p:cNvPr id="27" name="Picture 4">
              <a:extLst>
                <a:ext uri="{FF2B5EF4-FFF2-40B4-BE49-F238E27FC236}">
                  <a16:creationId xmlns:a16="http://schemas.microsoft.com/office/drawing/2014/main" id="{ABFC055F-5D48-4608-E9A5-73760FD560ED}"/>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8" name="Rectangle 27">
              <a:extLst>
                <a:ext uri="{FF2B5EF4-FFF2-40B4-BE49-F238E27FC236}">
                  <a16:creationId xmlns:a16="http://schemas.microsoft.com/office/drawing/2014/main" id="{7D769013-E7E0-CF26-B50C-B6F80532E6C9}"/>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7" name="Rectangle 6" descr="Red rectangle around the box of non-infectious waste items.">
            <a:extLst>
              <a:ext uri="{FF2B5EF4-FFF2-40B4-BE49-F238E27FC236}">
                <a16:creationId xmlns:a16="http://schemas.microsoft.com/office/drawing/2014/main" id="{7C7AB06F-0494-4EC9-95E3-3940CB034422}"/>
              </a:ext>
            </a:extLst>
          </p:cNvPr>
          <p:cNvSpPr/>
          <p:nvPr/>
        </p:nvSpPr>
        <p:spPr>
          <a:xfrm>
            <a:off x="4431283"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13"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9E992309-3615-AB67-AC8F-FD7B0E33BF73}"/>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20881352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422955" y="149885"/>
            <a:ext cx="10972800" cy="8862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(3)</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2" name="Group 11"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A8C69A60-7931-8320-DC1B-F00F9059502B}"/>
              </a:ext>
            </a:extLst>
          </p:cNvPr>
          <p:cNvGrpSpPr/>
          <p:nvPr/>
        </p:nvGrpSpPr>
        <p:grpSpPr>
          <a:xfrm>
            <a:off x="4431283" y="1308373"/>
            <a:ext cx="5684684" cy="3820516"/>
            <a:chOff x="129308" y="2017377"/>
            <a:chExt cx="5684684" cy="3820516"/>
          </a:xfrm>
        </p:grpSpPr>
        <p:pic>
          <p:nvPicPr>
            <p:cNvPr id="26" name="Picture 4">
              <a:extLst>
                <a:ext uri="{FF2B5EF4-FFF2-40B4-BE49-F238E27FC236}">
                  <a16:creationId xmlns:a16="http://schemas.microsoft.com/office/drawing/2014/main" id="{F2BEF16E-B72F-3BE7-B69A-0C7E99D36CC1}"/>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6164540E-2B7F-FDD9-542F-6F628078C8CB}"/>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3" name="Rectangle 12" descr="Red rectangle around the box of infectious waste items.">
            <a:extLst>
              <a:ext uri="{FF2B5EF4-FFF2-40B4-BE49-F238E27FC236}">
                <a16:creationId xmlns:a16="http://schemas.microsoft.com/office/drawing/2014/main" id="{577A857D-3B47-4EB1-86F1-397D3DF82F4C}"/>
              </a:ext>
            </a:extLst>
          </p:cNvPr>
          <p:cNvSpPr/>
          <p:nvPr/>
        </p:nvSpPr>
        <p:spPr>
          <a:xfrm>
            <a:off x="6343008"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A8F2C2A2-19ED-700D-1CC6-CF5560C709CF}"/>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4170111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165847" y="137123"/>
            <a:ext cx="10972800" cy="8862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(4)</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2" name="Group 11"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2980D1ED-BD8A-9612-8326-7E743D4685C9}"/>
              </a:ext>
            </a:extLst>
          </p:cNvPr>
          <p:cNvGrpSpPr/>
          <p:nvPr/>
        </p:nvGrpSpPr>
        <p:grpSpPr>
          <a:xfrm>
            <a:off x="4431283" y="1308373"/>
            <a:ext cx="5684684" cy="3820516"/>
            <a:chOff x="129308" y="2017377"/>
            <a:chExt cx="5684684" cy="3820516"/>
          </a:xfrm>
        </p:grpSpPr>
        <p:pic>
          <p:nvPicPr>
            <p:cNvPr id="26" name="Picture 4">
              <a:extLst>
                <a:ext uri="{FF2B5EF4-FFF2-40B4-BE49-F238E27FC236}">
                  <a16:creationId xmlns:a16="http://schemas.microsoft.com/office/drawing/2014/main" id="{1506554B-8B32-6E34-DDA8-02AC27BB0901}"/>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AD832B0B-1116-9668-15AB-35DED1204A0A}"/>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5" name="Rectangle 14" descr="Red rectangle around the box of non-infectious waste items.">
            <a:extLst>
              <a:ext uri="{FF2B5EF4-FFF2-40B4-BE49-F238E27FC236}">
                <a16:creationId xmlns:a16="http://schemas.microsoft.com/office/drawing/2014/main" id="{3AD7F929-2EB2-42F8-9C94-BD4F9BB26C2F}"/>
              </a:ext>
            </a:extLst>
          </p:cNvPr>
          <p:cNvSpPr/>
          <p:nvPr/>
        </p:nvSpPr>
        <p:spPr>
          <a:xfrm>
            <a:off x="8254734"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0D3E62F7-A548-EEDE-FBAF-928C391B3E5C}"/>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9774699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b" anchorCtr="0"/>
          <a:lstStyle/>
          <a:p>
            <a:r>
              <a:rPr lang="en-US" sz="4000">
                <a:solidFill>
                  <a:schemeClr val="accent5">
                    <a:lumMod val="75000"/>
                  </a:schemeClr>
                </a:solidFill>
                <a:latin typeface="Calibri Light"/>
                <a:cs typeface="Calibri Light"/>
              </a:rPr>
              <a:t>Learning Objectives</a:t>
            </a:r>
          </a:p>
        </p:txBody>
      </p:sp>
      <p:sp>
        <p:nvSpPr>
          <p:cNvPr id="3" name="Text Placeholder 2"/>
          <p:cNvSpPr>
            <a:spLocks noGrp="1"/>
          </p:cNvSpPr>
          <p:nvPr>
            <p:ph type="body" sz="quarter" idx="10"/>
          </p:nvPr>
        </p:nvSpPr>
        <p:spPr/>
        <p:txBody>
          <a:bodyPr/>
          <a:lstStyle/>
          <a:p>
            <a:pPr marL="0" indent="0">
              <a:buClrTx/>
              <a:buNone/>
            </a:pPr>
            <a:r>
              <a:rPr lang="en-US" sz="320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Explain why environmental cleaning is important in the context of MVD.</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Describe at least three general principles of environmental cleaning.</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Describe 3 common streams for waste in healthcare facilities.</a:t>
            </a:r>
          </a:p>
          <a:p>
            <a:pPr marL="347980" lvl="1" indent="0">
              <a:buClr>
                <a:srgbClr val="005DAA"/>
              </a:buClr>
              <a:buNone/>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152400" y="85274"/>
            <a:ext cx="10972800" cy="1005275"/>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(5)</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3" name="Group 12"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A04E83D3-F321-707D-03E6-761A444C3D77}"/>
              </a:ext>
            </a:extLst>
          </p:cNvPr>
          <p:cNvGrpSpPr/>
          <p:nvPr/>
        </p:nvGrpSpPr>
        <p:grpSpPr>
          <a:xfrm>
            <a:off x="4489649" y="1300681"/>
            <a:ext cx="5684684" cy="3820516"/>
            <a:chOff x="129308" y="2017377"/>
            <a:chExt cx="5684684" cy="3820516"/>
          </a:xfrm>
        </p:grpSpPr>
        <p:pic>
          <p:nvPicPr>
            <p:cNvPr id="26" name="Picture 4">
              <a:extLst>
                <a:ext uri="{FF2B5EF4-FFF2-40B4-BE49-F238E27FC236}">
                  <a16:creationId xmlns:a16="http://schemas.microsoft.com/office/drawing/2014/main" id="{AE27B2E5-4E91-DB75-9346-21EC45861C01}"/>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43BB4F82-F691-852E-7A4B-AE61ECEDD76F}"/>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12"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5615D44C-D79A-783F-8086-9DBB40A5C49B}"/>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7" name="Rectangle 6" descr="Red rectangle around the box of non-infectious waste items.">
            <a:extLst>
              <a:ext uri="{FF2B5EF4-FFF2-40B4-BE49-F238E27FC236}">
                <a16:creationId xmlns:a16="http://schemas.microsoft.com/office/drawing/2014/main" id="{C39551B0-06EB-43F8-9749-05CBFF6E0171}"/>
              </a:ext>
            </a:extLst>
          </p:cNvPr>
          <p:cNvSpPr/>
          <p:nvPr/>
        </p:nvSpPr>
        <p:spPr>
          <a:xfrm>
            <a:off x="4634736" y="5256392"/>
            <a:ext cx="2549236" cy="137300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40823223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A2B-3DA4-481F-A085-23A9DCA719FD}"/>
              </a:ext>
            </a:extLst>
          </p:cNvPr>
          <p:cNvSpPr>
            <a:spLocks noGrp="1"/>
          </p:cNvSpPr>
          <p:nvPr>
            <p:ph type="title"/>
          </p:nvPr>
        </p:nvSpPr>
        <p:spPr>
          <a:xfrm>
            <a:off x="246530" y="7620"/>
            <a:ext cx="10972800" cy="1143000"/>
          </a:xfrm>
        </p:spPr>
        <p:txBody>
          <a:bodyPr/>
          <a:lstStyle/>
          <a:p>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Collect</a:t>
            </a:r>
            <a:r>
              <a:rPr lang="en-US" altLang="ja-JP" sz="4000" err="1">
                <a:solidFill>
                  <a:schemeClr val="accent5">
                    <a:lumMod val="75000"/>
                  </a:schemeClr>
                </a:solidFill>
                <a:latin typeface="Calibri Light" panose="020F0302020204030204" pitchFamily="34" charset="0"/>
                <a:ea typeface="ＭＳ Ｐゴシック"/>
                <a:cs typeface="Calibri Light" panose="020F0302020204030204" pitchFamily="34" charset="0"/>
              </a:rPr>
              <a:t>ing</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 and </a:t>
            </a:r>
            <a:r>
              <a:rPr lang="en-US" altLang="ja-JP" sz="4000">
                <a:solidFill>
                  <a:schemeClr val="accent5">
                    <a:lumMod val="75000"/>
                  </a:schemeClr>
                </a:solidFill>
                <a:latin typeface="Calibri Light" panose="020F0302020204030204" pitchFamily="34" charset="0"/>
                <a:ea typeface="ＭＳ Ｐゴシック"/>
                <a:cs typeface="Calibri Light" panose="020F0302020204030204" pitchFamily="34" charset="0"/>
              </a:rPr>
              <a:t>T</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ransport</a:t>
            </a:r>
            <a:r>
              <a:rPr lang="en-US" altLang="ja-JP" sz="4000" err="1">
                <a:solidFill>
                  <a:schemeClr val="accent5">
                    <a:lumMod val="75000"/>
                  </a:schemeClr>
                </a:solidFill>
                <a:latin typeface="Calibri Light" panose="020F0302020204030204" pitchFamily="34" charset="0"/>
                <a:ea typeface="ＭＳ Ｐゴシック"/>
                <a:cs typeface="Calibri Light" panose="020F0302020204030204" pitchFamily="34" charset="0"/>
              </a:rPr>
              <a:t>ing</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 </a:t>
            </a:r>
            <a:r>
              <a:rPr lang="en-US" altLang="ja-JP" sz="4000">
                <a:solidFill>
                  <a:schemeClr val="accent5">
                    <a:lumMod val="75000"/>
                  </a:schemeClr>
                </a:solidFill>
                <a:latin typeface="Calibri Light" panose="020F0302020204030204" pitchFamily="34" charset="0"/>
                <a:ea typeface="ＭＳ Ｐゴシック"/>
                <a:cs typeface="Calibri Light" panose="020F0302020204030204" pitchFamily="34" charset="0"/>
              </a:rPr>
              <a:t>W</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aste</a:t>
            </a:r>
            <a:endParaRPr lang="en-US" sz="4000">
              <a:solidFill>
                <a:schemeClr val="accent5">
                  <a:lumMod val="75000"/>
                </a:schemeClr>
              </a:solidFill>
              <a:latin typeface="Calibri Light" panose="020F0302020204030204" pitchFamily="34" charset="0"/>
              <a:cs typeface="Calibri Light" panose="020F0302020204030204" pitchFamily="34" charset="0"/>
            </a:endParaRPr>
          </a:p>
        </p:txBody>
      </p:sp>
      <p:pic>
        <p:nvPicPr>
          <p:cNvPr id="4" name="Content Placeholder 5" descr="A person wearing gown and rubber gloves and pushing a wheel barrow with a tied up bag of waste. ">
            <a:extLst>
              <a:ext uri="{FF2B5EF4-FFF2-40B4-BE49-F238E27FC236}">
                <a16:creationId xmlns:a16="http://schemas.microsoft.com/office/drawing/2014/main" id="{385B74D9-918D-4FFB-A1CB-FF379978E8F1}"/>
              </a:ext>
            </a:extLst>
          </p:cNvPr>
          <p:cNvPicPr>
            <a:picLocks noChangeAspect="1"/>
          </p:cNvPicPr>
          <p:nvPr/>
        </p:nvPicPr>
        <p:blipFill rotWithShape="1">
          <a:blip r:embed="rId3">
            <a:extLst>
              <a:ext uri="{28A0092B-C50C-407E-A947-70E740481C1C}">
                <a14:useLocalDpi xmlns:a14="http://schemas.microsoft.com/office/drawing/2010/main" val="0"/>
              </a:ext>
            </a:extLst>
          </a:blip>
          <a:srcRect l="5886" t="35682" r="2261"/>
          <a:stretch/>
        </p:blipFill>
        <p:spPr>
          <a:xfrm>
            <a:off x="1512278" y="1768273"/>
            <a:ext cx="3172265" cy="3702167"/>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Text Placeholder 2">
            <a:extLst>
              <a:ext uri="{FF2B5EF4-FFF2-40B4-BE49-F238E27FC236}">
                <a16:creationId xmlns:a16="http://schemas.microsoft.com/office/drawing/2014/main" id="{68552DA5-95D7-4BAB-ABE0-DBE064F6331A}"/>
              </a:ext>
            </a:extLst>
          </p:cNvPr>
          <p:cNvSpPr>
            <a:spLocks noGrp="1"/>
          </p:cNvSpPr>
          <p:nvPr>
            <p:ph type="body" sz="quarter" idx="10"/>
          </p:nvPr>
        </p:nvSpPr>
        <p:spPr>
          <a:xfrm>
            <a:off x="5074920" y="1630680"/>
            <a:ext cx="6507480" cy="4648200"/>
          </a:xfrm>
        </p:spPr>
        <p:txBody>
          <a:bodyPr vert="horz" lIns="91440" tIns="45720" rIns="91440" bIns="45720" rtlCol="0" anchor="t">
            <a:normAutofit/>
          </a:bodyPr>
          <a:lstStyle/>
          <a:p>
            <a:r>
              <a:rPr lang="en-US" sz="2600">
                <a:solidFill>
                  <a:srgbClr val="000000"/>
                </a:solidFill>
              </a:rPr>
              <a:t>Waste bags should be collected on a regular schedule or when bin is 2/3 full </a:t>
            </a:r>
          </a:p>
          <a:p>
            <a:pPr lvl="1">
              <a:spcBef>
                <a:spcPts val="1200"/>
              </a:spcBef>
            </a:pPr>
            <a:r>
              <a:rPr lang="en-US" sz="2600">
                <a:solidFill>
                  <a:schemeClr val="accent5">
                    <a:lumMod val="75000"/>
                  </a:schemeClr>
                </a:solidFill>
              </a:rPr>
              <a:t>Wear appropriate PPE </a:t>
            </a:r>
            <a:r>
              <a:rPr lang="en-US" sz="2600">
                <a:solidFill>
                  <a:srgbClr val="000000"/>
                </a:solidFill>
              </a:rPr>
              <a:t>(heavy duty gloves, gown or coveralls, face mask, eye protection, foot covers or boots) when handling contaminated waste</a:t>
            </a:r>
          </a:p>
          <a:p>
            <a:pPr lvl="1">
              <a:spcBef>
                <a:spcPts val="1200"/>
              </a:spcBef>
            </a:pPr>
            <a:r>
              <a:rPr lang="en-US" sz="2600">
                <a:solidFill>
                  <a:schemeClr val="accent5">
                    <a:lumMod val="75000"/>
                  </a:schemeClr>
                </a:solidFill>
              </a:rPr>
              <a:t>Transport the waste in a cart or wheelbarrow </a:t>
            </a:r>
            <a:r>
              <a:rPr lang="en-US" sz="2600">
                <a:solidFill>
                  <a:srgbClr val="000000"/>
                </a:solidFill>
              </a:rPr>
              <a:t>from place of segregation to place of storage or disposal</a:t>
            </a:r>
          </a:p>
          <a:p>
            <a:pPr lvl="1">
              <a:spcBef>
                <a:spcPts val="1200"/>
              </a:spcBef>
            </a:pPr>
            <a:r>
              <a:rPr lang="en-US" sz="2600">
                <a:solidFill>
                  <a:srgbClr val="000000"/>
                </a:solidFill>
              </a:rPr>
              <a:t>Follow a </a:t>
            </a:r>
            <a:r>
              <a:rPr lang="en-US" sz="2600">
                <a:solidFill>
                  <a:schemeClr val="accent5">
                    <a:lumMod val="75000"/>
                  </a:schemeClr>
                </a:solidFill>
              </a:rPr>
              <a:t>designated transportation route </a:t>
            </a:r>
          </a:p>
          <a:p>
            <a:endParaRPr lang="en-US" sz="1400">
              <a:solidFill>
                <a:schemeClr val="accent4">
                  <a:lumMod val="50000"/>
                </a:schemeClr>
              </a:solidFill>
            </a:endParaRPr>
          </a:p>
        </p:txBody>
      </p:sp>
    </p:spTree>
    <p:extLst>
      <p:ext uri="{BB962C8B-B14F-4D97-AF65-F5344CB8AC3E}">
        <p14:creationId xmlns:p14="http://schemas.microsoft.com/office/powerpoint/2010/main" val="20173548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a:xfrm>
            <a:off x="609600" y="110836"/>
            <a:ext cx="10972800" cy="114300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Disposal</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609600" y="1569720"/>
            <a:ext cx="10972800" cy="4431031"/>
          </a:xfrm>
        </p:spPr>
        <p:txBody>
          <a:bodyPr vert="horz" lIns="91440" tIns="45720" rIns="91440" bIns="45720" rtlCol="0" anchor="t">
            <a:normAutofit/>
          </a:bodyPr>
          <a:lstStyle/>
          <a:p>
            <a:r>
              <a:rPr lang="en-GB" sz="3000">
                <a:solidFill>
                  <a:srgbClr val="000000"/>
                </a:solidFill>
              </a:rPr>
              <a:t>Healthcare facilities must have a </a:t>
            </a:r>
            <a:r>
              <a:rPr lang="en-GB" sz="3000" b="1">
                <a:solidFill>
                  <a:schemeClr val="accent5">
                    <a:lumMod val="75000"/>
                  </a:schemeClr>
                </a:solidFill>
              </a:rPr>
              <a:t>functional system </a:t>
            </a:r>
            <a:r>
              <a:rPr lang="en-GB" sz="3000">
                <a:solidFill>
                  <a:srgbClr val="000000"/>
                </a:solidFill>
              </a:rPr>
              <a:t>for the final disposal of waste</a:t>
            </a:r>
          </a:p>
          <a:p>
            <a:r>
              <a:rPr lang="en-US" sz="3000">
                <a:solidFill>
                  <a:srgbClr val="000000"/>
                </a:solidFill>
              </a:rPr>
              <a:t>Infectious and potentially infectious waste must be: </a:t>
            </a:r>
          </a:p>
          <a:p>
            <a:pPr lvl="1"/>
            <a:r>
              <a:rPr lang="en-US" sz="3000">
                <a:solidFill>
                  <a:schemeClr val="accent5">
                    <a:lumMod val="75000"/>
                  </a:schemeClr>
                </a:solidFill>
              </a:rPr>
              <a:t>Incinerated</a:t>
            </a:r>
            <a:r>
              <a:rPr lang="en-US" sz="3000">
                <a:solidFill>
                  <a:schemeClr val="tx1"/>
                </a:solidFill>
              </a:rPr>
              <a:t> </a:t>
            </a:r>
          </a:p>
          <a:p>
            <a:pPr marL="457200" lvl="1" indent="0">
              <a:buNone/>
            </a:pPr>
            <a:r>
              <a:rPr lang="en-US" sz="3000">
                <a:solidFill>
                  <a:srgbClr val="000000"/>
                </a:solidFill>
              </a:rPr>
              <a:t>OR</a:t>
            </a:r>
          </a:p>
          <a:p>
            <a:pPr lvl="1"/>
            <a:r>
              <a:rPr lang="en-US" sz="3000">
                <a:solidFill>
                  <a:schemeClr val="accent5">
                    <a:lumMod val="75000"/>
                  </a:schemeClr>
                </a:solidFill>
                <a:ea typeface="+mn-lt"/>
                <a:cs typeface="+mn-lt"/>
              </a:rPr>
              <a:t>Treated</a:t>
            </a:r>
            <a:r>
              <a:rPr lang="en-US" sz="3000">
                <a:solidFill>
                  <a:schemeClr val="tx1"/>
                </a:solidFill>
                <a:ea typeface="+mn-lt"/>
                <a:cs typeface="+mn-lt"/>
              </a:rPr>
              <a:t> </a:t>
            </a:r>
            <a:r>
              <a:rPr lang="en-US" sz="3000">
                <a:solidFill>
                  <a:srgbClr val="000000"/>
                </a:solidFill>
                <a:ea typeface="+mn-lt"/>
                <a:cs typeface="+mn-lt"/>
              </a:rPr>
              <a:t>with a non-burn treatment (autoclaving/grinding or other alternative treatment) before being placed in regular waste stream </a:t>
            </a:r>
          </a:p>
          <a:p>
            <a:pPr marL="457200" lvl="1" indent="0">
              <a:buNone/>
            </a:pPr>
            <a:r>
              <a:rPr lang="en-US" sz="3000">
                <a:solidFill>
                  <a:srgbClr val="000000"/>
                </a:solidFill>
                <a:ea typeface="+mn-lt"/>
                <a:cs typeface="+mn-lt"/>
              </a:rPr>
              <a:t>OR</a:t>
            </a:r>
          </a:p>
          <a:p>
            <a:pPr lvl="1"/>
            <a:r>
              <a:rPr lang="en-US" sz="3000">
                <a:solidFill>
                  <a:schemeClr val="accent5">
                    <a:lumMod val="75000"/>
                  </a:schemeClr>
                </a:solidFill>
              </a:rPr>
              <a:t>Buried</a:t>
            </a:r>
            <a:r>
              <a:rPr lang="en-US" sz="3000">
                <a:solidFill>
                  <a:schemeClr val="tx1"/>
                </a:solidFill>
              </a:rPr>
              <a:t> </a:t>
            </a:r>
            <a:endParaRPr lang="en-US" sz="3000">
              <a:solidFill>
                <a:schemeClr val="tx1"/>
              </a:solidFill>
              <a:cs typeface="Calibri"/>
            </a:endParaRPr>
          </a:p>
          <a:p>
            <a:pPr lvl="1"/>
            <a:endParaRPr lang="en-US" sz="2800">
              <a:solidFill>
                <a:schemeClr val="tx1"/>
              </a:solidFill>
              <a:cs typeface="Calibri"/>
            </a:endParaRPr>
          </a:p>
        </p:txBody>
      </p:sp>
    </p:spTree>
    <p:extLst>
      <p:ext uri="{BB962C8B-B14F-4D97-AF65-F5344CB8AC3E}">
        <p14:creationId xmlns:p14="http://schemas.microsoft.com/office/powerpoint/2010/main" val="16955966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42CD-B85F-F069-3BF9-CAB876C4379D}"/>
              </a:ext>
            </a:extLst>
          </p:cNvPr>
          <p:cNvSpPr>
            <a:spLocks noGrp="1"/>
          </p:cNvSpPr>
          <p:nvPr>
            <p:ph type="title"/>
          </p:nvPr>
        </p:nvSpPr>
        <p:spPr>
          <a:xfrm>
            <a:off x="609600" y="285749"/>
            <a:ext cx="10972800" cy="114300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Reflection</a:t>
            </a:r>
          </a:p>
        </p:txBody>
      </p:sp>
      <p:sp>
        <p:nvSpPr>
          <p:cNvPr id="3" name="Content Placeholder 2">
            <a:extLst>
              <a:ext uri="{FF2B5EF4-FFF2-40B4-BE49-F238E27FC236}">
                <a16:creationId xmlns:a16="http://schemas.microsoft.com/office/drawing/2014/main" id="{6506592D-C751-6DEE-57A0-57FD2BF940D8}"/>
              </a:ext>
            </a:extLst>
          </p:cNvPr>
          <p:cNvSpPr>
            <a:spLocks noGrp="1"/>
          </p:cNvSpPr>
          <p:nvPr>
            <p:ph type="body" sz="quarter" idx="10"/>
          </p:nvPr>
        </p:nvSpPr>
        <p:spPr/>
        <p:txBody>
          <a:bodyPr/>
          <a:lstStyle/>
          <a:p>
            <a:pPr marL="0" indent="0">
              <a:lnSpc>
                <a:spcPct val="100000"/>
              </a:lnSpc>
              <a:buNone/>
            </a:pPr>
            <a:r>
              <a:rPr lang="en-US" sz="3200"/>
              <a:t>Based on what you learned today, will you do anything differently when performing environmental cleaning or disposing of waste in your healthcare facility?</a:t>
            </a:r>
          </a:p>
          <a:p>
            <a:pPr marL="0" indent="0">
              <a:buNone/>
            </a:pPr>
            <a:endParaRPr lang="en-US"/>
          </a:p>
        </p:txBody>
      </p:sp>
    </p:spTree>
    <p:extLst>
      <p:ext uri="{BB962C8B-B14F-4D97-AF65-F5344CB8AC3E}">
        <p14:creationId xmlns:p14="http://schemas.microsoft.com/office/powerpoint/2010/main" val="17050926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3A77-AFB9-9904-B51B-9FC28E9BFC2A}"/>
              </a:ext>
            </a:extLst>
          </p:cNvPr>
          <p:cNvSpPr>
            <a:spLocks noGrp="1"/>
          </p:cNvSpPr>
          <p:nvPr>
            <p:ph type="title"/>
          </p:nvPr>
        </p:nvSpPr>
        <p:spPr>
          <a:xfrm>
            <a:off x="609600" y="274639"/>
            <a:ext cx="10972800" cy="82645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3" name="Content Placeholder 2">
            <a:extLst>
              <a:ext uri="{FF2B5EF4-FFF2-40B4-BE49-F238E27FC236}">
                <a16:creationId xmlns:a16="http://schemas.microsoft.com/office/drawing/2014/main" id="{8FD959D7-BABD-BE9F-A9AE-22B222C78412}"/>
              </a:ext>
            </a:extLst>
          </p:cNvPr>
          <p:cNvSpPr>
            <a:spLocks noGrp="1"/>
          </p:cNvSpPr>
          <p:nvPr>
            <p:ph type="body" sz="quarter" idx="10"/>
          </p:nvPr>
        </p:nvSpPr>
        <p:spPr>
          <a:xfrm>
            <a:off x="609600" y="1340766"/>
            <a:ext cx="10972800" cy="4176467"/>
          </a:xfrm>
        </p:spPr>
        <p:txBody>
          <a:bodyPr/>
          <a:lstStyle/>
          <a:p>
            <a:pPr>
              <a:lnSpc>
                <a:spcPct val="100000"/>
              </a:lnSpc>
              <a:spcBef>
                <a:spcPts val="1800"/>
              </a:spcBef>
            </a:pPr>
            <a:r>
              <a:rPr lang="en-US" sz="3000"/>
              <a:t>Because </a:t>
            </a:r>
            <a:r>
              <a:rPr lang="en-US" sz="3000">
                <a:solidFill>
                  <a:srgbClr val="000000"/>
                </a:solidFill>
              </a:rPr>
              <a:t>MVD </a:t>
            </a:r>
            <a:r>
              <a:rPr lang="en-US" sz="3000"/>
              <a:t>can live on surfaces, it’s important to keep the healthcare environment clean and dispose of waste properly to keep yourself, your co-workers and patients, and your community safe. </a:t>
            </a:r>
          </a:p>
          <a:p>
            <a:pPr>
              <a:lnSpc>
                <a:spcPct val="100000"/>
              </a:lnSpc>
              <a:spcBef>
                <a:spcPts val="1800"/>
              </a:spcBef>
            </a:pPr>
            <a:r>
              <a:rPr lang="en-US" sz="3000"/>
              <a:t>You should always </a:t>
            </a:r>
            <a:r>
              <a:rPr lang="en-US" sz="3000" b="1">
                <a:solidFill>
                  <a:schemeClr val="tx1">
                    <a:lumMod val="75000"/>
                  </a:schemeClr>
                </a:solidFill>
              </a:rPr>
              <a:t>clean before disinfecting </a:t>
            </a:r>
            <a:r>
              <a:rPr lang="en-US" sz="3000"/>
              <a:t>to remove organic material left on surfaces that can prevent disinfectants from working well.</a:t>
            </a:r>
          </a:p>
          <a:p>
            <a:pPr>
              <a:lnSpc>
                <a:spcPct val="100000"/>
              </a:lnSpc>
              <a:spcBef>
                <a:spcPts val="1800"/>
              </a:spcBef>
            </a:pPr>
            <a:r>
              <a:rPr lang="en-US" sz="3000" b="1">
                <a:solidFill>
                  <a:schemeClr val="tx1">
                    <a:lumMod val="75000"/>
                  </a:schemeClr>
                </a:solidFill>
              </a:rPr>
              <a:t>All facility employees </a:t>
            </a:r>
            <a:r>
              <a:rPr lang="en-US" sz="3000"/>
              <a:t>play a role in waste management. Always dispose of waste in the proper bin.</a:t>
            </a:r>
          </a:p>
        </p:txBody>
      </p:sp>
    </p:spTree>
    <p:extLst>
      <p:ext uri="{BB962C8B-B14F-4D97-AF65-F5344CB8AC3E}">
        <p14:creationId xmlns:p14="http://schemas.microsoft.com/office/powerpoint/2010/main" val="24352265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2E40-9CD1-7324-36D6-16F1244C60DF}"/>
              </a:ext>
            </a:extLst>
          </p:cNvPr>
          <p:cNvSpPr>
            <a:spLocks noGrp="1"/>
          </p:cNvSpPr>
          <p:nvPr>
            <p:ph type="title" idx="4294967295"/>
          </p:nvPr>
        </p:nvSpPr>
        <p:spPr>
          <a:xfrm>
            <a:off x="363187" y="792636"/>
            <a:ext cx="10515600" cy="1325563"/>
          </a:xfrm>
          <a:prstGeom prst="rect">
            <a:avLst/>
          </a:prstGeom>
        </p:spPr>
        <p:txBody>
          <a:bodyPr lIns="91440" tIns="45720" rIns="91440" bIns="45720" anchor="t"/>
          <a:lstStyle/>
          <a:p>
            <a:pPr algn="l"/>
            <a:r>
              <a:rPr lang="en-US" sz="4000" b="1">
                <a:solidFill>
                  <a:schemeClr val="accent5">
                    <a:lumMod val="75000"/>
                  </a:schemeClr>
                </a:solidFill>
                <a:latin typeface="Calibri Light"/>
                <a:cs typeface="Calibri Light"/>
              </a:rPr>
              <a:t>Thank you!</a:t>
            </a:r>
          </a:p>
        </p:txBody>
      </p:sp>
    </p:spTree>
    <p:extLst>
      <p:ext uri="{BB962C8B-B14F-4D97-AF65-F5344CB8AC3E}">
        <p14:creationId xmlns:p14="http://schemas.microsoft.com/office/powerpoint/2010/main" val="12300237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23819" y="612267"/>
            <a:ext cx="11059884" cy="1162051"/>
          </a:xfrm>
          <a:prstGeom prst="rect">
            <a:avLst/>
          </a:prstGeom>
        </p:spPr>
        <p:txBody>
          <a:bodyPr vert="horz" lIns="91440" tIns="45720" rIns="91440" bIns="45720" rtlCol="0" anchor="b">
            <a:normAutofit fontScale="90000"/>
          </a:bodyPr>
          <a:lstStyle/>
          <a:p>
            <a:pPr algn="l"/>
            <a:r>
              <a:rPr lang="fr-FR" sz="4400" b="1" err="1">
                <a:solidFill>
                  <a:schemeClr val="bg2"/>
                </a:solidFill>
                <a:latin typeface="+mj-lt"/>
                <a:cs typeface="Calibri Light"/>
              </a:rPr>
              <a:t>Which</a:t>
            </a:r>
            <a:r>
              <a:rPr lang="fr-FR" sz="4400" b="1">
                <a:solidFill>
                  <a:schemeClr val="bg2"/>
                </a:solidFill>
                <a:latin typeface="+mj-lt"/>
                <a:cs typeface="Calibri Light"/>
              </a:rPr>
              <a:t> </a:t>
            </a:r>
            <a:r>
              <a:rPr lang="fr-FR" sz="4400" b="1" err="1">
                <a:solidFill>
                  <a:schemeClr val="bg2"/>
                </a:solidFill>
                <a:latin typeface="+mj-lt"/>
                <a:cs typeface="Calibri Light"/>
              </a:rPr>
              <a:t>is</a:t>
            </a:r>
            <a:r>
              <a:rPr lang="fr-FR" sz="4400" b="1">
                <a:solidFill>
                  <a:schemeClr val="bg2"/>
                </a:solidFill>
                <a:latin typeface="+mj-lt"/>
                <a:cs typeface="Calibri Light"/>
              </a:rPr>
              <a:t> correct?</a:t>
            </a:r>
            <a:br>
              <a:rPr lang="fr-FR" sz="4400" b="1">
                <a:solidFill>
                  <a:schemeClr val="bg2"/>
                </a:solidFill>
                <a:latin typeface="+mj-lt"/>
                <a:cs typeface="Calibri Light"/>
              </a:rPr>
            </a:br>
            <a:endParaRPr lang="en-US" sz="4400" b="1">
              <a:solidFill>
                <a:schemeClr val="bg2"/>
              </a:solidFill>
              <a:latin typeface="+mj-lt"/>
              <a:cs typeface="Calibri Light" panose="020F0302020204030204" pitchFamily="34" charset="0"/>
            </a:endParaRPr>
          </a:p>
        </p:txBody>
      </p:sp>
      <p:sp>
        <p:nvSpPr>
          <p:cNvPr id="2" name="Text Placeholder 1">
            <a:extLst>
              <a:ext uri="{FF2B5EF4-FFF2-40B4-BE49-F238E27FC236}">
                <a16:creationId xmlns:a16="http://schemas.microsoft.com/office/drawing/2014/main" id="{7150B38A-E338-9D23-70F9-2552840FEE45}"/>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9747E300-8B85-43B8-8237-F0D7F15BCC92}"/>
              </a:ext>
            </a:extLst>
          </p:cNvPr>
          <p:cNvSpPr txBox="1"/>
          <p:nvPr/>
        </p:nvSpPr>
        <p:spPr>
          <a:xfrm>
            <a:off x="422178" y="1550798"/>
            <a:ext cx="10738046" cy="3901068"/>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a:t>
            </a:r>
            <a:r>
              <a:rPr lang="fr-FR" sz="3000" err="1">
                <a:solidFill>
                  <a:schemeClr val="bg2"/>
                </a:solidFill>
                <a:cs typeface="Calibri Light"/>
              </a:rPr>
              <a:t>chemicals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soap or </a:t>
            </a:r>
            <a:r>
              <a:rPr lang="fr-FR" sz="3000" err="1">
                <a:solidFill>
                  <a:schemeClr val="bg2"/>
                </a:solidFill>
                <a:cs typeface="Calibri Light"/>
              </a:rPr>
              <a:t>detergent</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p:txBody>
      </p:sp>
    </p:spTree>
    <p:extLst>
      <p:ext uri="{BB962C8B-B14F-4D97-AF65-F5344CB8AC3E}">
        <p14:creationId xmlns:p14="http://schemas.microsoft.com/office/powerpoint/2010/main" val="2240769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84779" y="613208"/>
            <a:ext cx="11059884" cy="1162051"/>
          </a:xfrm>
          <a:prstGeom prst="rect">
            <a:avLst/>
          </a:prstGeom>
        </p:spPr>
        <p:txBody>
          <a:bodyPr vert="horz" lIns="91440" tIns="45720" rIns="91440" bIns="45720" rtlCol="0" anchor="b">
            <a:normAutofit fontScale="90000"/>
          </a:bodyPr>
          <a:lstStyle/>
          <a:p>
            <a:pPr algn="l"/>
            <a:r>
              <a:rPr lang="fr-FR" sz="4400" b="1" err="1">
                <a:solidFill>
                  <a:schemeClr val="bg2"/>
                </a:solidFill>
                <a:latin typeface="Calibri Light" panose="020F0302020204030204" pitchFamily="34" charset="0"/>
                <a:cs typeface="Calibri Light" panose="020F0302020204030204" pitchFamily="34" charset="0"/>
              </a:rPr>
              <a:t>Answer</a:t>
            </a:r>
            <a:r>
              <a:rPr lang="fr-FR" sz="4400" b="1">
                <a:solidFill>
                  <a:schemeClr val="bg2"/>
                </a:solidFill>
                <a:latin typeface="Calibri Light" panose="020F0302020204030204" pitchFamily="34" charset="0"/>
                <a:cs typeface="Calibri Light" panose="020F0302020204030204" pitchFamily="34" charset="0"/>
              </a:rPr>
              <a:t>:</a:t>
            </a:r>
            <a:br>
              <a:rPr lang="fr-FR" sz="4400" b="1">
                <a:solidFill>
                  <a:schemeClr val="bg2"/>
                </a:solidFill>
                <a:latin typeface="Calibri Light" panose="020F0302020204030204" pitchFamily="34" charset="0"/>
                <a:cs typeface="Calibri Light" panose="020F0302020204030204" pitchFamily="34" charset="0"/>
              </a:rPr>
            </a:br>
            <a:endParaRPr lang="en-US" sz="4400" b="1">
              <a:solidFill>
                <a:schemeClr val="bg2"/>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47E300-8B85-43B8-8237-F0D7F15BCC92}"/>
              </a:ext>
            </a:extLst>
          </p:cNvPr>
          <p:cNvSpPr txBox="1"/>
          <p:nvPr/>
        </p:nvSpPr>
        <p:spPr>
          <a:xfrm>
            <a:off x="422178" y="1689439"/>
            <a:ext cx="10738046" cy="3901068"/>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a:t>
            </a:r>
            <a:r>
              <a:rPr lang="fr-FR" sz="3000" err="1">
                <a:solidFill>
                  <a:schemeClr val="bg2"/>
                </a:solidFill>
                <a:cs typeface="Calibri Light"/>
              </a:rPr>
              <a:t>chemicals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soap or </a:t>
            </a:r>
            <a:r>
              <a:rPr lang="fr-FR" sz="3000" err="1">
                <a:solidFill>
                  <a:schemeClr val="bg2"/>
                </a:solidFill>
                <a:cs typeface="Calibri Light"/>
              </a:rPr>
              <a:t>detergent</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p:txBody>
      </p:sp>
      <p:pic>
        <p:nvPicPr>
          <p:cNvPr id="2" name="Graphic 1" descr="Checkmark with solid fill">
            <a:extLst>
              <a:ext uri="{FF2B5EF4-FFF2-40B4-BE49-F238E27FC236}">
                <a16:creationId xmlns:a16="http://schemas.microsoft.com/office/drawing/2014/main" id="{C6D5F353-8082-7324-2FC7-7E936B1BAF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4425053"/>
            <a:ext cx="548019" cy="548019"/>
          </a:xfrm>
          <a:prstGeom prst="rect">
            <a:avLst/>
          </a:prstGeom>
        </p:spPr>
      </p:pic>
    </p:spTree>
    <p:extLst>
      <p:ext uri="{BB962C8B-B14F-4D97-AF65-F5344CB8AC3E}">
        <p14:creationId xmlns:p14="http://schemas.microsoft.com/office/powerpoint/2010/main" val="1266157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01846" y="4857470"/>
            <a:ext cx="11059884" cy="888672"/>
          </a:xfrm>
        </p:spPr>
        <p:txBody>
          <a:bodyPr vert="horz" lIns="91440" tIns="45720" rIns="91440" bIns="45720" rtlCol="0" anchor="b">
            <a:normAutofit/>
          </a:bodyPr>
          <a:lstStyle/>
          <a:p>
            <a:r>
              <a:rPr lang="en-US">
                <a:latin typeface="Calibri Light" panose="020F0302020204030204" pitchFamily="34" charset="0"/>
                <a:cs typeface="Calibri Light" panose="020F0302020204030204" pitchFamily="34" charset="0"/>
              </a:rPr>
              <a:t>Environmental Cleaning Overview</a:t>
            </a:r>
          </a:p>
        </p:txBody>
      </p:sp>
    </p:spTree>
    <p:extLst>
      <p:ext uri="{BB962C8B-B14F-4D97-AF65-F5344CB8AC3E}">
        <p14:creationId xmlns:p14="http://schemas.microsoft.com/office/powerpoint/2010/main" val="16482843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1137-4777-4C5E-B08C-993B6935E89F}"/>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Why Environmental Cleaning?</a:t>
            </a:r>
          </a:p>
        </p:txBody>
      </p:sp>
      <p:sp>
        <p:nvSpPr>
          <p:cNvPr id="3" name="Text Placeholder 2">
            <a:extLst>
              <a:ext uri="{FF2B5EF4-FFF2-40B4-BE49-F238E27FC236}">
                <a16:creationId xmlns:a16="http://schemas.microsoft.com/office/drawing/2014/main" id="{07A93EC3-F83A-45A8-BBEB-B710E9E5B917}"/>
              </a:ext>
            </a:extLst>
          </p:cNvPr>
          <p:cNvSpPr>
            <a:spLocks noGrp="1"/>
          </p:cNvSpPr>
          <p:nvPr>
            <p:ph type="body" sz="quarter" idx="10"/>
          </p:nvPr>
        </p:nvSpPr>
        <p:spPr>
          <a:xfrm>
            <a:off x="609600" y="1671884"/>
            <a:ext cx="10972800" cy="4176467"/>
          </a:xfrm>
        </p:spPr>
        <p:txBody>
          <a:bodyPr/>
          <a:lstStyle/>
          <a:p>
            <a:r>
              <a:rPr lang="en-US" altLang="ja-JP" sz="2600" b="1">
                <a:solidFill>
                  <a:srgbClr val="000000"/>
                </a:solidFill>
                <a:latin typeface="Calibri"/>
                <a:ea typeface="ＭＳ Ｐゴシック"/>
                <a:cs typeface="Calibri"/>
              </a:rPr>
              <a:t>Marburg virus can live/persist on surfaces </a:t>
            </a:r>
            <a:r>
              <a:rPr lang="en-US" altLang="ja-JP" sz="2600">
                <a:solidFill>
                  <a:srgbClr val="000000"/>
                </a:solidFill>
                <a:latin typeface="Calibri"/>
                <a:ea typeface="ＭＳ Ｐゴシック"/>
                <a:cs typeface="Calibri"/>
              </a:rPr>
              <a:t>(tables, chairs, etc.) </a:t>
            </a:r>
          </a:p>
          <a:p>
            <a:r>
              <a:rPr lang="en-US" altLang="ja-JP" sz="2600">
                <a:solidFill>
                  <a:srgbClr val="000000"/>
                </a:solidFill>
                <a:latin typeface="Calibri"/>
                <a:ea typeface="ＭＳ Ｐゴシック"/>
                <a:cs typeface="Calibri"/>
              </a:rPr>
              <a:t>Touching contaminated surfaces or using contaminated equipment can spread Marburg virus to you and your patients.</a:t>
            </a:r>
          </a:p>
          <a:p>
            <a:r>
              <a:rPr lang="en-US" altLang="ja-JP" sz="2600">
                <a:solidFill>
                  <a:srgbClr val="000000"/>
                </a:solidFill>
                <a:latin typeface="Calibri"/>
                <a:ea typeface="ＭＳ Ｐゴシック"/>
                <a:cs typeface="Calibri"/>
              </a:rPr>
              <a:t>Appropriate cleaning and disinfection helps prevent the spread of MVD in facilities. This protects</a:t>
            </a:r>
          </a:p>
          <a:p>
            <a:pPr marL="0" indent="0" algn="ctr">
              <a:buNone/>
            </a:pPr>
            <a:endParaRPr lang="en-US" sz="3200">
              <a:solidFill>
                <a:schemeClr val="accent5">
                  <a:lumMod val="75000"/>
                </a:schemeClr>
              </a:solidFill>
            </a:endParaRPr>
          </a:p>
          <a:p>
            <a:pPr marL="0" indent="0" algn="ctr">
              <a:buNone/>
            </a:pPr>
            <a:r>
              <a:rPr lang="en-US" sz="3200">
                <a:solidFill>
                  <a:schemeClr val="accent5">
                    <a:lumMod val="75000"/>
                  </a:schemeClr>
                </a:solidFill>
              </a:rPr>
              <a:t>YOU</a:t>
            </a:r>
          </a:p>
          <a:p>
            <a:pPr marL="0" indent="0" algn="ctr">
              <a:buNone/>
            </a:pPr>
            <a:r>
              <a:rPr lang="en-US" sz="3200">
                <a:solidFill>
                  <a:schemeClr val="accent5">
                    <a:lumMod val="75000"/>
                  </a:schemeClr>
                </a:solidFill>
              </a:rPr>
              <a:t>Your co-workers &amp; patients</a:t>
            </a:r>
          </a:p>
          <a:p>
            <a:pPr marL="0" indent="0" algn="ctr">
              <a:buNone/>
            </a:pPr>
            <a:r>
              <a:rPr lang="en-US" sz="3200">
                <a:solidFill>
                  <a:schemeClr val="accent5">
                    <a:lumMod val="75000"/>
                  </a:schemeClr>
                </a:solidFill>
              </a:rPr>
              <a:t>Your community</a:t>
            </a:r>
          </a:p>
          <a:p>
            <a:pPr lvl="1"/>
            <a:endParaRPr lang="en-US" altLang="ja-JP">
              <a:solidFill>
                <a:schemeClr val="accent4">
                  <a:lumMod val="50000"/>
                </a:schemeClr>
              </a:solidFill>
              <a:latin typeface="Calibri"/>
              <a:ea typeface="ＭＳ Ｐゴシック"/>
              <a:cs typeface="Calibri"/>
            </a:endParaRPr>
          </a:p>
          <a:p>
            <a:endParaRPr lang="en-US"/>
          </a:p>
        </p:txBody>
      </p:sp>
    </p:spTree>
    <p:extLst>
      <p:ext uri="{BB962C8B-B14F-4D97-AF65-F5344CB8AC3E}">
        <p14:creationId xmlns:p14="http://schemas.microsoft.com/office/powerpoint/2010/main" val="41883944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Definition: Environmental Cleaning</a:t>
            </a:r>
          </a:p>
        </p:txBody>
      </p:sp>
      <p:sp>
        <p:nvSpPr>
          <p:cNvPr id="4" name="Text Placeholder 2">
            <a:extLst>
              <a:ext uri="{FF2B5EF4-FFF2-40B4-BE49-F238E27FC236}">
                <a16:creationId xmlns:a16="http://schemas.microsoft.com/office/drawing/2014/main" id="{ACF3EEE2-AB21-4044-AD96-FB3B21DD1278}"/>
              </a:ext>
            </a:extLst>
          </p:cNvPr>
          <p:cNvSpPr txBox="1">
            <a:spLocks/>
          </p:cNvSpPr>
          <p:nvPr/>
        </p:nvSpPr>
        <p:spPr bwMode="auto">
          <a:xfrm>
            <a:off x="811427" y="1682966"/>
            <a:ext cx="10028369"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000000"/>
                </a:solidFill>
                <a:latin typeface="Calibri"/>
                <a:cs typeface="Calibri"/>
              </a:rPr>
              <a:t>Environmental cleaning is the general term for </a:t>
            </a:r>
            <a:r>
              <a:rPr lang="en-US" sz="2800" b="1">
                <a:solidFill>
                  <a:srgbClr val="000000"/>
                </a:solidFill>
                <a:latin typeface="Calibri"/>
                <a:cs typeface="Calibri"/>
              </a:rPr>
              <a:t>cleaning and disinfecting the patient care environment.</a:t>
            </a:r>
            <a:endParaRPr lang="en-US">
              <a:solidFill>
                <a:srgbClr val="000000"/>
              </a:solidFill>
            </a:endParaRPr>
          </a:p>
          <a:p>
            <a:pPr marL="0" indent="0">
              <a:buNone/>
            </a:pPr>
            <a:endParaRPr lang="en-US" altLang="ja-JP" sz="2400" b="1">
              <a:solidFill>
                <a:schemeClr val="accent6">
                  <a:lumMod val="75000"/>
                  <a:lumOff val="25000"/>
                </a:schemeClr>
              </a:solidFill>
              <a:latin typeface="Calibri"/>
              <a:ea typeface="ＭＳ Ｐゴシック"/>
              <a:cs typeface="Calibri"/>
            </a:endParaRPr>
          </a:p>
          <a:p>
            <a:endParaRPr lang="en-US" altLang="ja-JP">
              <a:solidFill>
                <a:schemeClr val="accent4">
                  <a:lumMod val="50000"/>
                </a:schemeClr>
              </a:solidFill>
              <a:latin typeface="Calibri"/>
              <a:ea typeface="ＭＳ Ｐゴシック"/>
              <a:cs typeface="Calibri"/>
            </a:endParaRPr>
          </a:p>
        </p:txBody>
      </p:sp>
      <p:sp>
        <p:nvSpPr>
          <p:cNvPr id="3" name="TextBox 2">
            <a:extLst>
              <a:ext uri="{FF2B5EF4-FFF2-40B4-BE49-F238E27FC236}">
                <a16:creationId xmlns:a16="http://schemas.microsoft.com/office/drawing/2014/main" id="{D25D89A6-3A1B-DDE7-4D8E-62579D0153BC}"/>
              </a:ext>
            </a:extLst>
          </p:cNvPr>
          <p:cNvSpPr txBox="1"/>
          <p:nvPr/>
        </p:nvSpPr>
        <p:spPr>
          <a:xfrm>
            <a:off x="609600" y="3008677"/>
            <a:ext cx="9648305" cy="2046714"/>
          </a:xfrm>
          <a:prstGeom prst="rect">
            <a:avLst/>
          </a:prstGeom>
          <a:noFill/>
        </p:spPr>
        <p:txBody>
          <a:bodyPr wrap="square" lIns="91440" tIns="45720" rIns="91440" bIns="45720" rtlCol="0" anchor="t">
            <a:spAutoFit/>
          </a:bodyPr>
          <a:lstStyle/>
          <a:p>
            <a:pPr marL="342265" indent="-342265">
              <a:spcBef>
                <a:spcPts val="1800"/>
              </a:spcBef>
              <a:buClr>
                <a:schemeClr val="accent2">
                  <a:lumMod val="60000"/>
                  <a:lumOff val="40000"/>
                </a:schemeClr>
              </a:buClr>
              <a:buFont typeface="Arial" panose="020B0604020202020204" pitchFamily="34" charset="0"/>
              <a:buChar char="•"/>
            </a:pPr>
            <a:r>
              <a:rPr lang="fr-FR" sz="2800" b="1" err="1">
                <a:solidFill>
                  <a:schemeClr val="accent5">
                    <a:lumMod val="75000"/>
                  </a:schemeClr>
                </a:solidFill>
                <a:latin typeface="Calibri"/>
                <a:cs typeface="Calibri"/>
              </a:rPr>
              <a:t>Cleaning</a:t>
            </a:r>
            <a:r>
              <a:rPr lang="fr-FR" sz="2800" b="1">
                <a:solidFill>
                  <a:schemeClr val="tx1"/>
                </a:solidFill>
                <a:latin typeface="Calibri"/>
                <a:cs typeface="Calibri"/>
              </a:rPr>
              <a:t>: </a:t>
            </a:r>
            <a:r>
              <a:rPr lang="fr-FR" sz="2800" err="1">
                <a:solidFill>
                  <a:srgbClr val="000000"/>
                </a:solidFill>
                <a:latin typeface="Calibri"/>
                <a:cs typeface="Calibri"/>
              </a:rPr>
              <a:t>removes</a:t>
            </a:r>
            <a:r>
              <a:rPr lang="fr-FR" sz="2800">
                <a:solidFill>
                  <a:srgbClr val="000000"/>
                </a:solidFill>
                <a:latin typeface="Calibri"/>
                <a:cs typeface="Calibri"/>
              </a:rPr>
              <a:t> </a:t>
            </a:r>
            <a:r>
              <a:rPr lang="fr-FR" sz="2800" err="1">
                <a:solidFill>
                  <a:srgbClr val="000000"/>
                </a:solidFill>
                <a:latin typeface="Calibri"/>
                <a:cs typeface="Calibri"/>
              </a:rPr>
              <a:t>dirt</a:t>
            </a:r>
            <a:r>
              <a:rPr lang="fr-FR" sz="2800">
                <a:solidFill>
                  <a:srgbClr val="000000"/>
                </a:solidFill>
                <a:latin typeface="Calibri"/>
                <a:cs typeface="Calibri"/>
              </a:rPr>
              <a:t> and </a:t>
            </a:r>
            <a:r>
              <a:rPr lang="fr-FR" sz="2800" err="1">
                <a:solidFill>
                  <a:srgbClr val="000000"/>
                </a:solidFill>
                <a:latin typeface="Calibri"/>
                <a:cs typeface="Calibri"/>
              </a:rPr>
              <a:t>some</a:t>
            </a:r>
            <a:r>
              <a:rPr lang="fr-FR" sz="2800">
                <a:solidFill>
                  <a:srgbClr val="000000"/>
                </a:solidFill>
                <a:latin typeface="Calibri"/>
                <a:cs typeface="Calibri"/>
              </a:rPr>
              <a:t> </a:t>
            </a:r>
            <a:r>
              <a:rPr lang="fr-FR" sz="2800" err="1">
                <a:solidFill>
                  <a:srgbClr val="000000"/>
                </a:solidFill>
                <a:latin typeface="Calibri"/>
                <a:cs typeface="Calibri"/>
              </a:rPr>
              <a:t>germs</a:t>
            </a:r>
            <a:r>
              <a:rPr lang="fr-FR" sz="2800">
                <a:solidFill>
                  <a:srgbClr val="000000"/>
                </a:solidFill>
                <a:latin typeface="Calibri"/>
                <a:cs typeface="Calibri"/>
              </a:rPr>
              <a:t> and </a:t>
            </a:r>
            <a:r>
              <a:rPr lang="fr-FR" sz="2800" err="1">
                <a:solidFill>
                  <a:srgbClr val="000000"/>
                </a:solidFill>
                <a:latin typeface="Calibri"/>
                <a:cs typeface="Calibri"/>
              </a:rPr>
              <a:t>is</a:t>
            </a:r>
            <a:r>
              <a:rPr lang="fr-FR" sz="2800">
                <a:solidFill>
                  <a:srgbClr val="000000"/>
                </a:solidFill>
                <a:latin typeface="Calibri"/>
                <a:cs typeface="Calibri"/>
              </a:rPr>
              <a:t> </a:t>
            </a:r>
            <a:r>
              <a:rPr lang="fr-FR" sz="2800" err="1">
                <a:solidFill>
                  <a:srgbClr val="000000"/>
                </a:solidFill>
                <a:latin typeface="Calibri"/>
                <a:cs typeface="Calibri"/>
              </a:rPr>
              <a:t>performed</a:t>
            </a:r>
            <a:r>
              <a:rPr lang="fr-FR" sz="2800">
                <a:solidFill>
                  <a:srgbClr val="000000"/>
                </a:solidFill>
                <a:latin typeface="Calibri"/>
                <a:cs typeface="Calibri"/>
              </a:rPr>
              <a:t> </a:t>
            </a:r>
            <a:r>
              <a:rPr lang="fr-FR" sz="2800" err="1">
                <a:solidFill>
                  <a:srgbClr val="000000"/>
                </a:solidFill>
                <a:latin typeface="Calibri"/>
                <a:cs typeface="Calibri"/>
              </a:rPr>
              <a:t>with</a:t>
            </a:r>
            <a:r>
              <a:rPr lang="fr-FR" sz="2800">
                <a:solidFill>
                  <a:srgbClr val="000000"/>
                </a:solidFill>
                <a:latin typeface="Calibri"/>
                <a:cs typeface="Calibri"/>
              </a:rPr>
              <a:t> soap and water</a:t>
            </a:r>
            <a:endParaRPr lang="en-US" sz="2800">
              <a:solidFill>
                <a:srgbClr val="000000"/>
              </a:solidFill>
              <a:latin typeface="Calibri"/>
              <a:cs typeface="Calibri"/>
            </a:endParaRPr>
          </a:p>
          <a:p>
            <a:pPr marL="342265" indent="-342265">
              <a:spcBef>
                <a:spcPts val="1800"/>
              </a:spcBef>
              <a:buClr>
                <a:schemeClr val="accent2">
                  <a:lumMod val="60000"/>
                  <a:lumOff val="40000"/>
                </a:schemeClr>
              </a:buClr>
              <a:buFont typeface="Arial" panose="020B0604020202020204" pitchFamily="34" charset="0"/>
              <a:buChar char="•"/>
            </a:pPr>
            <a:r>
              <a:rPr lang="fr-FR" sz="2800" b="1" err="1">
                <a:solidFill>
                  <a:schemeClr val="accent5">
                    <a:lumMod val="75000"/>
                  </a:schemeClr>
                </a:solidFill>
                <a:latin typeface="Calibri"/>
                <a:cs typeface="Calibri"/>
              </a:rPr>
              <a:t>Disinfecting</a:t>
            </a:r>
            <a:r>
              <a:rPr lang="fr-FR" sz="2800">
                <a:latin typeface="Calibri"/>
                <a:cs typeface="Calibri"/>
              </a:rPr>
              <a:t>:  </a:t>
            </a:r>
            <a:r>
              <a:rPr lang="fr-FR" sz="2800" err="1">
                <a:solidFill>
                  <a:srgbClr val="000000"/>
                </a:solidFill>
                <a:latin typeface="Calibri"/>
                <a:cs typeface="Calibri"/>
              </a:rPr>
              <a:t>kills</a:t>
            </a:r>
            <a:r>
              <a:rPr lang="fr-FR" sz="2800">
                <a:solidFill>
                  <a:srgbClr val="000000"/>
                </a:solidFill>
                <a:latin typeface="Calibri"/>
                <a:cs typeface="Calibri"/>
              </a:rPr>
              <a:t> </a:t>
            </a:r>
            <a:r>
              <a:rPr lang="fr-FR" sz="2800" err="1">
                <a:solidFill>
                  <a:srgbClr val="000000"/>
                </a:solidFill>
                <a:latin typeface="Calibri"/>
                <a:cs typeface="Calibri"/>
              </a:rPr>
              <a:t>germs</a:t>
            </a:r>
            <a:r>
              <a:rPr lang="fr-FR" sz="2800">
                <a:solidFill>
                  <a:srgbClr val="000000"/>
                </a:solidFill>
                <a:latin typeface="Calibri"/>
                <a:cs typeface="Calibri"/>
              </a:rPr>
              <a:t> </a:t>
            </a:r>
            <a:r>
              <a:rPr lang="fr-FR" sz="2800" err="1">
                <a:solidFill>
                  <a:srgbClr val="000000"/>
                </a:solidFill>
                <a:latin typeface="Calibri"/>
                <a:cs typeface="Calibri"/>
              </a:rPr>
              <a:t>using</a:t>
            </a:r>
            <a:r>
              <a:rPr lang="fr-FR" sz="2800">
                <a:solidFill>
                  <a:srgbClr val="000000"/>
                </a:solidFill>
                <a:latin typeface="Calibri"/>
                <a:cs typeface="Calibri"/>
              </a:rPr>
              <a:t> </a:t>
            </a:r>
            <a:r>
              <a:rPr lang="fr-FR" sz="2800" err="1">
                <a:solidFill>
                  <a:srgbClr val="000000"/>
                </a:solidFill>
                <a:latin typeface="Calibri"/>
                <a:cs typeface="Calibri"/>
              </a:rPr>
              <a:t>chemicals</a:t>
            </a:r>
            <a:r>
              <a:rPr lang="fr-FR" sz="2800">
                <a:solidFill>
                  <a:srgbClr val="000000"/>
                </a:solidFill>
                <a:latin typeface="Calibri"/>
                <a:cs typeface="Calibri"/>
              </a:rPr>
              <a:t> </a:t>
            </a:r>
            <a:r>
              <a:rPr lang="fr-FR" sz="2800" err="1">
                <a:solidFill>
                  <a:srgbClr val="000000"/>
                </a:solidFill>
                <a:latin typeface="Calibri"/>
                <a:cs typeface="Calibri"/>
              </a:rPr>
              <a:t>such</a:t>
            </a:r>
            <a:r>
              <a:rPr lang="fr-FR" sz="2800">
                <a:solidFill>
                  <a:srgbClr val="000000"/>
                </a:solidFill>
                <a:latin typeface="Calibri"/>
                <a:cs typeface="Calibri"/>
              </a:rPr>
              <a:t> as 0.5% </a:t>
            </a:r>
            <a:r>
              <a:rPr lang="fr-FR" sz="2800" err="1">
                <a:solidFill>
                  <a:srgbClr val="000000"/>
                </a:solidFill>
                <a:latin typeface="Calibri"/>
                <a:cs typeface="Calibri"/>
              </a:rPr>
              <a:t>chlorine</a:t>
            </a:r>
            <a:r>
              <a:rPr lang="fr-FR" sz="2800">
                <a:solidFill>
                  <a:srgbClr val="000000"/>
                </a:solidFill>
                <a:latin typeface="Calibri"/>
                <a:cs typeface="Calibri"/>
              </a:rPr>
              <a:t> solution</a:t>
            </a:r>
            <a:endParaRPr lang="en-US" sz="2800">
              <a:solidFill>
                <a:srgbClr val="000000"/>
              </a:solidFill>
            </a:endParaRPr>
          </a:p>
        </p:txBody>
      </p:sp>
    </p:spTree>
    <p:extLst>
      <p:ext uri="{BB962C8B-B14F-4D97-AF65-F5344CB8AC3E}">
        <p14:creationId xmlns:p14="http://schemas.microsoft.com/office/powerpoint/2010/main" val="7339337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14D5-FDA9-4523-8464-DBA64F667971}"/>
              </a:ext>
            </a:extLst>
          </p:cNvPr>
          <p:cNvSpPr>
            <a:spLocks noGrp="1"/>
          </p:cNvSpPr>
          <p:nvPr>
            <p:ph type="title"/>
          </p:nvPr>
        </p:nvSpPr>
        <p:spPr>
          <a:xfrm>
            <a:off x="609600" y="274639"/>
            <a:ext cx="10972800" cy="895255"/>
          </a:xfrm>
        </p:spPr>
        <p:txBody>
          <a:bodyPr lIns="91440" tIns="45720" rIns="91440" bIns="45720" anchor="b" anchorCtr="0"/>
          <a:lstStyle/>
          <a:p>
            <a:r>
              <a:rPr lang="en-US" sz="4000">
                <a:solidFill>
                  <a:schemeClr val="accent5">
                    <a:lumMod val="75000"/>
                  </a:schemeClr>
                </a:solidFill>
                <a:latin typeface="Calibri Light"/>
                <a:cs typeface="Calibri Light"/>
              </a:rPr>
              <a:t>Principles of Environmental Cleaning</a:t>
            </a:r>
          </a:p>
        </p:txBody>
      </p:sp>
      <p:sp>
        <p:nvSpPr>
          <p:cNvPr id="3" name="Text Placeholder 2">
            <a:extLst>
              <a:ext uri="{FF2B5EF4-FFF2-40B4-BE49-F238E27FC236}">
                <a16:creationId xmlns:a16="http://schemas.microsoft.com/office/drawing/2014/main" id="{B22B8D61-B3C6-4405-BC0C-E9C6B8DFA985}"/>
              </a:ext>
            </a:extLst>
          </p:cNvPr>
          <p:cNvSpPr>
            <a:spLocks noGrp="1"/>
          </p:cNvSpPr>
          <p:nvPr>
            <p:ph type="body" sz="quarter" idx="10"/>
          </p:nvPr>
        </p:nvSpPr>
        <p:spPr>
          <a:xfrm>
            <a:off x="609600" y="1289859"/>
            <a:ext cx="11102788" cy="5138649"/>
          </a:xfrm>
        </p:spPr>
        <p:txBody>
          <a:bodyPr vert="horz" lIns="91440" tIns="45720" rIns="91440" bIns="45720" rtlCol="0" anchor="t">
            <a:normAutofit fontScale="92500"/>
          </a:bodyPr>
          <a:lstStyle/>
          <a:p>
            <a:pPr>
              <a:lnSpc>
                <a:spcPct val="100000"/>
              </a:lnSpc>
              <a:spcBef>
                <a:spcPts val="600"/>
              </a:spcBef>
              <a:spcAft>
                <a:spcPts val="600"/>
              </a:spcAft>
            </a:pPr>
            <a:r>
              <a:rPr lang="en-US" sz="2700">
                <a:solidFill>
                  <a:srgbClr val="000000"/>
                </a:solidFill>
                <a:latin typeface="Calibri"/>
                <a:cs typeface="Calibri Light"/>
              </a:rPr>
              <a:t>Always </a:t>
            </a:r>
            <a:r>
              <a:rPr lang="en-US" sz="2700" b="1">
                <a:solidFill>
                  <a:srgbClr val="000000"/>
                </a:solidFill>
                <a:latin typeface="Calibri"/>
                <a:cs typeface="Calibri Light"/>
              </a:rPr>
              <a:t>clean </a:t>
            </a:r>
            <a:r>
              <a:rPr lang="en-US" sz="2700" b="1" i="1">
                <a:solidFill>
                  <a:srgbClr val="000000"/>
                </a:solidFill>
                <a:latin typeface="Calibri"/>
                <a:cs typeface="Calibri Light"/>
              </a:rPr>
              <a:t>before</a:t>
            </a:r>
            <a:r>
              <a:rPr lang="en-US" sz="2700" b="1">
                <a:solidFill>
                  <a:srgbClr val="000000"/>
                </a:solidFill>
                <a:latin typeface="Calibri"/>
                <a:cs typeface="Calibri Light"/>
              </a:rPr>
              <a:t> disinfecting</a:t>
            </a:r>
          </a:p>
          <a:p>
            <a:pPr lvl="1">
              <a:lnSpc>
                <a:spcPct val="100000"/>
              </a:lnSpc>
              <a:spcBef>
                <a:spcPts val="600"/>
              </a:spcBef>
              <a:spcAft>
                <a:spcPts val="600"/>
              </a:spcAft>
            </a:pPr>
            <a:r>
              <a:rPr lang="en-US" sz="2500">
                <a:solidFill>
                  <a:srgbClr val="000000"/>
                </a:solidFill>
                <a:latin typeface="Calibri"/>
                <a:cs typeface="Calibri Light"/>
              </a:rPr>
              <a:t>Organic material left on surfaces decreases effectiveness of disinfectants</a:t>
            </a:r>
            <a:endParaRPr lang="en-US" sz="2500">
              <a:solidFill>
                <a:srgbClr val="000000"/>
              </a:solidFill>
              <a:latin typeface="Calibri"/>
              <a:cs typeface="Calibri"/>
            </a:endParaRPr>
          </a:p>
          <a:p>
            <a:pPr>
              <a:lnSpc>
                <a:spcPct val="100000"/>
              </a:lnSpc>
              <a:spcBef>
                <a:spcPts val="600"/>
              </a:spcBef>
              <a:spcAft>
                <a:spcPts val="600"/>
              </a:spcAft>
            </a:pPr>
            <a:r>
              <a:rPr lang="en-US" sz="2700">
                <a:solidFill>
                  <a:srgbClr val="000000"/>
                </a:solidFill>
                <a:latin typeface="Calibri"/>
                <a:cs typeface="Calibri"/>
              </a:rPr>
              <a:t>Always proceed from the </a:t>
            </a:r>
            <a:r>
              <a:rPr lang="en-US" sz="2700" b="1">
                <a:solidFill>
                  <a:srgbClr val="000000"/>
                </a:solidFill>
                <a:latin typeface="Calibri"/>
                <a:cs typeface="Calibri"/>
              </a:rPr>
              <a:t>cleanest area to the dirtiest area</a:t>
            </a:r>
          </a:p>
          <a:p>
            <a:pPr lvl="1">
              <a:lnSpc>
                <a:spcPct val="100000"/>
              </a:lnSpc>
              <a:spcBef>
                <a:spcPts val="600"/>
              </a:spcBef>
              <a:spcAft>
                <a:spcPts val="600"/>
              </a:spcAft>
            </a:pPr>
            <a:r>
              <a:rPr lang="en-US" sz="2500">
                <a:solidFill>
                  <a:srgbClr val="000000"/>
                </a:solidFill>
                <a:latin typeface="Calibri"/>
                <a:cs typeface="Calibri"/>
              </a:rPr>
              <a:t>Isolation area should always be cleaned last</a:t>
            </a:r>
          </a:p>
          <a:p>
            <a:pPr marL="342265" indent="-342265">
              <a:lnSpc>
                <a:spcPct val="100000"/>
              </a:lnSpc>
              <a:spcBef>
                <a:spcPts val="600"/>
              </a:spcBef>
              <a:spcAft>
                <a:spcPts val="600"/>
              </a:spcAft>
            </a:pPr>
            <a:r>
              <a:rPr lang="en-US" sz="2700">
                <a:solidFill>
                  <a:srgbClr val="000000"/>
                </a:solidFill>
                <a:ea typeface="+mn-lt"/>
                <a:cs typeface="+mn-lt"/>
              </a:rPr>
              <a:t>Always clean in a </a:t>
            </a:r>
            <a:r>
              <a:rPr lang="en-US" sz="2700" b="1">
                <a:solidFill>
                  <a:srgbClr val="000000"/>
                </a:solidFill>
                <a:ea typeface="+mn-lt"/>
                <a:cs typeface="+mn-lt"/>
              </a:rPr>
              <a:t>systematic manner (e.g., clockwise)</a:t>
            </a:r>
            <a:r>
              <a:rPr lang="en-US" sz="2700">
                <a:solidFill>
                  <a:srgbClr val="000000"/>
                </a:solidFill>
                <a:ea typeface="+mn-lt"/>
                <a:cs typeface="+mn-lt"/>
              </a:rPr>
              <a:t> to avoid missing areas </a:t>
            </a:r>
            <a:endParaRPr lang="en-US" sz="2700">
              <a:solidFill>
                <a:srgbClr val="000000"/>
              </a:solidFill>
              <a:latin typeface="Calibri"/>
              <a:cs typeface="Calibri"/>
            </a:endParaRPr>
          </a:p>
          <a:p>
            <a:pPr marL="342265" indent="-342265">
              <a:lnSpc>
                <a:spcPct val="100000"/>
              </a:lnSpc>
              <a:spcBef>
                <a:spcPts val="600"/>
              </a:spcBef>
              <a:spcAft>
                <a:spcPts val="600"/>
              </a:spcAft>
            </a:pPr>
            <a:r>
              <a:rPr lang="en-US" sz="2700">
                <a:solidFill>
                  <a:srgbClr val="000000"/>
                </a:solidFill>
                <a:latin typeface="Calibri"/>
                <a:cs typeface="Calibri"/>
              </a:rPr>
              <a:t>Always be sure to </a:t>
            </a:r>
            <a:r>
              <a:rPr lang="en-US" sz="2700" b="1">
                <a:solidFill>
                  <a:srgbClr val="000000"/>
                </a:solidFill>
                <a:latin typeface="Calibri"/>
                <a:cs typeface="Calibri"/>
              </a:rPr>
              <a:t>clean and disinfect patient care equipment between each patient</a:t>
            </a:r>
            <a:endParaRPr lang="en-US" sz="2700">
              <a:solidFill>
                <a:srgbClr val="000000"/>
              </a:solidFill>
              <a:latin typeface="Calibri"/>
              <a:cs typeface="Calibri"/>
            </a:endParaRPr>
          </a:p>
          <a:p>
            <a:pPr>
              <a:lnSpc>
                <a:spcPct val="100000"/>
              </a:lnSpc>
              <a:spcBef>
                <a:spcPts val="600"/>
              </a:spcBef>
              <a:spcAft>
                <a:spcPts val="600"/>
              </a:spcAft>
            </a:pPr>
            <a:r>
              <a:rPr lang="en-US" sz="2700">
                <a:solidFill>
                  <a:srgbClr val="000000"/>
                </a:solidFill>
                <a:latin typeface="Calibri"/>
                <a:cs typeface="Calibri"/>
              </a:rPr>
              <a:t>Where possible, </a:t>
            </a:r>
            <a:r>
              <a:rPr lang="en-US" sz="2700" b="1">
                <a:solidFill>
                  <a:srgbClr val="000000"/>
                </a:solidFill>
                <a:latin typeface="Calibri"/>
                <a:cs typeface="Calibri"/>
              </a:rPr>
              <a:t>dedicate cleaning supplies </a:t>
            </a:r>
            <a:r>
              <a:rPr lang="en-US" sz="2700">
                <a:solidFill>
                  <a:srgbClr val="000000"/>
                </a:solidFill>
                <a:latin typeface="Calibri"/>
                <a:cs typeface="Calibri"/>
              </a:rPr>
              <a:t>in higher risk areas (e.g., delivery, operation room)</a:t>
            </a:r>
          </a:p>
          <a:p>
            <a:pPr lvl="1">
              <a:lnSpc>
                <a:spcPct val="100000"/>
              </a:lnSpc>
              <a:spcBef>
                <a:spcPts val="600"/>
              </a:spcBef>
              <a:spcAft>
                <a:spcPts val="600"/>
              </a:spcAft>
            </a:pPr>
            <a:r>
              <a:rPr lang="en-US" sz="2500" b="1">
                <a:solidFill>
                  <a:srgbClr val="000000"/>
                </a:solidFill>
                <a:latin typeface="Calibri"/>
                <a:cs typeface="Calibri"/>
              </a:rPr>
              <a:t>Always dedicate cleaning supplies for Marburg virus disease isolation areas</a:t>
            </a:r>
          </a:p>
        </p:txBody>
      </p:sp>
    </p:spTree>
    <p:extLst>
      <p:ext uri="{BB962C8B-B14F-4D97-AF65-F5344CB8AC3E}">
        <p14:creationId xmlns:p14="http://schemas.microsoft.com/office/powerpoint/2010/main" val="36393343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17BC-821E-4DC5-86C9-1C2F4CE5C29F}"/>
              </a:ext>
            </a:extLst>
          </p:cNvPr>
          <p:cNvSpPr>
            <a:spLocks noGrp="1"/>
          </p:cNvSpPr>
          <p:nvPr>
            <p:ph type="title"/>
          </p:nvPr>
        </p:nvSpPr>
        <p:spPr>
          <a:xfrm>
            <a:off x="609599" y="274640"/>
            <a:ext cx="11371729" cy="848292"/>
          </a:xfrm>
        </p:spPr>
        <p:txBody>
          <a:bodyPr lIns="91440" tIns="45720" rIns="91440" bIns="45720" anchor="b" anchorCtr="0"/>
          <a:lstStyle/>
          <a:p>
            <a:r>
              <a:rPr lang="en-US" sz="4000">
                <a:solidFill>
                  <a:schemeClr val="accent5">
                    <a:lumMod val="75000"/>
                  </a:schemeClr>
                </a:solidFill>
                <a:latin typeface="Calibri Light"/>
                <a:cs typeface="Calibri Light"/>
              </a:rPr>
              <a:t>PPE for MVD Environmental Cleaning </a:t>
            </a:r>
            <a:endParaRPr lang="en-US" sz="4000">
              <a:solidFill>
                <a:schemeClr val="accent5">
                  <a:lumMod val="75000"/>
                </a:schemeClr>
              </a:solidFill>
              <a:latin typeface="Calibri Light" panose="020F0302020204030204" pitchFamily="34" charset="0"/>
              <a:cs typeface="Calibri Light" panose="020F0302020204030204" pitchFamily="34" charset="0"/>
            </a:endParaRPr>
          </a:p>
        </p:txBody>
      </p:sp>
      <p:pic>
        <p:nvPicPr>
          <p:cNvPr id="5" name="Picture 4" descr="Image of a person in full PPE for environmental cleaning in the context of Marburg virus disease including head cover, goggles, face mask, gown, apron, rubber gloves, and rubber boots.">
            <a:extLst>
              <a:ext uri="{FF2B5EF4-FFF2-40B4-BE49-F238E27FC236}">
                <a16:creationId xmlns:a16="http://schemas.microsoft.com/office/drawing/2014/main" id="{FAB45A3C-6835-4013-9489-0BC8C496E01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009" t="3864" r="21070" b="2885"/>
          <a:stretch/>
        </p:blipFill>
        <p:spPr bwMode="auto">
          <a:xfrm>
            <a:off x="1491289" y="1622042"/>
            <a:ext cx="1961805" cy="4301835"/>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BCFAE9A-4C06-483D-9935-DD2C91BB44D8}"/>
              </a:ext>
            </a:extLst>
          </p:cNvPr>
          <p:cNvSpPr>
            <a:spLocks noGrp="1"/>
          </p:cNvSpPr>
          <p:nvPr>
            <p:ph type="body" sz="quarter" idx="10"/>
          </p:nvPr>
        </p:nvSpPr>
        <p:spPr>
          <a:xfrm>
            <a:off x="4581940" y="1356360"/>
            <a:ext cx="6839243" cy="4378709"/>
          </a:xfrm>
        </p:spPr>
        <p:txBody>
          <a:bodyPr/>
          <a:lstStyle/>
          <a:p>
            <a:r>
              <a:rPr lang="en-US">
                <a:solidFill>
                  <a:srgbClr val="000000"/>
                </a:solidFill>
              </a:rPr>
              <a:t>Inner gloves (to assist when removing PPE)</a:t>
            </a:r>
          </a:p>
          <a:p>
            <a:r>
              <a:rPr lang="en-US">
                <a:solidFill>
                  <a:srgbClr val="000000"/>
                </a:solidFill>
              </a:rPr>
              <a:t>Outer gloves (thick, rubber gloves given use of chemicals while cleaning and disinfecting)</a:t>
            </a:r>
          </a:p>
          <a:p>
            <a:r>
              <a:rPr lang="en-US">
                <a:solidFill>
                  <a:srgbClr val="000000"/>
                </a:solidFill>
              </a:rPr>
              <a:t>Gown or coverall</a:t>
            </a:r>
          </a:p>
          <a:p>
            <a:r>
              <a:rPr lang="en-US">
                <a:solidFill>
                  <a:srgbClr val="000000"/>
                </a:solidFill>
              </a:rPr>
              <a:t>Apron</a:t>
            </a:r>
          </a:p>
          <a:p>
            <a:r>
              <a:rPr lang="en-US">
                <a:solidFill>
                  <a:srgbClr val="000000"/>
                </a:solidFill>
              </a:rPr>
              <a:t>Mucous membrane protection (*face mask + face shield) OR (*face mask + goggles)</a:t>
            </a:r>
          </a:p>
          <a:p>
            <a:r>
              <a:rPr lang="en-US">
                <a:solidFill>
                  <a:srgbClr val="000000"/>
                </a:solidFill>
              </a:rPr>
              <a:t>Rubber boots (or shoe covers)</a:t>
            </a:r>
          </a:p>
          <a:p>
            <a:r>
              <a:rPr lang="en-US">
                <a:solidFill>
                  <a:srgbClr val="000000"/>
                </a:solidFill>
              </a:rPr>
              <a:t>Head cover</a:t>
            </a:r>
          </a:p>
        </p:txBody>
      </p:sp>
      <p:sp>
        <p:nvSpPr>
          <p:cNvPr id="3" name="TextBox 2">
            <a:extLst>
              <a:ext uri="{FF2B5EF4-FFF2-40B4-BE49-F238E27FC236}">
                <a16:creationId xmlns:a16="http://schemas.microsoft.com/office/drawing/2014/main" id="{FBA05143-2492-CB91-B268-C2495120221D}"/>
              </a:ext>
            </a:extLst>
          </p:cNvPr>
          <p:cNvSpPr txBox="1"/>
          <p:nvPr/>
        </p:nvSpPr>
        <p:spPr>
          <a:xfrm>
            <a:off x="4658139" y="5369879"/>
            <a:ext cx="6839243" cy="1107996"/>
          </a:xfrm>
          <a:prstGeom prst="rect">
            <a:avLst/>
          </a:prstGeom>
          <a:noFill/>
          <a:ln>
            <a:solidFill>
              <a:schemeClr val="accent5">
                <a:lumMod val="75000"/>
              </a:schemeClr>
            </a:solidFill>
          </a:ln>
        </p:spPr>
        <p:txBody>
          <a:bodyPr wrap="square" rtlCol="0">
            <a:spAutoFit/>
          </a:bodyPr>
          <a:lstStyle/>
          <a:p>
            <a:r>
              <a:rPr lang="en-US" sz="2200">
                <a:solidFill>
                  <a:schemeClr val="accent5">
                    <a:lumMod val="75000"/>
                  </a:schemeClr>
                </a:solidFill>
                <a:latin typeface="Calibri" panose="020F0502020204030204" pitchFamily="34" charset="0"/>
              </a:rPr>
              <a:t>*Respirator can be used in place of face mask (structure of respirator keeps it from collapsing when soaked with sweat; may be preferred in hot, humid climates)</a:t>
            </a:r>
          </a:p>
        </p:txBody>
      </p:sp>
    </p:spTree>
    <p:extLst>
      <p:ext uri="{BB962C8B-B14F-4D97-AF65-F5344CB8AC3E}">
        <p14:creationId xmlns:p14="http://schemas.microsoft.com/office/powerpoint/2010/main" val="1432544840"/>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SharedWithUsers xmlns="0d643e6b-beed-4993-859b-c9c3c7fee416">
      <UserInfo>
        <DisplayName/>
        <AccountId xsi:nil="true"/>
        <AccountType/>
      </UserInfo>
    </SharedWithUsers>
    <lcf76f155ced4ddcb4097134ff3c332f xmlns="d9557b21-3a07-4829-8c5e-3740791e0e9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0594C-10DD-46B8-A7C6-A00050A1F109}">
  <ds:schemaRefs>
    <ds:schemaRef ds:uri="0d643e6b-beed-4993-859b-c9c3c7fee416"/>
    <ds:schemaRef ds:uri="d9557b21-3a07-4829-8c5e-3740791e0e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394883-58CE-4E0A-BB18-77363F5A9159}">
  <ds:schemaRefs>
    <ds:schemaRef ds:uri="0d643e6b-beed-4993-859b-c9c3c7fee416"/>
    <ds:schemaRef ds:uri="d9557b21-3a07-4829-8c5e-3740791e0e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B2C17B-5F76-4F17-9691-A81C9EF5AA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TotalTime>
  <Words>4288</Words>
  <Application>Microsoft Office PowerPoint</Application>
  <PresentationFormat>Widescreen</PresentationFormat>
  <Paragraphs>325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Myriad Web Pro</vt:lpstr>
      <vt:lpstr>Wingdings</vt:lpstr>
      <vt:lpstr>DHQP_ATSDR Combined</vt:lpstr>
      <vt:lpstr>Infection Prevention and Control (IPC) for Marburg Virus Disease (MVD):  Environmental Cleaning &amp; Waste Management for HCWs</vt:lpstr>
      <vt:lpstr>Learning Objectives</vt:lpstr>
      <vt:lpstr>Which is correct? </vt:lpstr>
      <vt:lpstr>Answer: </vt:lpstr>
      <vt:lpstr>Environmental Cleaning Overview</vt:lpstr>
      <vt:lpstr>Why Environmental Cleaning?</vt:lpstr>
      <vt:lpstr>Definition: Environmental Cleaning</vt:lpstr>
      <vt:lpstr>Principles of Environmental Cleaning</vt:lpstr>
      <vt:lpstr>PPE for MVD Environmental Cleaning </vt:lpstr>
      <vt:lpstr>How to Clean Up a Spill of Body Fluids</vt:lpstr>
      <vt:lpstr>Using Chlorinated Solutions</vt:lpstr>
      <vt:lpstr>Chlorine—A Word of Caution</vt:lpstr>
      <vt:lpstr>Waste Management</vt:lpstr>
      <vt:lpstr>Waste management includes:</vt:lpstr>
      <vt:lpstr>Why Waste Management?</vt:lpstr>
      <vt:lpstr>Waste Segregation (1)</vt:lpstr>
      <vt:lpstr>Waste Segregation (2)</vt:lpstr>
      <vt:lpstr>Waste Segregation (3)</vt:lpstr>
      <vt:lpstr>Waste Segregation (4)</vt:lpstr>
      <vt:lpstr>Waste Segregation (5)</vt:lpstr>
      <vt:lpstr>Collecting and Transporting Waste</vt:lpstr>
      <vt:lpstr>Waste Disposal</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dc:title>
  <dc:creator>Ponder, Marilyn (CDC/DDID/NCEZID/DHQP) (CTR)</dc:creator>
  <cp:lastModifiedBy>Ponder, Marilyn (CDC/NCEZID/DHQP/OD) (CTR)</cp:lastModifiedBy>
  <cp:revision>4</cp:revision>
  <dcterms:created xsi:type="dcterms:W3CDTF">2022-11-21T18:02:43Z</dcterms:created>
  <dcterms:modified xsi:type="dcterms:W3CDTF">2024-10-03T18:11:13Z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2022-11-21T18:17:54Z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f446298e-4f04-4336-8217-fa01ce91eec6</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y fmtid="{D5CDD505-2E9C-101B-9397-08002B2CF9AE}" pid="11" name="Order">
    <vt:r8>185800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