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sldIdLst>
    <p:sldId id="256" r:id="rId5"/>
    <p:sldId id="298" r:id="rId6"/>
    <p:sldId id="259" r:id="rId7"/>
    <p:sldId id="286" r:id="rId8"/>
    <p:sldId id="299" r:id="rId9"/>
    <p:sldId id="293" r:id="rId10"/>
    <p:sldId id="302" r:id="rId11"/>
    <p:sldId id="288" r:id="rId12"/>
    <p:sldId id="262" r:id="rId13"/>
    <p:sldId id="289" r:id="rId14"/>
    <p:sldId id="270" r:id="rId15"/>
    <p:sldId id="294" r:id="rId16"/>
    <p:sldId id="295" r:id="rId17"/>
    <p:sldId id="273" r:id="rId18"/>
    <p:sldId id="283" r:id="rId19"/>
    <p:sldId id="284" r:id="rId20"/>
  </p:sldIdLst>
  <p:sldSz cx="12192000" cy="6858000"/>
  <p:notesSz cx="9290050" cy="700405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9"/>
            <p14:sldId id="293"/>
            <p14:sldId id="302"/>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294"/>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man, Trudi (CDC/OD/OADC)" initials="ET(" lastIdx="4" clrIdx="0">
    <p:extLst>
      <p:ext uri="{19B8F6BF-5375-455C-9EA6-DF929625EA0E}">
        <p15:presenceInfo xmlns:p15="http://schemas.microsoft.com/office/powerpoint/2012/main" userId="S::tub0@cdc.gov::4fd0790f-8723-4919-91aa-9fc88f2fbd76" providerId="AD"/>
      </p:ext>
    </p:extLst>
  </p:cmAuthor>
  <p:cmAuthor id="2" name="Gantt, Judy M. (CDC/OD/OADC)" initials="GJM(" lastIdx="1" clrIdx="1">
    <p:extLst>
      <p:ext uri="{19B8F6BF-5375-455C-9EA6-DF929625EA0E}">
        <p15:presenceInfo xmlns:p15="http://schemas.microsoft.com/office/powerpoint/2012/main" userId="S-1-5-21-1207783550-2075000910-922709458-197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9" autoAdjust="0"/>
    <p:restoredTop sz="96646" autoAdjust="0"/>
  </p:normalViewPr>
  <p:slideViewPr>
    <p:cSldViewPr snapToGrid="0" snapToObjects="1">
      <p:cViewPr varScale="1">
        <p:scale>
          <a:sx n="43" d="100"/>
          <a:sy n="43" d="100"/>
        </p:scale>
        <p:origin x="19" y="1709"/>
      </p:cViewPr>
      <p:guideLst/>
    </p:cSldViewPr>
  </p:slideViewPr>
  <p:outlineViewPr>
    <p:cViewPr>
      <p:scale>
        <a:sx n="33" d="100"/>
        <a:sy n="33" d="100"/>
      </p:scale>
      <p:origin x="0" y="-97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Ask</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Ask a question</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Hypothesis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Construct hypothesis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Test</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Test with an experiment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Analyze</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Analyze data</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Draw conclusions</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Conclusions</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43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1017" y="135076"/>
          <a:ext cx="329123" cy="32912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1159" y="43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a:t>
          </a:r>
        </a:p>
      </dsp:txBody>
      <dsp:txXfrm>
        <a:off x="691159" y="434"/>
        <a:ext cx="3477720" cy="598406"/>
      </dsp:txXfrm>
    </dsp:sp>
    <dsp:sp modelId="{2D5436FF-CD8F-49B7-BC99-A908F42A00BB}">
      <dsp:nvSpPr>
        <dsp:cNvPr id="0" name=""/>
        <dsp:cNvSpPr/>
      </dsp:nvSpPr>
      <dsp:spPr>
        <a:xfrm>
          <a:off x="4168879" y="43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 a question</a:t>
          </a:r>
        </a:p>
      </dsp:txBody>
      <dsp:txXfrm>
        <a:off x="4168879" y="434"/>
        <a:ext cx="3559387" cy="598406"/>
      </dsp:txXfrm>
    </dsp:sp>
    <dsp:sp modelId="{5D03E8DB-3BEC-4487-8F14-230693C419EF}">
      <dsp:nvSpPr>
        <dsp:cNvPr id="0" name=""/>
        <dsp:cNvSpPr/>
      </dsp:nvSpPr>
      <dsp:spPr>
        <a:xfrm>
          <a:off x="0" y="74844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1017" y="883084"/>
          <a:ext cx="329123" cy="32912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1159" y="74844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1159" y="748442"/>
        <a:ext cx="3477720" cy="598406"/>
      </dsp:txXfrm>
    </dsp:sp>
    <dsp:sp modelId="{9941A27D-4987-49A4-ACA0-D2393F0B8B57}">
      <dsp:nvSpPr>
        <dsp:cNvPr id="0" name=""/>
        <dsp:cNvSpPr/>
      </dsp:nvSpPr>
      <dsp:spPr>
        <a:xfrm>
          <a:off x="4168879" y="74844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879" y="748442"/>
        <a:ext cx="3559387" cy="598406"/>
      </dsp:txXfrm>
    </dsp:sp>
    <dsp:sp modelId="{C0F40A7D-A0FF-4DD0-AE70-AF5CC0C3944C}">
      <dsp:nvSpPr>
        <dsp:cNvPr id="0" name=""/>
        <dsp:cNvSpPr/>
      </dsp:nvSpPr>
      <dsp:spPr>
        <a:xfrm>
          <a:off x="0" y="1496450"/>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1017" y="1631092"/>
          <a:ext cx="329123" cy="32912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1159" y="1496450"/>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Hypothesis</a:t>
          </a:r>
        </a:p>
      </dsp:txBody>
      <dsp:txXfrm>
        <a:off x="691159" y="1496450"/>
        <a:ext cx="3477720" cy="598406"/>
      </dsp:txXfrm>
    </dsp:sp>
    <dsp:sp modelId="{1A1555AA-C025-4D90-838C-14BC6794E59D}">
      <dsp:nvSpPr>
        <dsp:cNvPr id="0" name=""/>
        <dsp:cNvSpPr/>
      </dsp:nvSpPr>
      <dsp:spPr>
        <a:xfrm>
          <a:off x="4168879" y="1496450"/>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Construct hypothesis</a:t>
          </a:r>
        </a:p>
      </dsp:txBody>
      <dsp:txXfrm>
        <a:off x="4168879" y="1496450"/>
        <a:ext cx="3559387" cy="598406"/>
      </dsp:txXfrm>
    </dsp:sp>
    <dsp:sp modelId="{8C6DF571-7056-4786-B46B-161117869F8F}">
      <dsp:nvSpPr>
        <dsp:cNvPr id="0" name=""/>
        <dsp:cNvSpPr/>
      </dsp:nvSpPr>
      <dsp:spPr>
        <a:xfrm>
          <a:off x="0" y="2244458"/>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1017" y="2379100"/>
          <a:ext cx="329123" cy="32912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1159" y="2244458"/>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1159" y="2244458"/>
        <a:ext cx="3477720" cy="598406"/>
      </dsp:txXfrm>
    </dsp:sp>
    <dsp:sp modelId="{F426248E-5F24-4359-8189-71B15B39B051}">
      <dsp:nvSpPr>
        <dsp:cNvPr id="0" name=""/>
        <dsp:cNvSpPr/>
      </dsp:nvSpPr>
      <dsp:spPr>
        <a:xfrm>
          <a:off x="4168879" y="2244458"/>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Test with an experiment</a:t>
          </a:r>
        </a:p>
      </dsp:txBody>
      <dsp:txXfrm>
        <a:off x="4168879" y="2244458"/>
        <a:ext cx="3559387" cy="598406"/>
      </dsp:txXfrm>
    </dsp:sp>
    <dsp:sp modelId="{A4503FEF-0940-4282-84F3-1BDCB9741230}">
      <dsp:nvSpPr>
        <dsp:cNvPr id="0" name=""/>
        <dsp:cNvSpPr/>
      </dsp:nvSpPr>
      <dsp:spPr>
        <a:xfrm>
          <a:off x="0" y="2992466"/>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1017" y="3127108"/>
          <a:ext cx="329123" cy="32912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1159" y="2992466"/>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Analyze</a:t>
          </a:r>
        </a:p>
      </dsp:txBody>
      <dsp:txXfrm>
        <a:off x="691159" y="2992466"/>
        <a:ext cx="3477720" cy="598406"/>
      </dsp:txXfrm>
    </dsp:sp>
    <dsp:sp modelId="{D613B4BD-3B22-4440-BDD3-821865FE339E}">
      <dsp:nvSpPr>
        <dsp:cNvPr id="0" name=""/>
        <dsp:cNvSpPr/>
      </dsp:nvSpPr>
      <dsp:spPr>
        <a:xfrm>
          <a:off x="4168879" y="2992466"/>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Analyze data</a:t>
          </a:r>
        </a:p>
      </dsp:txBody>
      <dsp:txXfrm>
        <a:off x="4168879" y="2992466"/>
        <a:ext cx="3559387" cy="598406"/>
      </dsp:txXfrm>
    </dsp:sp>
    <dsp:sp modelId="{7CBFD87E-5C7D-4BC5-A8EB-A83CEB76EB00}">
      <dsp:nvSpPr>
        <dsp:cNvPr id="0" name=""/>
        <dsp:cNvSpPr/>
      </dsp:nvSpPr>
      <dsp:spPr>
        <a:xfrm>
          <a:off x="0" y="374047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1017" y="3875116"/>
          <a:ext cx="329123" cy="329123"/>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1159" y="374047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Conclusions</a:t>
          </a:r>
        </a:p>
      </dsp:txBody>
      <dsp:txXfrm>
        <a:off x="691159" y="3740474"/>
        <a:ext cx="3477720" cy="598406"/>
      </dsp:txXfrm>
    </dsp:sp>
    <dsp:sp modelId="{EDE2BC57-6D59-4D50-99AE-924A50D4680A}">
      <dsp:nvSpPr>
        <dsp:cNvPr id="0" name=""/>
        <dsp:cNvSpPr/>
      </dsp:nvSpPr>
      <dsp:spPr>
        <a:xfrm>
          <a:off x="4168879" y="374047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Draw conclusions</a:t>
          </a:r>
        </a:p>
      </dsp:txBody>
      <dsp:txXfrm>
        <a:off x="4168879" y="3740474"/>
        <a:ext cx="3559387" cy="598406"/>
      </dsp:txXfrm>
    </dsp:sp>
    <dsp:sp modelId="{34833FC3-14AF-4AEA-B771-36827AFFD4BA}">
      <dsp:nvSpPr>
        <dsp:cNvPr id="0" name=""/>
        <dsp:cNvSpPr/>
      </dsp:nvSpPr>
      <dsp:spPr>
        <a:xfrm>
          <a:off x="0" y="448848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1017" y="4623124"/>
          <a:ext cx="329123" cy="329123"/>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1159" y="448848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1159" y="4488482"/>
        <a:ext cx="3477720" cy="598406"/>
      </dsp:txXfrm>
    </dsp:sp>
    <dsp:sp modelId="{7F99D5B4-DE33-4A4B-B5B1-69E7AC370D35}">
      <dsp:nvSpPr>
        <dsp:cNvPr id="0" name=""/>
        <dsp:cNvSpPr/>
      </dsp:nvSpPr>
      <dsp:spPr>
        <a:xfrm>
          <a:off x="4168879" y="448848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879" y="4488482"/>
        <a:ext cx="3559387" cy="598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f86mImyhao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Influenza is an infectious disease commonly known as the flu. Seasonal outbreaks of influenza occur annually across the globe, leading to the deaths of tens of thousands of people. Additionally, severe outbreaks of pandemic influenza throughout history have caused the deaths of millions. </a:t>
            </a:r>
            <a:endParaRPr lang="en-US" sz="1800" dirty="0">
              <a:effectLst/>
              <a:latin typeface="Times New Roman" panose="02020603050405020304" pitchFamily="18" charset="0"/>
              <a:ea typeface="Century Gothic" panose="020B0502020202020204" pitchFamily="34" charset="0"/>
            </a:endParaRP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10</a:t>
            </a:fld>
            <a:endParaRPr lang="en-US"/>
          </a:p>
        </p:txBody>
      </p:sp>
    </p:spTree>
    <p:extLst>
      <p:ext uri="{BB962C8B-B14F-4D97-AF65-F5344CB8AC3E}">
        <p14:creationId xmlns:p14="http://schemas.microsoft.com/office/powerpoint/2010/main" val="22127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Call to Action</a:t>
            </a:r>
          </a:p>
          <a:p>
            <a:pPr lvl="0"/>
            <a:r>
              <a:rPr lang="en-US" dirty="0"/>
              <a:t>In order to understand the dangers associated with influenza, it is essential that people understand the difference between preconceptions about influenza and the realities shown in the data. You can help people by following these three steps:  </a:t>
            </a:r>
          </a:p>
          <a:p>
            <a:pPr marL="228600" lvl="0" indent="-228600">
              <a:buFont typeface="+mj-lt"/>
              <a:buAutoNum type="arabicPeriod"/>
            </a:pPr>
            <a:r>
              <a:rPr lang="en-US" dirty="0"/>
              <a:t>Investigate common myths around influenza. Myths about the flu and flu vaccines persist in today’s world. Choose one you’ve heard before and design an experiment that would allow you to investigate whether there is any truth to it.</a:t>
            </a:r>
          </a:p>
          <a:p>
            <a:pPr marL="228600" lvl="0" indent="-228600">
              <a:buFont typeface="+mj-lt"/>
              <a:buAutoNum type="arabicPeriod"/>
            </a:pPr>
            <a:r>
              <a:rPr lang="en-US" dirty="0"/>
              <a:t>Analyze influenza data. CDC collects and publishes influenza data weekly. Use data provided to analyze trends in influenza cases, hospitalizations, and death. Make recommendations to help people in your community avoid the flu. </a:t>
            </a:r>
          </a:p>
          <a:p>
            <a:pPr marL="228600" lvl="0" indent="-228600">
              <a:buFont typeface="+mj-lt"/>
              <a:buAutoNum type="arabicPeriod"/>
            </a:pPr>
            <a:r>
              <a:rPr lang="en-US" dirty="0"/>
              <a:t>Share your findings. One of the ways CDC communicates information is through social media. Your explorations can help CDC communicate the work they have done and are doing to decrease influenza cases, hospitalizations, and deaths worldwide.</a:t>
            </a:r>
          </a:p>
          <a:p>
            <a:pPr lvl="0"/>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416195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Investigate Common Myths Around Influenza</a:t>
            </a:r>
          </a:p>
          <a:p>
            <a:pPr lvl="0"/>
            <a:r>
              <a:rPr lang="en-US" dirty="0"/>
              <a:t>Up until around 1890, the predominant belief was that diseases were caused by “bad air” stemming from pollution and rotting organic matter. This was known as the miasma theory. Though many scientists over the centuries had theorized that diseases were caused by invisible particles and could spread from person to person, it wasn’t until the mid-19th century that the current germ theory began to take hold. Physician John Snow proposed that cholera was made of cellular units and solved an 1854 London cholera outbreak by blocking a contaminated water pump. In the 1860s, Louis Pasteur conducted experiments proving that bacteria were present in the air. Shortly thereafter, Robert Koch demonstrated that diseases are caused by specific microorganisms. Joseph Lister imposed sanitation requirements for surgeries and hospitals, resulting in dramatically lower rates of infection and death. The idea that diseases were caused by germs took hold, forever changing the face of public health and medicine.</a:t>
            </a:r>
          </a:p>
          <a:p>
            <a:pPr lvl="0"/>
            <a:endParaRPr lang="en-US" dirty="0"/>
          </a:p>
          <a:p>
            <a:pPr lvl="0"/>
            <a:r>
              <a:rPr lang="en-US" dirty="0"/>
              <a:t>It goes without saying that in the centuries leading up to the development of germ theory, incorrect ideas about the causes and cures of disease were plentiful. “Old wives’ tales” represent the oral tradition by which home remedies and superstitions were transmitted through communities and generations. Though many of these tales have no basis in fact, they provided people with a sense of control in situations where they had none. Many of those false ideas persist today, despite plenty of evidence to the contrary. In this activity, you will be thinking about some of the things you’ve heard about sickness, including causes, treatments, and cures. </a:t>
            </a:r>
          </a:p>
          <a:p>
            <a:pPr lvl="0"/>
            <a:r>
              <a:rPr lang="en-US" dirty="0"/>
              <a:t>What myths, sayings, or old wives’ tales have you heard about the flu? </a:t>
            </a:r>
          </a:p>
          <a:p>
            <a:pPr lvl="0"/>
            <a:r>
              <a:rPr lang="en-US" dirty="0"/>
              <a:t>Here are some examples to get you started:</a:t>
            </a:r>
          </a:p>
          <a:p>
            <a:pPr marL="171450" lvl="0" indent="-171450">
              <a:buFont typeface="Arial" panose="020B0604020202020204" pitchFamily="34" charset="0"/>
              <a:buChar char="•"/>
            </a:pPr>
            <a:r>
              <a:rPr lang="en-US" dirty="0"/>
              <a:t>Feed a fever; starve a cold.</a:t>
            </a:r>
          </a:p>
          <a:p>
            <a:pPr marL="171450" lvl="0" indent="-171450">
              <a:buFont typeface="Arial" panose="020B0604020202020204" pitchFamily="34" charset="0"/>
              <a:buChar char="•"/>
            </a:pPr>
            <a:r>
              <a:rPr lang="en-US" dirty="0"/>
              <a:t>If you’re outside in the cold for too long, you’ll get sick.</a:t>
            </a:r>
          </a:p>
          <a:p>
            <a:pPr marL="171450" lvl="0" indent="-171450">
              <a:buFont typeface="Arial" panose="020B0604020202020204" pitchFamily="34" charset="0"/>
              <a:buChar char="•"/>
            </a:pPr>
            <a:r>
              <a:rPr lang="en-US" dirty="0"/>
              <a:t>Don’t drink milk if you’re sick.</a:t>
            </a:r>
          </a:p>
          <a:p>
            <a:pPr marL="171450" lvl="0" indent="-171450">
              <a:buFont typeface="Arial" panose="020B0604020202020204" pitchFamily="34" charset="0"/>
              <a:buChar char="•"/>
            </a:pPr>
            <a:r>
              <a:rPr lang="en-US" dirty="0"/>
              <a:t>A flu shot can give you the flu.</a:t>
            </a:r>
          </a:p>
          <a:p>
            <a:pPr lvl="0"/>
            <a:endParaRPr lang="en-US" dirty="0"/>
          </a:p>
          <a:p>
            <a:pPr lvl="0"/>
            <a:r>
              <a:rPr lang="en-US" dirty="0"/>
              <a:t>How do you feel about these? Is there any truth to any of these wives’ tales? Why do they persist?</a:t>
            </a:r>
          </a:p>
          <a:p>
            <a:pPr lvl="0"/>
            <a:endParaRPr lang="en-US" dirty="0"/>
          </a:p>
          <a:p>
            <a:pPr lvl="0"/>
            <a:r>
              <a:rPr lang="en-US" b="1" dirty="0"/>
              <a:t>Design an Experiment</a:t>
            </a:r>
          </a:p>
          <a:p>
            <a:pPr lvl="0"/>
            <a:r>
              <a:rPr lang="en-US" dirty="0"/>
              <a:t>Choose one of your myths to investigate. You may also choose one of the given examples if it inspires you! If you were going to attempt to prove or disprove this statement, how would you do it? Before you get into this task, here is some information about experimental design.</a:t>
            </a:r>
          </a:p>
          <a:p>
            <a:pPr lvl="0"/>
            <a:r>
              <a:rPr lang="en-US" dirty="0"/>
              <a:t> </a:t>
            </a:r>
          </a:p>
          <a:p>
            <a:pPr lvl="0"/>
            <a:r>
              <a:rPr lang="en-US" dirty="0"/>
              <a:t>When designing an experiment, it is important that you have a control group and an experimental group. The experimental group will receive whatever treatment or variable is being tested in the experiment, but the control group will not. By examining the different outcomes of the two groups, researchers can then determine whether a treatment is effective or not. Experiments can be conducted as single-blind experiments where the test subjects do not know which group they are in, but the researchers do. A better model is a double-blind experiment where the groups are hidden from both the test subjects and the researchers who are directly conducting the tests. Researchers who know what groups subjects are in might unconsciously give clues to subjects that impact their perception and outcomes, so using a double-blind model helps eliminate that bias.</a:t>
            </a:r>
          </a:p>
          <a:p>
            <a:pPr lvl="0"/>
            <a:r>
              <a:rPr lang="en-US" dirty="0"/>
              <a:t>As you design your experiment, it may be helpful to focus on your independent and dependent variables. An independent variable, sometimes called a manipulated variable, is the thing you will be changing. The dependent variable, sometimes called a responding variable, is the thing you will be measuring or observing to look for a change. </a:t>
            </a:r>
          </a:p>
          <a:p>
            <a:pPr lvl="0"/>
            <a:endParaRPr lang="en-US" dirty="0"/>
          </a:p>
          <a:p>
            <a:pPr lvl="0"/>
            <a:r>
              <a:rPr lang="en-US" dirty="0"/>
              <a:t>Here is a simple example of how these principles are used to design an experiment investigating treatments for influenza. If you are investigating the claim that vitamin C helps you recover from flu faster, you cannot simply give everyone vitamin C and note that they all got better. It could be that all participants would have gotten better in the same time frame regardless of whether they received the vitamin C or not. Instead, you would need two groups: a vitamin C group (experimental) and a placebo group (control). Both groups would receive doses of a substance they believe is vitamin C, but only one group would actually get the vitamin. The other would get an inactive placebo pill usually made of starch or sugar. The test subjects should have no idea which they are receiving. In a single-blind experiment, the people handing out the pills would know whether they were vitamin C or placebo, but in a double-blind experiment they would not. If the vitamin C group showed a faster recovery, it could indicate that taking vitamin C helps to decrease duration of illness. If both groups fared the same, it likely has no effect. Having the two groups allows for the effects of vitamin C to be better isolated and compared. </a:t>
            </a:r>
          </a:p>
          <a:p>
            <a:pPr lvl="0"/>
            <a:endParaRPr lang="en-US" dirty="0"/>
          </a:p>
          <a:p>
            <a:pPr lvl="0"/>
            <a:r>
              <a:rPr lang="en-US" b="1" dirty="0"/>
              <a:t>Example Experiment</a:t>
            </a:r>
          </a:p>
          <a:p>
            <a:pPr lvl="0"/>
            <a:r>
              <a:rPr lang="en-US" dirty="0"/>
              <a:t>Carrying forward with the same vitamin C experiment, here is what the general experimental design would look like:</a:t>
            </a:r>
          </a:p>
          <a:p>
            <a:pPr marL="171450" lvl="0" indent="-171450">
              <a:buFont typeface="Arial" panose="020B0604020202020204" pitchFamily="34" charset="0"/>
              <a:buChar char="•"/>
            </a:pPr>
            <a:r>
              <a:rPr lang="en-US" dirty="0"/>
              <a:t>Ask a question: How does vitamin C affect the duration of flu symptoms?</a:t>
            </a:r>
          </a:p>
          <a:p>
            <a:pPr marL="171450" lvl="0" indent="-171450">
              <a:buFont typeface="Arial" panose="020B0604020202020204" pitchFamily="34" charset="0"/>
              <a:buChar char="•"/>
            </a:pPr>
            <a:r>
              <a:rPr lang="en-US" dirty="0"/>
              <a:t>Do background research: What is vitamin C? How does it affect the immune system? How much vitamin C is recommended? What are the safety considerations with using vitamin C? What do current studies about vitamin C indicate as far as its effectiveness in helping to fight disease?</a:t>
            </a:r>
          </a:p>
          <a:p>
            <a:pPr marL="171450" lvl="0" indent="-171450">
              <a:buFont typeface="Arial" panose="020B0604020202020204" pitchFamily="34" charset="0"/>
              <a:buChar char="•"/>
            </a:pPr>
            <a:r>
              <a:rPr lang="en-US" dirty="0"/>
              <a:t>Construct a hypothesis: If flu patients are given 500 mg daily vitamin C doses, the duration of flu infection will decrease. The independent variable in this experiment is whether or not a person is given vitamin C, while the dependent variable is how long their flu lasts.</a:t>
            </a:r>
          </a:p>
          <a:p>
            <a:pPr marL="171450" lvl="0" indent="-171450">
              <a:buFont typeface="Arial" panose="020B0604020202020204" pitchFamily="34" charset="0"/>
              <a:buChar char="•"/>
            </a:pPr>
            <a:r>
              <a:rPr lang="en-US" dirty="0"/>
              <a:t>Test with an experiment: Find a population of people with influenza through a health clinic or doctor’s office. Provide patients with vitamin C or a placebo using a double-blind experimental model. Have patients record symptoms and temperature readings every 24 hours for 10 days.</a:t>
            </a:r>
          </a:p>
          <a:p>
            <a:pPr marL="171450" lvl="0" indent="-171450">
              <a:buFont typeface="Arial" panose="020B0604020202020204" pitchFamily="34" charset="0"/>
              <a:buChar char="•"/>
            </a:pPr>
            <a:r>
              <a:rPr lang="en-US" dirty="0"/>
              <a:t>Analyze data: Determine how long severe illness lasted for each person and determine average duration for both groups to look for differences between control and experimental groups. </a:t>
            </a:r>
          </a:p>
          <a:p>
            <a:pPr marL="171450" lvl="0" indent="-171450">
              <a:buFont typeface="Arial" panose="020B0604020202020204" pitchFamily="34" charset="0"/>
              <a:buChar char="•"/>
            </a:pPr>
            <a:r>
              <a:rPr lang="en-US" dirty="0"/>
              <a:t>Draw conclusions: Look for any differences in outcomes between the two groups.</a:t>
            </a:r>
          </a:p>
          <a:p>
            <a:pPr marL="171450" lvl="0" indent="-171450">
              <a:buFont typeface="Arial" panose="020B0604020202020204" pitchFamily="34" charset="0"/>
              <a:buChar char="•"/>
            </a:pPr>
            <a:r>
              <a:rPr lang="en-US" dirty="0"/>
              <a:t>Communicate results: Publish findings in a scientific journal or in CDC’s </a:t>
            </a:r>
            <a:r>
              <a:rPr lang="en-US" i="1" dirty="0"/>
              <a:t>MMWR</a:t>
            </a:r>
            <a:r>
              <a:rPr lang="en-US" dirty="0"/>
              <a:t> (</a:t>
            </a:r>
            <a:r>
              <a:rPr lang="en-US" i="1" dirty="0"/>
              <a:t>Morbidity and Mortality Weekly Report</a:t>
            </a:r>
            <a:r>
              <a:rPr lang="en-US" dirty="0"/>
              <a:t>) for other health care professionals to review.</a:t>
            </a:r>
          </a:p>
          <a:p>
            <a:pPr lvl="0"/>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Analyze Influenza Data</a:t>
            </a:r>
          </a:p>
          <a:p>
            <a:r>
              <a:rPr lang="en-US" b="0" dirty="0"/>
              <a:t>CDC tracks instances of about 120 diseases through the National Notifiable Disease Surveillance System, including infectious diseases, bioterrorism agents, sexually transmitted diseases, and noninfectious conditions. About 3,000 public health departments send disease data to 60 state, territorial, and other public health departments, who then send the data to CDC.</a:t>
            </a:r>
          </a:p>
          <a:p>
            <a:endParaRPr lang="en-US" b="0" dirty="0"/>
          </a:p>
          <a:p>
            <a:r>
              <a:rPr lang="en-US" b="1" dirty="0"/>
              <a:t>What story does the data tell?</a:t>
            </a:r>
          </a:p>
          <a:p>
            <a:r>
              <a:rPr lang="en-US" b="0" dirty="0"/>
              <a:t>If you collected the data below during routine disease surveillance, what would you do with them? The three graphs in the lesson are some examples of data CDC collects. Using the data to make recommendations to health officials and the general public is one of CDC’s most important duties. </a:t>
            </a:r>
          </a:p>
          <a:p>
            <a:r>
              <a:rPr lang="en-US" b="0" dirty="0"/>
              <a:t> </a:t>
            </a:r>
          </a:p>
          <a:p>
            <a:pPr marL="171450" indent="-171450">
              <a:buFont typeface="Arial" panose="020B0604020202020204" pitchFamily="34" charset="0"/>
              <a:buChar char="•"/>
            </a:pPr>
            <a:r>
              <a:rPr lang="en-US" b="0" dirty="0"/>
              <a:t>Examine the x-axis, y-axis, graph title, units, and color key. What are some things you notice about this graph?</a:t>
            </a:r>
          </a:p>
          <a:p>
            <a:pPr marL="171450" indent="-171450">
              <a:buFont typeface="Arial" panose="020B0604020202020204" pitchFamily="34" charset="0"/>
              <a:buChar char="•"/>
            </a:pPr>
            <a:r>
              <a:rPr lang="en-US" b="0" dirty="0"/>
              <a:t>What health recommendations would you make based on the information presented above?</a:t>
            </a:r>
          </a:p>
          <a:p>
            <a:pPr marL="171450" indent="-171450">
              <a:buFont typeface="Arial" panose="020B0604020202020204" pitchFamily="34" charset="0"/>
              <a:buChar char="•"/>
            </a:pPr>
            <a:r>
              <a:rPr lang="en-US" b="0" dirty="0"/>
              <a:t>A single graph cannot tell the full story of a disease outbreak. What questions do you have after looking at the data above? What do you want to know more about?</a:t>
            </a:r>
          </a:p>
          <a:p>
            <a:r>
              <a:rPr lang="en-US" b="0" dirty="0"/>
              <a:t> </a:t>
            </a:r>
          </a:p>
          <a:p>
            <a:r>
              <a:rPr lang="en-US" b="0" dirty="0"/>
              <a:t>Flu season is reported from MMWR week 40 of one year to week 39 of the next (labelled on the x-axis). You can make this easier to visualize by drawing a vertical line at each 40 on the x-axis to separate the seasons from each other. </a:t>
            </a:r>
          </a:p>
          <a:p>
            <a:pPr marL="171450" indent="-171450">
              <a:buFont typeface="Arial" panose="020B0604020202020204" pitchFamily="34" charset="0"/>
              <a:buChar char="•"/>
            </a:pPr>
            <a:r>
              <a:rPr lang="en-US" b="0" dirty="0"/>
              <a:t>How would you describe each of these flu seasons based on the information in the graph above?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You often hear people dismiss COVID-19’s severity by describing it as “just a flu.” Although both illnesses affect the lungs and share some common symptoms, the two illnesses are unrelated. The influenza virus causes the flu while the SARS-CoV-2 virus causes COVID-19. Let’s ignore the differences and just compare the numbers. </a:t>
            </a:r>
          </a:p>
          <a:p>
            <a:pPr marL="171450" indent="-171450">
              <a:buFont typeface="Arial" panose="020B0604020202020204" pitchFamily="34" charset="0"/>
              <a:buChar char="•"/>
            </a:pPr>
            <a:r>
              <a:rPr lang="en-US" b="0" dirty="0"/>
              <a:t>Looking at the data from 2016-2021, how do the numbers of deaths from influenza compare to the deaths from COVID-19?</a:t>
            </a:r>
          </a:p>
          <a:p>
            <a:pPr marL="171450" indent="-171450">
              <a:buFont typeface="Arial" panose="020B0604020202020204" pitchFamily="34" charset="0"/>
              <a:buChar char="•"/>
            </a:pPr>
            <a:r>
              <a:rPr lang="en-US" b="0" dirty="0"/>
              <a:t>Based on what you know about flu, why should people take it seriously?</a:t>
            </a:r>
          </a:p>
          <a:p>
            <a:endParaRPr lang="en-US" b="0" dirty="0"/>
          </a:p>
          <a:p>
            <a:r>
              <a:rPr lang="en-US" b="0" dirty="0"/>
              <a:t>The graph in the lesson shows the 10 leading causes of death in 2019, which account for 73.4% of all deaths. </a:t>
            </a:r>
          </a:p>
          <a:p>
            <a:pPr marL="171450" indent="-171450">
              <a:buFont typeface="Arial" panose="020B0604020202020204" pitchFamily="34" charset="0"/>
              <a:buChar char="•"/>
            </a:pPr>
            <a:r>
              <a:rPr lang="en-US" b="0" dirty="0"/>
              <a:t>What does this tell you about the flu? Is this surprising to you? Explain your answer. </a:t>
            </a:r>
          </a:p>
          <a:p>
            <a:endParaRPr lang="en-US" b="0" dirty="0"/>
          </a:p>
          <a:p>
            <a:r>
              <a:rPr lang="en-US" b="1" dirty="0"/>
              <a:t>Just for Fun: Take it Further!</a:t>
            </a:r>
          </a:p>
          <a:p>
            <a:r>
              <a:rPr lang="en-US" b="0" dirty="0"/>
              <a:t>The graph above is updated weekly at https://www.cdc.gov/flu/weekly by the National Center for Health Statistics (NCHS). You can find current mortality surveillance information for the United States plus more information about current influenza rates.</a:t>
            </a:r>
          </a:p>
          <a:p>
            <a:r>
              <a:rPr lang="en-US" b="0" dirty="0"/>
              <a:t>For an in-depth exploration of respiratory illnesses based on the information above, read the article “Changes in Influenza and Other Respiratory Virus Activity During the COVID-19 Pandemic — United States, 2020-2021.” https://www.cdc.gov/mmwr/volumes/70/wr/mm7029a1.htm</a:t>
            </a:r>
          </a:p>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16</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l">
              <a:lnSpc>
                <a:spcPct val="107000"/>
              </a:lnSpc>
              <a:spcBef>
                <a:spcPts val="0"/>
              </a:spcBef>
              <a:spcAft>
                <a:spcPts val="0"/>
              </a:spcAft>
            </a:pPr>
            <a:endPar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Control Group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in a research study, the group that does not receive interventions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population in that area</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Experimental group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in a research study, the group that does receive interventions to measure their effectiveness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science of protecting and improving the health of people and their communities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Surveillance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ongoing, systematic collection, analysis, and interpretation of health-related data</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preparation that</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provides a trigger to help the immune system build immunity to a disease; allows the immune system to recognize a virus or bacterium as a threat</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type of microbe (organisms too small to be visible to the naked eye) that causes </a:t>
            </a:r>
            <a:r>
              <a:rPr lang="en-US" sz="1800" b="0"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infectious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diseases; has a core of genetic material but no way to reproduce on its own; uses infected cells’ reproductive machinery</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400"/>
              </a:spcBef>
              <a:spcAft>
                <a:spcPts val="4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Influenza?</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67894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Influenza (flu) is a contagious respiratory illness caused by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that infect the nose, throat, and lungs. There are two main types of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cause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types A and B. These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routinely spread in people (human influenza viruses) are responsible for seasonal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each year. About 8% of the U.S. population gets sick from flu each season.</a:t>
            </a:r>
          </a:p>
          <a:p>
            <a:pPr marL="0" marR="167894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Most experts believe that flu</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spread mainly by tiny droplets made when people with flu cough, sneeze or talk. These droplets can land in the mouths or noses of people who are nearby. Less often, a person might get flu by touching a surface or object that has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 it and then touching their own mouth, nose or possibly their eyes. </a:t>
            </a: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Influenza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dirty="0"/>
          </a:p>
          <a:p>
            <a:pPr defTabSz="931042">
              <a:defRPr/>
            </a:pPr>
            <a:r>
              <a:rPr lang="en-US" dirty="0"/>
              <a:t>At the simplest level, viruses are made of nuclear material like RNA or DNA that is surrounded by a protein coat called a capsid. They come in shapes like helical, spherical, icosahedral, and complex. Viruses are incredibly small and can be viewed only by  specialized high power electron microscopes. The image below shows the different features of a generic influenza virus.</a:t>
            </a:r>
          </a:p>
          <a:p>
            <a:pPr defTabSz="931042">
              <a:defRPr/>
            </a:pPr>
            <a:endParaRPr lang="en-US" dirty="0"/>
          </a:p>
          <a:p>
            <a:pPr defTabSz="931042">
              <a:defRPr/>
            </a:pPr>
            <a:r>
              <a:rPr lang="en-US" dirty="0"/>
              <a:t>Influenza viruses are spherical and contain surface proteins that allow them to attach to areas on the cell membranes of their hosts. One type of influenza surface protein is hemagglutinin (HA), pictured here in blue. There are 18 different hemagglutinin subtypes, named H1 through H18. Another surface protein is neuraminidase (NA), pictured here in red. There are 11 different neuraminidase subtypes named N1 through N11.</a:t>
            </a:r>
          </a:p>
          <a:p>
            <a:pPr defTabSz="931042">
              <a:defRPr/>
            </a:pPr>
            <a:endParaRPr lang="en-US" dirty="0"/>
          </a:p>
          <a:p>
            <a:pPr defTabSz="931042">
              <a:defRPr/>
            </a:pPr>
            <a:r>
              <a:rPr lang="en-US" dirty="0"/>
              <a:t>Following influenza infection or receipt of the influenza vaccine, the body’s immune system develops </a:t>
            </a:r>
            <a:r>
              <a:rPr lang="en-US" dirty="0" err="1"/>
              <a:t>antiibodies</a:t>
            </a:r>
            <a:r>
              <a:rPr lang="en-US" dirty="0"/>
              <a:t> that recognize and attach to antigenic sites, which are regions found on the surface proteins. By binding to these antigenic sites, antibodies neutralize flu viruses, which prevents them from causing further infection.</a:t>
            </a:r>
          </a:p>
          <a:p>
            <a:pPr defTabSz="931042">
              <a:defRPr/>
            </a:pPr>
            <a:endParaRPr lang="en-US" dirty="0"/>
          </a:p>
          <a:p>
            <a:pPr defTabSz="931042">
              <a:defRPr/>
            </a:pPr>
            <a:r>
              <a:rPr lang="en-US" dirty="0"/>
              <a:t>The M2 ion channels, pictured in purple, allow materials and signaling molecules to move in and out of the capsid. The ribonucleoprotein complex (RNP), in green, is the genetic material of the influenza virus that provides the information that will be replicated by the host’s cells.</a:t>
            </a:r>
          </a:p>
          <a:p>
            <a:pPr defTabSz="931042">
              <a:defRPr/>
            </a:pPr>
            <a:endParaRPr lang="en-US" dirty="0"/>
          </a:p>
          <a:p>
            <a:pPr defTabSz="931042">
              <a:defRPr/>
            </a:pPr>
            <a:r>
              <a:rPr lang="en-US" b="1" dirty="0"/>
              <a:t>Types of Influenza Viruses</a:t>
            </a:r>
          </a:p>
          <a:p>
            <a:pPr defTabSz="931042">
              <a:defRPr/>
            </a:pPr>
            <a:r>
              <a:rPr lang="en-US" dirty="0"/>
              <a:t>There are four types of influenza viruses: A, B, C, and D. Only types A and B cause flu epidemics. </a:t>
            </a:r>
          </a:p>
          <a:p>
            <a:pPr marL="171450" indent="-171450" defTabSz="931042">
              <a:buFont typeface="Arial" panose="020B0604020202020204" pitchFamily="34" charset="0"/>
              <a:buChar char="•"/>
              <a:defRPr/>
            </a:pPr>
            <a:r>
              <a:rPr lang="en-US" dirty="0"/>
              <a:t>Influenza A viruses are divided into subtypes based on two antigen proteins on the surface of the virus: hemagglutinin (H) and neuraminidase (N). Current subtypes of influenza A viruses that routinely circulate in people include H1N1 and H3N2.</a:t>
            </a:r>
          </a:p>
          <a:p>
            <a:pPr marL="171450" indent="-171450" defTabSz="931042">
              <a:buFont typeface="Arial" panose="020B0604020202020204" pitchFamily="34" charset="0"/>
              <a:buChar char="•"/>
              <a:defRPr/>
            </a:pPr>
            <a:r>
              <a:rPr lang="en-US" dirty="0"/>
              <a:t>Influenza B viruses are not divided into subtypes, but instead are further classified into two lineages: B/Yamagata and B/Victoria. Influenza B viruses generally change more slowly than influenza A viruses do. Influenza surveillance data from recent years shows co-circulation of influenza B viruses from both lineages in the United States and around the world.</a:t>
            </a:r>
          </a:p>
          <a:p>
            <a:pPr marL="171450" indent="-171450" defTabSz="931042">
              <a:buFont typeface="Arial" panose="020B0604020202020204" pitchFamily="34" charset="0"/>
              <a:buChar char="•"/>
              <a:defRPr/>
            </a:pPr>
            <a:r>
              <a:rPr lang="en-US" dirty="0"/>
              <a:t>Influenza C viruses are rarely reported as a cause of human illness.</a:t>
            </a:r>
          </a:p>
          <a:p>
            <a:pPr marL="171450" indent="-171450" defTabSz="931042">
              <a:buFont typeface="Arial" panose="020B0604020202020204" pitchFamily="34" charset="0"/>
              <a:buChar char="•"/>
              <a:defRPr/>
            </a:pPr>
            <a:r>
              <a:rPr lang="en-US" dirty="0"/>
              <a:t>Influenza D viruses primarily affect cattle and are not known to cause illness in people.</a:t>
            </a:r>
          </a:p>
          <a:p>
            <a:pPr defTabSz="931042">
              <a:defRPr/>
            </a:pPr>
            <a:endParaRPr lang="en-US" dirty="0"/>
          </a:p>
          <a:p>
            <a:pPr defTabSz="931042">
              <a:defRPr/>
            </a:pPr>
            <a:r>
              <a:rPr lang="en-US" dirty="0"/>
              <a:t>Influenza viruses are found in many different animals, including ducks, chickens, pigs, whales, horses, seals, bats, dogs, and cats. Infectious particles in saliva, mucus, and droppings can spread the virus from animal to animal. While most variants are not transmitted from these animals to people, there are documented outbreaks of certain avian and swine flus in people. When an infectious agent is transmitted from other animals to humans, this is known as a zoonotic infection. This can happen when the virus particles are in the air or when a person touches something that has the virus on it and then touches their nose, eyes, or mouth. Transmission between species is cause for concern due to the possibility it will cause an influenza pandemic.</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Influenza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dirty="0"/>
          </a:p>
          <a:p>
            <a:pPr defTabSz="931042">
              <a:defRPr/>
            </a:pPr>
            <a:r>
              <a:rPr lang="en-US" dirty="0"/>
              <a:t>At the simplest level, viruses are made of nuclear material like RNA or DNA that is surrounded by a protein coat called a capsid. They come in shapes like helical, spherical, icosahedral, and complex. Viruses are incredibly small and can be viewed only by  specialized high power electron microscopes. The image below shows the different features of a generic influenza virus.</a:t>
            </a:r>
          </a:p>
          <a:p>
            <a:pPr defTabSz="931042">
              <a:defRPr/>
            </a:pPr>
            <a:endParaRPr lang="en-US" dirty="0"/>
          </a:p>
          <a:p>
            <a:pPr defTabSz="931042">
              <a:defRPr/>
            </a:pPr>
            <a:r>
              <a:rPr lang="en-US" dirty="0"/>
              <a:t>Influenza viruses are spherical and contain surface proteins that allow them to attach to areas on the cell membranes of their hosts. One type of influenza surface protein is hemagglutinin (HA), pictured here in blue. There are 18 different hemagglutinin subtypes, named H1 through H18. Another surface protein is neuraminidase (NA), pictured here in red. There are 11 different neuraminidase subtypes named N1 through N11.</a:t>
            </a:r>
          </a:p>
          <a:p>
            <a:pPr defTabSz="931042">
              <a:defRPr/>
            </a:pPr>
            <a:endParaRPr lang="en-US" dirty="0"/>
          </a:p>
          <a:p>
            <a:pPr defTabSz="931042">
              <a:defRPr/>
            </a:pPr>
            <a:r>
              <a:rPr lang="en-US" dirty="0"/>
              <a:t>Following influenza infection or receipt of the influenza vaccine, the body’s immune system develops antibodies that recognize and attach to antigenic sites, which are regions found on the surface proteins. By binding to these antigenic sites, antibodies neutralize flu viruses, which prevents them from causing further infection.</a:t>
            </a:r>
          </a:p>
          <a:p>
            <a:pPr defTabSz="931042">
              <a:defRPr/>
            </a:pPr>
            <a:endParaRPr lang="en-US" dirty="0"/>
          </a:p>
          <a:p>
            <a:pPr defTabSz="931042">
              <a:defRPr/>
            </a:pPr>
            <a:r>
              <a:rPr lang="en-US" dirty="0"/>
              <a:t>The M2 ion channels, pictured in purple, allow materials and signaling molecules to move in and out of the capsid. The ribonucleoprotein complex (RNP), in green, is the genetic material of the influenza virus that provides the information that will be replicated by the host’s cells.</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b="1" dirty="0"/>
              <a:t>Monitoring Influenza</a:t>
            </a:r>
          </a:p>
          <a:p>
            <a:pPr defTabSz="931042">
              <a:defRPr/>
            </a:pPr>
            <a:r>
              <a:rPr lang="en-US" dirty="0"/>
              <a:t>The Global Influenza Surveillance and Response System (GISRS) was established by the World Health Organization (WHO) in 1952 to monitor influenza cases, trends, and variants. CDC’s Influenza Division has worked with WHO since 1956 to help control seasonal and pandemic influenza. CDC also helps establish and maintain surveillance and laboratory capacity in more than 50 countries around the world. CDC’s </a:t>
            </a:r>
            <a:r>
              <a:rPr lang="en-US" dirty="0" err="1"/>
              <a:t>FluView</a:t>
            </a:r>
            <a:r>
              <a:rPr lang="en-US" dirty="0"/>
              <a:t> is a weekly influenza surveillance report that provides up-to-date information, including interactive data visualization tools, to monitor U.S. flu cases and deaths.</a:t>
            </a:r>
          </a:p>
          <a:p>
            <a:pPr defTabSz="931042">
              <a:defRPr/>
            </a:pPr>
            <a:r>
              <a:rPr lang="en-US" dirty="0"/>
              <a:t> </a:t>
            </a:r>
          </a:p>
          <a:p>
            <a:pPr defTabSz="931042">
              <a:defRPr/>
            </a:pPr>
            <a:r>
              <a:rPr lang="en-US" dirty="0"/>
              <a:t>An important aspect of influenza surveillance is the use of gene sequencing to identify currently circulating strains of influenza, particularly any novel strains. Viruses mutate over time as small changes occur in the genes. These changes often result in changes to the surface proteins of the virus. When these antigen proteins change, it is known as antigenic drift and usually results in minor changes to the surface proteins. A person’s immunity to one strain of flu virus will usually extend to other similar flu viruses and provide cross-protection. However, the small changes due to antigenic drift over time ultimately produces viruses that are substantially different from previous strains. All types of influenza exhibit antigenic drift. This is one reason why the composition of the flu vaccine must change yearly to match viruses that are currently in circulation.</a:t>
            </a:r>
          </a:p>
          <a:p>
            <a:pPr defTabSz="931042">
              <a:defRPr/>
            </a:pPr>
            <a:r>
              <a:rPr lang="en-US" dirty="0"/>
              <a:t>Antigenic shift is another type of change that is far more abrupt and serious, potentially resulting in novel flu subtypes. This occurred in 2009 when an H1N1 flu virus resulted from the merger of different genes from North American swine, Eurasian swine, humans, and birds. Because it was a novel strain, it spread quickly due to the lack of immunity in the population. Only type A influenza viruses demonstrate antigenic shift, which is why these infections are closely monitored.</a:t>
            </a:r>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82944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From the Expert:</a:t>
            </a: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Influenza (flu) is a potentially serious disease that can lead to hospitalization and sometimes even death. Every flu season is different, and influenza can affect people differently, but millions of people get flu every year, hundreds of thousands of people are hospitalized and thousands to tens of thousands of people die from flu-related causes every year. Flu can mean a few days of feeling bad and missing work or it can result in more serious illness. Complications of flu can include bacterial pneumonia, ear infections, sinus infections and worsening of chronic medical conditions, such as congestive heart failure, asthma, or diabetes. </a:t>
            </a: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Watch this video to hear Dr. Joe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Bresee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with CDC's Influenza Division addresses common questions and misconceptions about the flu and the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vaccine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https://youtu.be/f86mImyhaoc</a:t>
            </a:r>
            <a:endParaRPr lang="en-US" sz="1800" b="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0" u="sng" dirty="0">
              <a:solidFill>
                <a:srgbClr val="0B3B8E"/>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 annual seasonal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vaccine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is the best way to help protect against flu. Vaccination has been shown to have many benefits, including reducing the risk of flu illnesses, hospitalizations and even the risk of flu-related death in children. While some people who get a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vaccine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may still get sick, flu vaccination has been shown in several studies to reduce severity of illness. Everyone 6 months of age and older should get an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vaccine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every season, with rare exceptions.</a:t>
            </a:r>
          </a:p>
          <a:p>
            <a:pPr marL="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You can help your community by getting an annual flu </a:t>
            </a: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vaccine</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and talking to others about getting vaccinated. Even if you are a healthy young person who is not worried about facing serious flu complications, vaccination can benefit you by helping to prevent the spread of illness to people in your life who are more vulnerable to serious illness or death.</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4413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Link%20to%20HHMI%20Virus%20Explorer" TargetMode="Externa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9.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f86mImyhaoc?feature=oembed" TargetMode="External"/><Relationship Id="rId6" Type="http://schemas.openxmlformats.org/officeDocument/2006/relationships/image" Target="../media/image3.png"/><Relationship Id="rId5" Type="http://schemas.openxmlformats.org/officeDocument/2006/relationships/hyperlink" Target="https://youtu.be/f86mImyhaoc"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57E49BB8-929D-2340-9D25-455EFF56D86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642" y="4054744"/>
            <a:ext cx="4974402" cy="1719209"/>
          </a:xfrm>
          <a:prstGeom prst="rect">
            <a:avLst/>
          </a:prstGeom>
        </p:spPr>
      </p:pic>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527538" y="1298448"/>
            <a:ext cx="7126875" cy="2837939"/>
          </a:xfrm>
        </p:spPr>
        <p:txBody>
          <a:bodyPr/>
          <a:lstStyle/>
          <a:p>
            <a:pPr algn="ctr"/>
            <a:r>
              <a:rPr lang="en-US" dirty="0">
                <a:solidFill>
                  <a:srgbClr val="FDB913"/>
                </a:solidFill>
              </a:rPr>
              <a:t>Investigating Influenza</a:t>
            </a:r>
          </a:p>
        </p:txBody>
      </p:sp>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6">
            <a:extLst>
              <a:ext uri="{FF2B5EF4-FFF2-40B4-BE49-F238E27FC236}">
                <a16:creationId xmlns:a16="http://schemas.microsoft.com/office/drawing/2014/main" id="{7935BF60-F36E-44D1-8BB1-79BE1B8B5B3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55757">
            <a:off x="7632979" y="3130136"/>
            <a:ext cx="976533" cy="976533"/>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370528" cy="5120640"/>
          </a:xfrm>
        </p:spPr>
        <p:txBody>
          <a:bodyPr>
            <a:normAutofit/>
          </a:bodyPr>
          <a:lstStyle/>
          <a:p>
            <a:pPr marL="514350" lvl="0" indent="-514350">
              <a:buFont typeface="+mj-lt"/>
              <a:buAutoNum type="arabicPeriod"/>
            </a:pPr>
            <a:r>
              <a:rPr lang="en-US" sz="2800" dirty="0"/>
              <a:t>Many flu-related deaths occur because of secondary pneumonia infections that occur in weakened or damaged lungs. How can vaccines help prevent this?</a:t>
            </a:r>
          </a:p>
          <a:p>
            <a:pPr marL="514350" lvl="0" indent="-514350">
              <a:buFont typeface="+mj-lt"/>
              <a:buAutoNum type="arabicPeriod"/>
            </a:pPr>
            <a:r>
              <a:rPr lang="en-US" sz="2800" dirty="0"/>
              <a:t>A high dose </a:t>
            </a:r>
            <a:r>
              <a:rPr lang="en-US" sz="2800" b="1" dirty="0"/>
              <a:t>vaccine</a:t>
            </a:r>
            <a:r>
              <a:rPr lang="en-US" sz="2800" dirty="0"/>
              <a:t> containing 4 times the flu </a:t>
            </a:r>
            <a:r>
              <a:rPr lang="en-US" sz="2800" b="1" dirty="0"/>
              <a:t>virus</a:t>
            </a:r>
            <a:r>
              <a:rPr lang="en-US" sz="2800" dirty="0"/>
              <a:t> antigen is generally given to adults 65 and older. What effect do you think this has on the immune system? Why is this recommended for older adults?</a:t>
            </a:r>
          </a:p>
          <a:p>
            <a:pPr marL="514350" lvl="0" indent="-514350">
              <a:buFont typeface="+mj-lt"/>
              <a:buAutoNum type="arabicPeriod"/>
            </a:pPr>
            <a:r>
              <a:rPr lang="en-US" sz="2800" dirty="0"/>
              <a:t>Do you think you should wear a mask when sick to prevent spreading flu? Explain.</a:t>
            </a:r>
          </a:p>
        </p:txBody>
      </p:sp>
    </p:spTree>
    <p:extLst>
      <p:ext uri="{BB962C8B-B14F-4D97-AF65-F5344CB8AC3E}">
        <p14:creationId xmlns:p14="http://schemas.microsoft.com/office/powerpoint/2010/main" val="238316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477672" cy="3329775"/>
          </a:xfrm>
        </p:spPr>
        <p:txBody>
          <a:bodyPr anchor="t">
            <a:normAutofit/>
          </a:bodyPr>
          <a:lstStyle/>
          <a:p>
            <a:pPr marL="514350" indent="-514350">
              <a:buFont typeface="+mj-lt"/>
              <a:buAutoNum type="arabicPeriod"/>
            </a:pPr>
            <a:r>
              <a:rPr lang="en-US" sz="2800" dirty="0"/>
              <a:t>Investigate common myths around influenza. </a:t>
            </a:r>
          </a:p>
          <a:p>
            <a:pPr marL="514350" indent="-514350">
              <a:buFont typeface="+mj-lt"/>
              <a:buAutoNum type="arabicPeriod"/>
            </a:pPr>
            <a:r>
              <a:rPr lang="en-US" sz="2800" dirty="0"/>
              <a:t>Analyze influenza data.</a:t>
            </a:r>
          </a:p>
          <a:p>
            <a:pPr marL="514350" indent="-514350">
              <a:buFont typeface="+mj-lt"/>
              <a:buAutoNum type="arabicPeriod"/>
            </a:pPr>
            <a:r>
              <a:rPr lang="en-US" sz="2800" dirty="0"/>
              <a:t>Share your findings.</a:t>
            </a:r>
          </a:p>
          <a:p>
            <a:pPr marL="0" indent="0" defTabSz="457200">
              <a:buNone/>
            </a:pPr>
            <a:r>
              <a:rPr lang="en-US" sz="2800" dirty="0"/>
              <a:t>Why do you think participation is important?</a:t>
            </a:r>
          </a:p>
          <a:p>
            <a:pPr marL="457200" indent="-457200" defTabSz="457200">
              <a:buFontTx/>
              <a:buChar char="-"/>
            </a:pPr>
            <a:endParaRPr lang="en-US" sz="2800" dirty="0"/>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32836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Scientific Method</a:t>
            </a:r>
          </a:p>
        </p:txBody>
      </p:sp>
      <p:sp>
        <p:nvSpPr>
          <p:cNvPr id="3" name="TextBox 2">
            <a:extLst>
              <a:ext uri="{FF2B5EF4-FFF2-40B4-BE49-F238E27FC236}">
                <a16:creationId xmlns:a16="http://schemas.microsoft.com/office/drawing/2014/main" id="{528A34D2-2C4F-2193-5280-209EF35F8B12}"/>
              </a:ext>
            </a:extLst>
          </p:cNvPr>
          <p:cNvSpPr txBox="1"/>
          <p:nvPr/>
        </p:nvSpPr>
        <p:spPr>
          <a:xfrm>
            <a:off x="4465320" y="1034534"/>
            <a:ext cx="535724" cy="369332"/>
          </a:xfrm>
          <a:prstGeom prst="rect">
            <a:avLst/>
          </a:prstGeom>
          <a:noFill/>
        </p:spPr>
        <p:txBody>
          <a:bodyPr wrap="none" rtlCol="0">
            <a:spAutoFit/>
          </a:bodyPr>
          <a:lstStyle/>
          <a:p>
            <a:r>
              <a:rPr lang="en-US" dirty="0"/>
              <a:t>Ask</a:t>
            </a:r>
            <a:endParaRPr lang="en-CA" dirty="0"/>
          </a:p>
        </p:txBody>
      </p:sp>
      <p:sp>
        <p:nvSpPr>
          <p:cNvPr id="4" name="TextBox 3">
            <a:extLst>
              <a:ext uri="{FF2B5EF4-FFF2-40B4-BE49-F238E27FC236}">
                <a16:creationId xmlns:a16="http://schemas.microsoft.com/office/drawing/2014/main" id="{DF961EEC-86AA-C035-0ACA-0DDB945FB652}"/>
              </a:ext>
            </a:extLst>
          </p:cNvPr>
          <p:cNvSpPr txBox="1"/>
          <p:nvPr/>
        </p:nvSpPr>
        <p:spPr>
          <a:xfrm>
            <a:off x="7970520" y="1034534"/>
            <a:ext cx="1569660" cy="369332"/>
          </a:xfrm>
          <a:prstGeom prst="rect">
            <a:avLst/>
          </a:prstGeom>
          <a:noFill/>
        </p:spPr>
        <p:txBody>
          <a:bodyPr wrap="none" rtlCol="0">
            <a:spAutoFit/>
          </a:bodyPr>
          <a:lstStyle/>
          <a:p>
            <a:r>
              <a:rPr lang="en-US" dirty="0"/>
              <a:t>Ask a question</a:t>
            </a:r>
            <a:endParaRPr lang="en-CA" dirty="0"/>
          </a:p>
        </p:txBody>
      </p:sp>
      <p:sp>
        <p:nvSpPr>
          <p:cNvPr id="5" name="TextBox 4">
            <a:extLst>
              <a:ext uri="{FF2B5EF4-FFF2-40B4-BE49-F238E27FC236}">
                <a16:creationId xmlns:a16="http://schemas.microsoft.com/office/drawing/2014/main" id="{DE92E450-B167-2E78-BD67-5B5646E93D3A}"/>
              </a:ext>
            </a:extLst>
          </p:cNvPr>
          <p:cNvSpPr txBox="1"/>
          <p:nvPr/>
        </p:nvSpPr>
        <p:spPr>
          <a:xfrm>
            <a:off x="4549140" y="1805940"/>
            <a:ext cx="1055417" cy="369332"/>
          </a:xfrm>
          <a:prstGeom prst="rect">
            <a:avLst/>
          </a:prstGeom>
          <a:noFill/>
        </p:spPr>
        <p:txBody>
          <a:bodyPr wrap="none" rtlCol="0">
            <a:spAutoFit/>
          </a:bodyPr>
          <a:lstStyle/>
          <a:p>
            <a:r>
              <a:rPr lang="en-US" dirty="0"/>
              <a:t>Research</a:t>
            </a:r>
            <a:endParaRPr lang="en-CA" dirty="0"/>
          </a:p>
        </p:txBody>
      </p:sp>
      <p:sp>
        <p:nvSpPr>
          <p:cNvPr id="8" name="TextBox 7">
            <a:extLst>
              <a:ext uri="{FF2B5EF4-FFF2-40B4-BE49-F238E27FC236}">
                <a16:creationId xmlns:a16="http://schemas.microsoft.com/office/drawing/2014/main" id="{34EA64CD-9D4B-5201-DD9B-FC090389F6F9}"/>
              </a:ext>
            </a:extLst>
          </p:cNvPr>
          <p:cNvSpPr txBox="1"/>
          <p:nvPr/>
        </p:nvSpPr>
        <p:spPr>
          <a:xfrm>
            <a:off x="7970520" y="1805940"/>
            <a:ext cx="2506135" cy="369332"/>
          </a:xfrm>
          <a:prstGeom prst="rect">
            <a:avLst/>
          </a:prstGeom>
          <a:noFill/>
        </p:spPr>
        <p:txBody>
          <a:bodyPr wrap="none" rtlCol="0">
            <a:spAutoFit/>
          </a:bodyPr>
          <a:lstStyle/>
          <a:p>
            <a:r>
              <a:rPr lang="en-US" dirty="0"/>
              <a:t>Do background research</a:t>
            </a:r>
            <a:endParaRPr lang="en-CA" dirty="0"/>
          </a:p>
        </p:txBody>
      </p:sp>
      <p:sp>
        <p:nvSpPr>
          <p:cNvPr id="9" name="TextBox 8">
            <a:extLst>
              <a:ext uri="{FF2B5EF4-FFF2-40B4-BE49-F238E27FC236}">
                <a16:creationId xmlns:a16="http://schemas.microsoft.com/office/drawing/2014/main" id="{20517965-D774-07A4-8338-B33C9E5B0A48}"/>
              </a:ext>
            </a:extLst>
          </p:cNvPr>
          <p:cNvSpPr txBox="1"/>
          <p:nvPr/>
        </p:nvSpPr>
        <p:spPr>
          <a:xfrm>
            <a:off x="4549140" y="2628900"/>
            <a:ext cx="1252266" cy="369332"/>
          </a:xfrm>
          <a:prstGeom prst="rect">
            <a:avLst/>
          </a:prstGeom>
          <a:noFill/>
        </p:spPr>
        <p:txBody>
          <a:bodyPr wrap="none" rtlCol="0">
            <a:spAutoFit/>
          </a:bodyPr>
          <a:lstStyle/>
          <a:p>
            <a:r>
              <a:rPr lang="en-US" dirty="0"/>
              <a:t>Hypothesis</a:t>
            </a:r>
            <a:endParaRPr lang="en-CA" dirty="0"/>
          </a:p>
        </p:txBody>
      </p:sp>
      <p:sp>
        <p:nvSpPr>
          <p:cNvPr id="10" name="TextBox 9">
            <a:extLst>
              <a:ext uri="{FF2B5EF4-FFF2-40B4-BE49-F238E27FC236}">
                <a16:creationId xmlns:a16="http://schemas.microsoft.com/office/drawing/2014/main" id="{81193657-1586-0A79-467A-269AA2E6E1E0}"/>
              </a:ext>
            </a:extLst>
          </p:cNvPr>
          <p:cNvSpPr txBox="1"/>
          <p:nvPr/>
        </p:nvSpPr>
        <p:spPr>
          <a:xfrm>
            <a:off x="7970520" y="2594372"/>
            <a:ext cx="2201244" cy="369332"/>
          </a:xfrm>
          <a:prstGeom prst="rect">
            <a:avLst/>
          </a:prstGeom>
          <a:noFill/>
        </p:spPr>
        <p:txBody>
          <a:bodyPr wrap="none" rtlCol="0">
            <a:spAutoFit/>
          </a:bodyPr>
          <a:lstStyle/>
          <a:p>
            <a:r>
              <a:rPr lang="en-US" dirty="0"/>
              <a:t>Construct hypothesis</a:t>
            </a:r>
            <a:endParaRPr lang="en-CA" dirty="0"/>
          </a:p>
        </p:txBody>
      </p:sp>
      <p:sp>
        <p:nvSpPr>
          <p:cNvPr id="11" name="TextBox 10">
            <a:extLst>
              <a:ext uri="{FF2B5EF4-FFF2-40B4-BE49-F238E27FC236}">
                <a16:creationId xmlns:a16="http://schemas.microsoft.com/office/drawing/2014/main" id="{B03CD315-2940-5393-2BC1-A453DB696C85}"/>
              </a:ext>
            </a:extLst>
          </p:cNvPr>
          <p:cNvSpPr txBox="1"/>
          <p:nvPr/>
        </p:nvSpPr>
        <p:spPr>
          <a:xfrm>
            <a:off x="4549140" y="3291840"/>
            <a:ext cx="586764" cy="369332"/>
          </a:xfrm>
          <a:prstGeom prst="rect">
            <a:avLst/>
          </a:prstGeom>
          <a:noFill/>
        </p:spPr>
        <p:txBody>
          <a:bodyPr wrap="none" rtlCol="0">
            <a:spAutoFit/>
          </a:bodyPr>
          <a:lstStyle/>
          <a:p>
            <a:r>
              <a:rPr lang="en-US" dirty="0"/>
              <a:t>Test</a:t>
            </a:r>
            <a:endParaRPr lang="en-CA" dirty="0"/>
          </a:p>
        </p:txBody>
      </p:sp>
      <p:sp>
        <p:nvSpPr>
          <p:cNvPr id="12" name="TextBox 11">
            <a:extLst>
              <a:ext uri="{FF2B5EF4-FFF2-40B4-BE49-F238E27FC236}">
                <a16:creationId xmlns:a16="http://schemas.microsoft.com/office/drawing/2014/main" id="{F8E1055B-8A79-C384-4350-1AB31F806A8F}"/>
              </a:ext>
            </a:extLst>
          </p:cNvPr>
          <p:cNvSpPr txBox="1"/>
          <p:nvPr/>
        </p:nvSpPr>
        <p:spPr>
          <a:xfrm>
            <a:off x="8031480" y="3291840"/>
            <a:ext cx="2479910" cy="369332"/>
          </a:xfrm>
          <a:prstGeom prst="rect">
            <a:avLst/>
          </a:prstGeom>
          <a:noFill/>
        </p:spPr>
        <p:txBody>
          <a:bodyPr wrap="none" rtlCol="0">
            <a:spAutoFit/>
          </a:bodyPr>
          <a:lstStyle/>
          <a:p>
            <a:r>
              <a:rPr lang="en-US" dirty="0"/>
              <a:t>Test with an experiment</a:t>
            </a:r>
            <a:endParaRPr lang="en-CA" dirty="0"/>
          </a:p>
        </p:txBody>
      </p:sp>
      <p:sp>
        <p:nvSpPr>
          <p:cNvPr id="13" name="TextBox 12">
            <a:extLst>
              <a:ext uri="{FF2B5EF4-FFF2-40B4-BE49-F238E27FC236}">
                <a16:creationId xmlns:a16="http://schemas.microsoft.com/office/drawing/2014/main" id="{9E40A078-F3F3-C1D0-3616-048E2193A6CB}"/>
              </a:ext>
            </a:extLst>
          </p:cNvPr>
          <p:cNvSpPr txBox="1"/>
          <p:nvPr/>
        </p:nvSpPr>
        <p:spPr>
          <a:xfrm>
            <a:off x="4549140" y="4069080"/>
            <a:ext cx="947695" cy="369332"/>
          </a:xfrm>
          <a:prstGeom prst="rect">
            <a:avLst/>
          </a:prstGeom>
          <a:noFill/>
        </p:spPr>
        <p:txBody>
          <a:bodyPr wrap="none" rtlCol="0">
            <a:spAutoFit/>
          </a:bodyPr>
          <a:lstStyle/>
          <a:p>
            <a:r>
              <a:rPr lang="en-US" dirty="0"/>
              <a:t>Analyze</a:t>
            </a:r>
            <a:endParaRPr lang="en-CA" dirty="0"/>
          </a:p>
        </p:txBody>
      </p:sp>
      <p:sp>
        <p:nvSpPr>
          <p:cNvPr id="14" name="TextBox 13">
            <a:extLst>
              <a:ext uri="{FF2B5EF4-FFF2-40B4-BE49-F238E27FC236}">
                <a16:creationId xmlns:a16="http://schemas.microsoft.com/office/drawing/2014/main" id="{35A0411E-A046-2C7A-AC56-A651BC9D3C90}"/>
              </a:ext>
            </a:extLst>
          </p:cNvPr>
          <p:cNvSpPr txBox="1"/>
          <p:nvPr/>
        </p:nvSpPr>
        <p:spPr>
          <a:xfrm>
            <a:off x="8031480" y="3969371"/>
            <a:ext cx="1425390" cy="369332"/>
          </a:xfrm>
          <a:prstGeom prst="rect">
            <a:avLst/>
          </a:prstGeom>
          <a:noFill/>
        </p:spPr>
        <p:txBody>
          <a:bodyPr wrap="none" rtlCol="0">
            <a:spAutoFit/>
          </a:bodyPr>
          <a:lstStyle/>
          <a:p>
            <a:r>
              <a:rPr lang="en-US" dirty="0"/>
              <a:t>Analyze data</a:t>
            </a:r>
            <a:endParaRPr lang="en-CA" dirty="0"/>
          </a:p>
        </p:txBody>
      </p:sp>
      <p:sp>
        <p:nvSpPr>
          <p:cNvPr id="15" name="TextBox 14">
            <a:extLst>
              <a:ext uri="{FF2B5EF4-FFF2-40B4-BE49-F238E27FC236}">
                <a16:creationId xmlns:a16="http://schemas.microsoft.com/office/drawing/2014/main" id="{4020AFC3-B176-57D7-CDB7-33DA1D640432}"/>
              </a:ext>
            </a:extLst>
          </p:cNvPr>
          <p:cNvSpPr txBox="1"/>
          <p:nvPr/>
        </p:nvSpPr>
        <p:spPr>
          <a:xfrm>
            <a:off x="4549140" y="4853940"/>
            <a:ext cx="1324402" cy="369332"/>
          </a:xfrm>
          <a:prstGeom prst="rect">
            <a:avLst/>
          </a:prstGeom>
          <a:noFill/>
        </p:spPr>
        <p:txBody>
          <a:bodyPr wrap="none" rtlCol="0">
            <a:spAutoFit/>
          </a:bodyPr>
          <a:lstStyle/>
          <a:p>
            <a:r>
              <a:rPr lang="en-US" dirty="0"/>
              <a:t>Conclusions</a:t>
            </a:r>
            <a:endParaRPr lang="en-CA" dirty="0"/>
          </a:p>
        </p:txBody>
      </p:sp>
      <p:sp>
        <p:nvSpPr>
          <p:cNvPr id="17" name="TextBox 16">
            <a:extLst>
              <a:ext uri="{FF2B5EF4-FFF2-40B4-BE49-F238E27FC236}">
                <a16:creationId xmlns:a16="http://schemas.microsoft.com/office/drawing/2014/main" id="{A10E4F85-0474-5C75-73AA-182B50131C28}"/>
              </a:ext>
            </a:extLst>
          </p:cNvPr>
          <p:cNvSpPr txBox="1"/>
          <p:nvPr/>
        </p:nvSpPr>
        <p:spPr>
          <a:xfrm>
            <a:off x="8031480" y="4777740"/>
            <a:ext cx="1846980" cy="369332"/>
          </a:xfrm>
          <a:prstGeom prst="rect">
            <a:avLst/>
          </a:prstGeom>
          <a:noFill/>
        </p:spPr>
        <p:txBody>
          <a:bodyPr wrap="none" rtlCol="0">
            <a:spAutoFit/>
          </a:bodyPr>
          <a:lstStyle/>
          <a:p>
            <a:r>
              <a:rPr lang="en-US" dirty="0"/>
              <a:t>Draw conclusions</a:t>
            </a:r>
            <a:endParaRPr lang="en-CA" dirty="0"/>
          </a:p>
        </p:txBody>
      </p:sp>
      <p:sp>
        <p:nvSpPr>
          <p:cNvPr id="18" name="TextBox 17">
            <a:extLst>
              <a:ext uri="{FF2B5EF4-FFF2-40B4-BE49-F238E27FC236}">
                <a16:creationId xmlns:a16="http://schemas.microsoft.com/office/drawing/2014/main" id="{DF2A6EBE-B265-CED3-614A-94DA967C0CAD}"/>
              </a:ext>
            </a:extLst>
          </p:cNvPr>
          <p:cNvSpPr txBox="1"/>
          <p:nvPr/>
        </p:nvSpPr>
        <p:spPr>
          <a:xfrm>
            <a:off x="4549140" y="5554980"/>
            <a:ext cx="740908" cy="369332"/>
          </a:xfrm>
          <a:prstGeom prst="rect">
            <a:avLst/>
          </a:prstGeom>
          <a:noFill/>
        </p:spPr>
        <p:txBody>
          <a:bodyPr wrap="none" rtlCol="0">
            <a:spAutoFit/>
          </a:bodyPr>
          <a:lstStyle/>
          <a:p>
            <a:r>
              <a:rPr lang="en-US" dirty="0"/>
              <a:t>Share</a:t>
            </a:r>
            <a:endParaRPr lang="en-CA" dirty="0"/>
          </a:p>
        </p:txBody>
      </p:sp>
      <p:sp>
        <p:nvSpPr>
          <p:cNvPr id="19" name="TextBox 18">
            <a:extLst>
              <a:ext uri="{FF2B5EF4-FFF2-40B4-BE49-F238E27FC236}">
                <a16:creationId xmlns:a16="http://schemas.microsoft.com/office/drawing/2014/main" id="{F01EBAC2-912F-D775-6B78-332CAD1B45C2}"/>
              </a:ext>
            </a:extLst>
          </p:cNvPr>
          <p:cNvSpPr txBox="1"/>
          <p:nvPr/>
        </p:nvSpPr>
        <p:spPr>
          <a:xfrm>
            <a:off x="8031480" y="5554980"/>
            <a:ext cx="2209259" cy="369332"/>
          </a:xfrm>
          <a:prstGeom prst="rect">
            <a:avLst/>
          </a:prstGeom>
          <a:noFill/>
        </p:spPr>
        <p:txBody>
          <a:bodyPr wrap="none" rtlCol="0">
            <a:spAutoFit/>
          </a:bodyPr>
          <a:lstStyle/>
          <a:p>
            <a:r>
              <a:rPr lang="en-US" dirty="0"/>
              <a:t>Communicate results</a:t>
            </a:r>
            <a:endParaRPr lang="en-CA" dirty="0"/>
          </a:p>
        </p:txBody>
      </p:sp>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12763"/>
            <a:ext cx="738115" cy="738115"/>
          </a:xfrm>
          <a:prstGeom prst="rect">
            <a:avLst/>
          </a:prstGeom>
        </p:spPr>
      </p:pic>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583581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8171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Investigate common myths around influenza. </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7301614" cy="2677656"/>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Brainstorm myths you’ve heard </a:t>
            </a:r>
            <a:br>
              <a:rPr lang="en-US" sz="2800" dirty="0">
                <a:solidFill>
                  <a:schemeClr val="tx1">
                    <a:lumMod val="65000"/>
                    <a:lumOff val="35000"/>
                  </a:schemeClr>
                </a:solidFill>
              </a:rPr>
            </a:br>
            <a:r>
              <a:rPr lang="en-US" sz="2800" dirty="0">
                <a:solidFill>
                  <a:schemeClr val="tx1">
                    <a:lumMod val="65000"/>
                    <a:lumOff val="35000"/>
                  </a:schemeClr>
                </a:solidFill>
              </a:rPr>
              <a:t>about influenza (flu).</a:t>
            </a:r>
          </a:p>
          <a:p>
            <a:pPr marL="457200" indent="-457200">
              <a:buFontTx/>
              <a:buChar char="-"/>
            </a:pPr>
            <a:r>
              <a:rPr lang="en-US" sz="2800" dirty="0">
                <a:solidFill>
                  <a:schemeClr val="tx1">
                    <a:lumMod val="65000"/>
                    <a:lumOff val="35000"/>
                  </a:schemeClr>
                </a:solidFill>
              </a:rPr>
              <a:t>Learn about how to set up research studies.</a:t>
            </a:r>
          </a:p>
          <a:p>
            <a:pPr marL="457200" indent="-457200">
              <a:buFontTx/>
              <a:buChar char="-"/>
            </a:pPr>
            <a:r>
              <a:rPr lang="en-US" sz="2800" dirty="0">
                <a:solidFill>
                  <a:schemeClr val="tx1">
                    <a:lumMod val="65000"/>
                    <a:lumOff val="35000"/>
                  </a:schemeClr>
                </a:solidFill>
              </a:rPr>
              <a:t>Choose one to investigate.</a:t>
            </a:r>
          </a:p>
          <a:p>
            <a:pPr marL="457200" indent="-457200">
              <a:buFontTx/>
              <a:buChar char="-"/>
            </a:pPr>
            <a:r>
              <a:rPr lang="en-US" sz="2800" dirty="0">
                <a:solidFill>
                  <a:schemeClr val="tx1">
                    <a:lumMod val="65000"/>
                    <a:lumOff val="35000"/>
                  </a:schemeClr>
                </a:solidFill>
              </a:rPr>
              <a:t>Design an experiment using the scientific method that would  </a:t>
            </a:r>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Analyze Influenza Data</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844414" cy="2677656"/>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Examine data and look for patterns:</a:t>
            </a:r>
          </a:p>
          <a:p>
            <a:pPr marL="914400" lvl="1" indent="-457200">
              <a:buFontTx/>
              <a:buChar char="-"/>
            </a:pPr>
            <a:r>
              <a:rPr lang="en-US" sz="2800" dirty="0">
                <a:solidFill>
                  <a:schemeClr val="tx1">
                    <a:lumMod val="65000"/>
                    <a:lumOff val="35000"/>
                  </a:schemeClr>
                </a:solidFill>
              </a:rPr>
              <a:t>Flu-related illnesses, hospitalizations, and deaths by age group</a:t>
            </a:r>
          </a:p>
          <a:p>
            <a:pPr marL="914400" lvl="1" indent="-457200">
              <a:buFontTx/>
              <a:buChar char="-"/>
            </a:pPr>
            <a:r>
              <a:rPr lang="en-US" sz="2800" dirty="0">
                <a:solidFill>
                  <a:schemeClr val="tx1">
                    <a:lumMod val="65000"/>
                    <a:lumOff val="35000"/>
                  </a:schemeClr>
                </a:solidFill>
              </a:rPr>
              <a:t>Pneumonia, Influenza, and COVID-19 Deaths</a:t>
            </a:r>
          </a:p>
          <a:p>
            <a:pPr marL="914400" lvl="1" indent="-457200">
              <a:buFontTx/>
              <a:buChar char="-"/>
            </a:pPr>
            <a:r>
              <a:rPr lang="en-US" sz="2800" dirty="0">
                <a:solidFill>
                  <a:schemeClr val="tx1">
                    <a:lumMod val="65000"/>
                    <a:lumOff val="35000"/>
                  </a:schemeClr>
                </a:solidFill>
              </a:rPr>
              <a:t>10 leading causes of death in the U.S.</a:t>
            </a:r>
            <a:endParaRPr lang="en-US" sz="2800" dirty="0"/>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Autofit/>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 uri="{C183D7F6-B498-43B3-948B-1728B52AA6E4}">
                <adec:decorative xmlns:adec="http://schemas.microsoft.com/office/drawing/2017/decorative" val="0"/>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Graphic 16">
            <a:extLst>
              <a:ext uri="{FF2B5EF4-FFF2-40B4-BE49-F238E27FC236}">
                <a16:creationId xmlns:a16="http://schemas.microsoft.com/office/drawing/2014/main" id="{A68833B7-7DB7-4E05-93B7-E0722640C51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55757">
            <a:off x="3282460" y="3716615"/>
            <a:ext cx="914400" cy="914400"/>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34F1372-1527-8910-4BC4-8AB1890643CF}"/>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Control group</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925413"/>
            <a:ext cx="3108960" cy="523220"/>
          </a:xfrm>
          <a:prstGeom prst="rect">
            <a:avLst/>
          </a:prstGeom>
          <a:noFill/>
        </p:spPr>
        <p:txBody>
          <a:bodyPr wrap="square" rtlCol="0">
            <a:spAutoFit/>
          </a:bodyPr>
          <a:lstStyle/>
          <a:p>
            <a:pPr algn="ctr"/>
            <a:r>
              <a:rPr lang="en-US" sz="2800" b="1" dirty="0"/>
              <a:t>Epidemic</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572002"/>
            <a:ext cx="3108960" cy="475655"/>
          </a:xfrm>
          <a:prstGeom prst="rect">
            <a:avLst/>
          </a:prstGeom>
          <a:noFill/>
        </p:spPr>
        <p:txBody>
          <a:bodyPr wrap="square" rtlCol="0">
            <a:spAutoFit/>
          </a:bodyPr>
          <a:lstStyle/>
          <a:p>
            <a:pPr algn="ctr"/>
            <a:r>
              <a:rPr lang="en-US" sz="2800" b="1" dirty="0"/>
              <a:t>Experimental</a:t>
            </a:r>
          </a:p>
        </p:txBody>
      </p:sp>
      <p:sp>
        <p:nvSpPr>
          <p:cNvPr id="29" name="TextBox 28">
            <a:extLst>
              <a:ext uri="{FF2B5EF4-FFF2-40B4-BE49-F238E27FC236}">
                <a16:creationId xmlns:a16="http://schemas.microsoft.com/office/drawing/2014/main" id="{60871420-34FB-4316-A6E3-18D097222CB1}"/>
              </a:ext>
            </a:extLst>
          </p:cNvPr>
          <p:cNvSpPr txBox="1"/>
          <p:nvPr/>
        </p:nvSpPr>
        <p:spPr>
          <a:xfrm>
            <a:off x="159862" y="2817449"/>
            <a:ext cx="3108960" cy="523220"/>
          </a:xfrm>
          <a:prstGeom prst="rect">
            <a:avLst/>
          </a:prstGeom>
          <a:noFill/>
        </p:spPr>
        <p:txBody>
          <a:bodyPr wrap="square" rtlCol="0">
            <a:spAutoFit/>
          </a:bodyPr>
          <a:lstStyle/>
          <a:p>
            <a:pPr algn="ctr"/>
            <a:r>
              <a:rPr lang="en-US" sz="2800" b="1" dirty="0"/>
              <a:t>group</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447875"/>
            <a:ext cx="3108960" cy="523220"/>
          </a:xfrm>
          <a:prstGeom prst="rect">
            <a:avLst/>
          </a:prstGeom>
          <a:noFill/>
        </p:spPr>
        <p:txBody>
          <a:bodyPr wrap="square" rtlCol="0">
            <a:spAutoFit/>
          </a:bodyPr>
          <a:lstStyle/>
          <a:p>
            <a:pPr algn="ctr"/>
            <a:r>
              <a:rPr lang="en-US" sz="2800" b="1" dirty="0"/>
              <a:t>Public health</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4078301"/>
            <a:ext cx="3108960" cy="523220"/>
          </a:xfrm>
          <a:prstGeom prst="rect">
            <a:avLst/>
          </a:prstGeom>
          <a:noFill/>
        </p:spPr>
        <p:txBody>
          <a:bodyPr wrap="square" rtlCol="0">
            <a:spAutoFit/>
          </a:bodyPr>
          <a:lstStyle/>
          <a:p>
            <a:pPr algn="ctr"/>
            <a:r>
              <a:rPr lang="en-US" sz="2800" b="1" dirty="0"/>
              <a:t>Surveillance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708727"/>
            <a:ext cx="3108960" cy="523220"/>
          </a:xfrm>
          <a:prstGeom prst="rect">
            <a:avLst/>
          </a:prstGeom>
          <a:noFill/>
        </p:spPr>
        <p:txBody>
          <a:bodyPr wrap="square" rtlCol="0">
            <a:spAutoFit/>
          </a:bodyPr>
          <a:lstStyle/>
          <a:p>
            <a:pPr algn="ctr"/>
            <a:r>
              <a:rPr lang="en-US" sz="2800" b="1" dirty="0"/>
              <a:t>Vaccine</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5339154"/>
            <a:ext cx="3108960" cy="523220"/>
          </a:xfrm>
          <a:prstGeom prst="rect">
            <a:avLst/>
          </a:prstGeom>
          <a:noFill/>
        </p:spPr>
        <p:txBody>
          <a:bodyPr wrap="square" rtlCol="0">
            <a:spAutoFit/>
          </a:bodyPr>
          <a:lstStyle/>
          <a:p>
            <a:pPr algn="ctr"/>
            <a:r>
              <a:rPr lang="en-US" sz="2800" b="1" dirty="0"/>
              <a:t>Virus</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646447667"/>
              </p:ext>
            </p:extLst>
          </p:nvPr>
        </p:nvGraphicFramePr>
        <p:xfrm>
          <a:off x="3581401" y="371645"/>
          <a:ext cx="8422542" cy="6169835"/>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81405">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an increase in the number of cases of a disease above what is normally expected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81405">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81405">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preparation that provides a trigger to help the immune system build immunity</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8140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in a research study, the group that does not receive interventions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8140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in a research study, the group that receives interventions to measure effectiveness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8140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ongoing, systematic collection, analysis, and interpretation of health-related data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8140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type of microbe that causes infectious diseases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0 L 0.29454 -0.20301 " pathEditMode="relative" rAng="0" ptsTypes="AA">
                                      <p:cBhvr>
                                        <p:cTn id="6" dur="2000" fill="hold"/>
                                        <p:tgtEl>
                                          <p:spTgt spid="19"/>
                                        </p:tgtEl>
                                        <p:attrNameLst>
                                          <p:attrName>ppt_x</p:attrName>
                                          <p:attrName>ppt_y</p:attrName>
                                        </p:attrNameLst>
                                      </p:cBhvr>
                                      <p:rCtr x="14727" y="-10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7.40741E-7 L 0.29193 -0.29259 " pathEditMode="relative" rAng="0" ptsTypes="AA">
                                      <p:cBhvr>
                                        <p:cTn id="10" dur="2000" fill="hold"/>
                                        <p:tgtEl>
                                          <p:spTgt spid="20"/>
                                        </p:tgtEl>
                                        <p:attrNameLst>
                                          <p:attrName>ppt_x</p:attrName>
                                          <p:attrName>ppt_y</p:attrName>
                                        </p:attrNameLst>
                                      </p:cBhvr>
                                      <p:rCtr x="14596" y="-1463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1.48148E-6 L 0.28933 -0.35208 " pathEditMode="relative" rAng="0" ptsTypes="AA">
                                      <p:cBhvr>
                                        <p:cTn id="14" dur="2000" fill="hold"/>
                                        <p:tgtEl>
                                          <p:spTgt spid="22"/>
                                        </p:tgtEl>
                                        <p:attrNameLst>
                                          <p:attrName>ppt_x</p:attrName>
                                          <p:attrName>ppt_y</p:attrName>
                                        </p:attrNameLst>
                                      </p:cBhvr>
                                      <p:rCtr x="14466" y="-1761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85185E-6 L 0.29362 0.27593 " pathEditMode="relative" rAng="0" ptsTypes="AA">
                                      <p:cBhvr>
                                        <p:cTn id="18" dur="2000" fill="hold"/>
                                        <p:tgtEl>
                                          <p:spTgt spid="23"/>
                                        </p:tgtEl>
                                        <p:attrNameLst>
                                          <p:attrName>ppt_x</p:attrName>
                                          <p:attrName>ppt_y</p:attrName>
                                        </p:attrNameLst>
                                      </p:cBhvr>
                                      <p:rCtr x="14674" y="1379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717 -0.00509 L 0.29284 0.13009 " pathEditMode="relative" rAng="0" ptsTypes="AA">
                                      <p:cBhvr>
                                        <p:cTn id="22" dur="2000" fill="hold"/>
                                        <p:tgtEl>
                                          <p:spTgt spid="21"/>
                                        </p:tgtEl>
                                        <p:attrNameLst>
                                          <p:attrName>ppt_x</p:attrName>
                                          <p:attrName>ppt_y</p:attrName>
                                        </p:attrNameLst>
                                      </p:cBhvr>
                                      <p:rCtr x="14284" y="67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E-6 3.33333E-6 L 0.29284 0.07361 " pathEditMode="relative" rAng="0" ptsTypes="AA">
                                      <p:cBhvr>
                                        <p:cTn id="26" dur="2000" fill="hold"/>
                                        <p:tgtEl>
                                          <p:spTgt spid="25"/>
                                        </p:tgtEl>
                                        <p:attrNameLst>
                                          <p:attrName>ppt_x</p:attrName>
                                          <p:attrName>ppt_y</p:attrName>
                                        </p:attrNameLst>
                                      </p:cBhvr>
                                      <p:rCtr x="14635" y="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Flu</a:t>
            </a:r>
          </a:p>
        </p:txBody>
      </p:sp>
      <p:sp>
        <p:nvSpPr>
          <p:cNvPr id="7" name="Content Placeholder 6">
            <a:extLst>
              <a:ext uri="{FF2B5EF4-FFF2-40B4-BE49-F238E27FC236}">
                <a16:creationId xmlns:a16="http://schemas.microsoft.com/office/drawing/2014/main" id="{82C033F4-3518-46D7-8A2B-778DC10ACAE9}"/>
              </a:ext>
            </a:extLst>
          </p:cNvPr>
          <p:cNvSpPr>
            <a:spLocks noGrp="1"/>
          </p:cNvSpPr>
          <p:nvPr>
            <p:ph sz="half" idx="1"/>
          </p:nvPr>
        </p:nvSpPr>
        <p:spPr>
          <a:xfrm>
            <a:off x="3867911" y="868680"/>
            <a:ext cx="4915360" cy="5120640"/>
          </a:xfrm>
        </p:spPr>
        <p:txBody>
          <a:bodyPr anchor="t">
            <a:normAutofit/>
          </a:bodyPr>
          <a:lstStyle/>
          <a:p>
            <a:r>
              <a:rPr lang="en-US" sz="2800" dirty="0"/>
              <a:t>Influenza (flu) is a contagious respiratory illness</a:t>
            </a:r>
          </a:p>
          <a:p>
            <a:pPr lvl="1"/>
            <a:r>
              <a:rPr lang="en-US" sz="2800" dirty="0"/>
              <a:t>Caused by influenza viruses</a:t>
            </a:r>
          </a:p>
          <a:p>
            <a:pPr lvl="1"/>
            <a:r>
              <a:rPr lang="en-US" sz="2800" dirty="0"/>
              <a:t>Spread by tiny droplets made while coughing, sneezing, or talking or by touching surfaces that have flu virus on them</a:t>
            </a:r>
          </a:p>
          <a:p>
            <a:r>
              <a:rPr lang="en-US" sz="2800" dirty="0"/>
              <a:t>About 8% of U.S. gets sick from flu annually</a:t>
            </a:r>
          </a:p>
        </p:txBody>
      </p:sp>
      <p:pic>
        <p:nvPicPr>
          <p:cNvPr id="13" name="Content Placeholder 4" descr="Illustration showing influenza virus particles">
            <a:extLst>
              <a:ext uri="{FF2B5EF4-FFF2-40B4-BE49-F238E27FC236}">
                <a16:creationId xmlns:a16="http://schemas.microsoft.com/office/drawing/2014/main" id="{27F0B797-BEEB-4F35-93E5-D60CF9618F4A}"/>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44509" y="0"/>
            <a:ext cx="3147491" cy="4069088"/>
          </a:xfrm>
          <a:prstGeom prst="rect">
            <a:avLst/>
          </a:prstGeom>
        </p:spPr>
      </p:pic>
      <p:sp>
        <p:nvSpPr>
          <p:cNvPr id="8" name="TextBox 7">
            <a:extLst>
              <a:ext uri="{FF2B5EF4-FFF2-40B4-BE49-F238E27FC236}">
                <a16:creationId xmlns:a16="http://schemas.microsoft.com/office/drawing/2014/main" id="{2C477519-D82F-4F5F-9FB3-9796121DED9A}"/>
              </a:ext>
            </a:extLst>
          </p:cNvPr>
          <p:cNvSpPr txBox="1"/>
          <p:nvPr/>
        </p:nvSpPr>
        <p:spPr>
          <a:xfrm>
            <a:off x="8879389" y="4069088"/>
            <a:ext cx="3147491" cy="1200329"/>
          </a:xfrm>
          <a:prstGeom prst="rect">
            <a:avLst/>
          </a:prstGeom>
          <a:noFill/>
        </p:spPr>
        <p:txBody>
          <a:bodyPr wrap="square" rtlCol="0">
            <a:spAutoFit/>
          </a:bodyPr>
          <a:lstStyle/>
          <a:p>
            <a:pPr algn="ctr"/>
            <a:r>
              <a:rPr lang="en-US" b="0" i="0" dirty="0">
                <a:solidFill>
                  <a:srgbClr val="212529"/>
                </a:solidFill>
                <a:effectLst/>
                <a:latin typeface="Open Sans" panose="020B0606030504020204" pitchFamily="34" charset="0"/>
              </a:rPr>
              <a:t>Influenza virus particles (digitally colorized transmission electron microscopic image)</a:t>
            </a:r>
            <a:endParaRPr lang="en-US" dirty="0"/>
          </a:p>
        </p:txBody>
      </p:sp>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81543" cy="5120640"/>
          </a:xfrm>
        </p:spPr>
        <p:txBody>
          <a:bodyPr>
            <a:normAutofit/>
          </a:bodyPr>
          <a:lstStyle/>
          <a:p>
            <a:pPr marL="514350" lvl="0" indent="-514350">
              <a:buFont typeface="+mj-lt"/>
              <a:buAutoNum type="arabicPeriod"/>
            </a:pPr>
            <a:r>
              <a:rPr lang="en-US" sz="2800" dirty="0"/>
              <a:t>Do you or any of your family members get a yearly flu </a:t>
            </a:r>
            <a:r>
              <a:rPr lang="en-US" sz="2800" b="1" dirty="0"/>
              <a:t>vaccine</a:t>
            </a:r>
            <a:r>
              <a:rPr lang="en-US" sz="2800" dirty="0"/>
              <a:t>? Why or why not?</a:t>
            </a:r>
          </a:p>
          <a:p>
            <a:pPr marL="514350" lvl="0" indent="-514350">
              <a:buFont typeface="+mj-lt"/>
              <a:buAutoNum type="arabicPeriod"/>
            </a:pPr>
            <a:r>
              <a:rPr lang="en-US" sz="2800" dirty="0"/>
              <a:t>Have you ever had the flu? How did it feel? </a:t>
            </a:r>
            <a:r>
              <a:rPr lang="en-US" sz="2800" i="1" dirty="0"/>
              <a:t>Note: The “stomach flu” isn’t a flu! It’s a type of unrelated gastrointestinal illness.</a:t>
            </a:r>
          </a:p>
          <a:p>
            <a:pPr marL="514350" lvl="0" indent="-514350">
              <a:buFont typeface="+mj-lt"/>
              <a:buAutoNum type="arabicPeriod"/>
            </a:pPr>
            <a:r>
              <a:rPr lang="en-US" sz="2800" dirty="0"/>
              <a:t>Do you think having the flu is a big deal? Why or why not?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Influenza</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8079038" cy="5272349"/>
          </a:xfrm>
        </p:spPr>
        <p:txBody>
          <a:bodyPr anchor="t">
            <a:normAutofit/>
          </a:bodyPr>
          <a:lstStyle/>
          <a:p>
            <a:r>
              <a:rPr lang="en-US" sz="2600" dirty="0"/>
              <a:t>Viruses are surrounded by a protein coat called a capsid</a:t>
            </a:r>
          </a:p>
          <a:p>
            <a:r>
              <a:rPr lang="en-US" sz="2600" dirty="0"/>
              <a:t>Influenza viruses have surface proteins called hemagglutinin and neuraminidase that allow them to attach to host’s cell membranes</a:t>
            </a:r>
          </a:p>
          <a:p>
            <a:r>
              <a:rPr lang="en-US" sz="2600" dirty="0"/>
              <a:t>Antibodies use the surface proteins of viruses to recognize and fight infections</a:t>
            </a:r>
          </a:p>
          <a:p>
            <a:r>
              <a:rPr lang="en-US" sz="2600" dirty="0"/>
              <a:t>Viruses cannot reproduce without using the host’s cell machinery</a:t>
            </a:r>
          </a:p>
          <a:p>
            <a:r>
              <a:rPr lang="en-US" sz="2600" dirty="0"/>
              <a:t>There are four types of influenza viruses: A, B, C, and D, but most human cases are from types A and B</a:t>
            </a:r>
          </a:p>
          <a:p>
            <a:r>
              <a:rPr lang="en-US" sz="2600" dirty="0"/>
              <a:t>Many animals can carry influenza</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Influenza </a:t>
            </a:r>
            <a:br>
              <a:rPr lang="en-US" dirty="0"/>
            </a:br>
            <a:r>
              <a:rPr lang="en-US" dirty="0"/>
              <a:t>and CDC</a:t>
            </a:r>
          </a:p>
        </p:txBody>
      </p:sp>
      <p:pic>
        <p:nvPicPr>
          <p:cNvPr id="5" name="Content Placeholder 4" descr="Illustration of a virus capsid, with the top part cut open to show the RNP inside, and four close-ups of hemagglutinin, neuraminidase, M2 Ion Channels, and RNP.">
            <a:extLst>
              <a:ext uri="{FF2B5EF4-FFF2-40B4-BE49-F238E27FC236}">
                <a16:creationId xmlns:a16="http://schemas.microsoft.com/office/drawing/2014/main" id="{BD53D3D6-1F7E-4815-AC28-6DCB1186036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074985" y="424143"/>
            <a:ext cx="6529753" cy="5485845"/>
          </a:xfrm>
        </p:spPr>
      </p:pic>
      <p:sp>
        <p:nvSpPr>
          <p:cNvPr id="7" name="TextBox 6">
            <a:extLst>
              <a:ext uri="{FF2B5EF4-FFF2-40B4-BE49-F238E27FC236}">
                <a16:creationId xmlns:a16="http://schemas.microsoft.com/office/drawing/2014/main" id="{BF3E0464-07BA-42CE-90CA-89EB8BFCB6C3}"/>
              </a:ext>
            </a:extLst>
          </p:cNvPr>
          <p:cNvSpPr txBox="1"/>
          <p:nvPr/>
        </p:nvSpPr>
        <p:spPr>
          <a:xfrm>
            <a:off x="3393830" y="5401854"/>
            <a:ext cx="2883877" cy="923330"/>
          </a:xfrm>
          <a:prstGeom prst="rect">
            <a:avLst/>
          </a:prstGeom>
          <a:noFill/>
        </p:spPr>
        <p:txBody>
          <a:bodyPr wrap="square" rtlCol="0">
            <a:spAutoFit/>
          </a:bodyPr>
          <a:lstStyle/>
          <a:p>
            <a:pPr algn="ctr"/>
            <a:r>
              <a:rPr lang="en-US" dirty="0"/>
              <a:t>Note: virus capsid is cut open in this image to show the RNP inside </a:t>
            </a:r>
          </a:p>
        </p:txBody>
      </p:sp>
      <p:sp>
        <p:nvSpPr>
          <p:cNvPr id="9" name="Content Placeholder 6">
            <a:extLst>
              <a:ext uri="{FF2B5EF4-FFF2-40B4-BE49-F238E27FC236}">
                <a16:creationId xmlns:a16="http://schemas.microsoft.com/office/drawing/2014/main" id="{6EB94B6C-0CC6-4B6B-B984-C46128B1234F}"/>
              </a:ext>
            </a:extLst>
          </p:cNvPr>
          <p:cNvSpPr txBox="1">
            <a:spLocks/>
          </p:cNvSpPr>
          <p:nvPr/>
        </p:nvSpPr>
        <p:spPr>
          <a:xfrm>
            <a:off x="8604737" y="284400"/>
            <a:ext cx="3317631" cy="6243421"/>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0"/>
              </a:spcBef>
              <a:buNone/>
            </a:pPr>
            <a:r>
              <a:rPr lang="en-US" sz="2400" b="1" dirty="0"/>
              <a:t>Hemagglutinin</a:t>
            </a:r>
          </a:p>
          <a:p>
            <a:pPr>
              <a:lnSpc>
                <a:spcPct val="100000"/>
              </a:lnSpc>
              <a:spcBef>
                <a:spcPts val="0"/>
              </a:spcBef>
            </a:pPr>
            <a:r>
              <a:rPr lang="en-US" sz="2400" dirty="0"/>
              <a:t>18 different types </a:t>
            </a:r>
            <a:br>
              <a:rPr lang="en-US" sz="2400" dirty="0"/>
            </a:br>
            <a:r>
              <a:rPr lang="en-US" sz="2400" dirty="0"/>
              <a:t>(are named H1-H18)</a:t>
            </a:r>
          </a:p>
          <a:p>
            <a:pPr marL="0" indent="0">
              <a:lnSpc>
                <a:spcPct val="100000"/>
              </a:lnSpc>
              <a:spcBef>
                <a:spcPts val="0"/>
              </a:spcBef>
              <a:buNone/>
            </a:pPr>
            <a:br>
              <a:rPr lang="en-US" b="1" dirty="0"/>
            </a:br>
            <a:r>
              <a:rPr lang="en-US" sz="2400" b="1" dirty="0"/>
              <a:t>Neuraminidase</a:t>
            </a:r>
          </a:p>
          <a:p>
            <a:pPr>
              <a:lnSpc>
                <a:spcPct val="100000"/>
              </a:lnSpc>
              <a:spcBef>
                <a:spcPts val="0"/>
              </a:spcBef>
            </a:pPr>
            <a:r>
              <a:rPr lang="en-US" sz="2400" dirty="0"/>
              <a:t>11 different types </a:t>
            </a:r>
            <a:br>
              <a:rPr lang="en-US" sz="2400" dirty="0"/>
            </a:br>
            <a:r>
              <a:rPr lang="en-US" sz="2400" dirty="0"/>
              <a:t>(are named N1-N11)</a:t>
            </a:r>
          </a:p>
          <a:p>
            <a:pPr marL="0" indent="0">
              <a:lnSpc>
                <a:spcPct val="100000"/>
              </a:lnSpc>
              <a:spcBef>
                <a:spcPts val="0"/>
              </a:spcBef>
              <a:buNone/>
            </a:pPr>
            <a:br>
              <a:rPr lang="en-US" b="1" dirty="0"/>
            </a:br>
            <a:r>
              <a:rPr lang="en-US" sz="2400" b="1" dirty="0"/>
              <a:t>M2 Ion Channels</a:t>
            </a:r>
          </a:p>
          <a:p>
            <a:pPr>
              <a:lnSpc>
                <a:spcPct val="100000"/>
              </a:lnSpc>
              <a:spcBef>
                <a:spcPts val="0"/>
              </a:spcBef>
            </a:pPr>
            <a:r>
              <a:rPr lang="en-US" sz="2400" dirty="0"/>
              <a:t>Allow materials to pass through the capsid </a:t>
            </a:r>
          </a:p>
          <a:p>
            <a:pPr marL="0" indent="0">
              <a:lnSpc>
                <a:spcPct val="100000"/>
              </a:lnSpc>
              <a:spcBef>
                <a:spcPts val="0"/>
              </a:spcBef>
              <a:buNone/>
            </a:pPr>
            <a:br>
              <a:rPr lang="en-US" b="1" dirty="0"/>
            </a:br>
            <a:r>
              <a:rPr lang="en-US" sz="2400" b="1" dirty="0"/>
              <a:t>RNP </a:t>
            </a:r>
            <a:r>
              <a:rPr lang="en-US" sz="2400" dirty="0"/>
              <a:t>(Ribonucleoprotein complex)</a:t>
            </a:r>
          </a:p>
          <a:p>
            <a:pPr>
              <a:lnSpc>
                <a:spcPct val="100000"/>
              </a:lnSpc>
              <a:spcBef>
                <a:spcPts val="0"/>
              </a:spcBef>
            </a:pPr>
            <a:r>
              <a:rPr lang="en-US" sz="2400" dirty="0"/>
              <a:t>Genetic material of the virus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Influenza</a:t>
            </a:r>
            <a:br>
              <a:rPr lang="en-US" dirty="0"/>
            </a:br>
            <a:r>
              <a:rPr lang="en-US" dirty="0"/>
              <a:t>and CDC </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8079038" cy="5478995"/>
          </a:xfrm>
        </p:spPr>
        <p:txBody>
          <a:bodyPr anchor="t">
            <a:normAutofit lnSpcReduction="10000"/>
          </a:bodyPr>
          <a:lstStyle/>
          <a:p>
            <a:r>
              <a:rPr lang="en-US" sz="2600" dirty="0"/>
              <a:t>Disease surveillance requires regular </a:t>
            </a:r>
            <a:br>
              <a:rPr lang="en-US" sz="2600" dirty="0"/>
            </a:br>
            <a:r>
              <a:rPr lang="en-US" sz="2600" dirty="0"/>
              <a:t>monitoring of cases to monitor case</a:t>
            </a:r>
            <a:br>
              <a:rPr lang="en-US" sz="2600" dirty="0"/>
            </a:br>
            <a:r>
              <a:rPr lang="en-US" sz="2600" dirty="0"/>
              <a:t>numbers, trends, and variants</a:t>
            </a:r>
          </a:p>
          <a:p>
            <a:r>
              <a:rPr lang="en-US" sz="2600" dirty="0"/>
              <a:t>Global Influenza Surveillance &amp; Response System (GIRS) monitors flu cases globally</a:t>
            </a:r>
          </a:p>
          <a:p>
            <a:r>
              <a:rPr lang="en-US" sz="2600" dirty="0"/>
              <a:t>Viruses mutate and change over time, so gene sequencing is an important part of surveillance to detect any new variants</a:t>
            </a:r>
          </a:p>
          <a:p>
            <a:pPr lvl="1"/>
            <a:r>
              <a:rPr lang="en-US" sz="2400" dirty="0"/>
              <a:t>Antigenic drift – small changes to flu viruses</a:t>
            </a:r>
          </a:p>
          <a:p>
            <a:pPr lvl="1"/>
            <a:r>
              <a:rPr lang="en-US" sz="2400" dirty="0"/>
              <a:t>Antigenic shift – major changes to flu strains, usually from recombination of existing strains through cross-species transfer (example: from birds to people)</a:t>
            </a:r>
          </a:p>
          <a:p>
            <a:r>
              <a:rPr lang="en-US" sz="2600" dirty="0"/>
              <a:t>Novel flu strains (new variants) carry a risk of causing a pandemic and are monitored carefully</a:t>
            </a:r>
          </a:p>
        </p:txBody>
      </p:sp>
      <p:pic>
        <p:nvPicPr>
          <p:cNvPr id="6" name="Picture 5" descr="Brandmark of GISRS – Global Influenza Surveillance &amp; Response System">
            <a:extLst>
              <a:ext uri="{FF2B5EF4-FFF2-40B4-BE49-F238E27FC236}">
                <a16:creationId xmlns:a16="http://schemas.microsoft.com/office/drawing/2014/main" id="{251D4552-6D35-4491-8BF6-746082D1E722}"/>
              </a:ext>
              <a:ext uri="{C183D7F6-B498-43B3-948B-1728B52AA6E4}">
                <adec:decorative xmlns:adec="http://schemas.microsoft.com/office/drawing/2017/decorative" val="0"/>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284677" y="642366"/>
            <a:ext cx="2373923" cy="1238232"/>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42031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93620" cy="5120640"/>
          </a:xfrm>
        </p:spPr>
        <p:txBody>
          <a:bodyPr>
            <a:normAutofit/>
          </a:bodyPr>
          <a:lstStyle/>
          <a:p>
            <a:pPr marL="514350" lvl="0" indent="-514350">
              <a:buFont typeface="+mj-lt"/>
              <a:buAutoNum type="arabicPeriod"/>
            </a:pPr>
            <a:r>
              <a:rPr lang="en-US" sz="2800" dirty="0"/>
              <a:t>Why is antigenic shift potentially much more dangerous than antigenic drift?</a:t>
            </a:r>
          </a:p>
          <a:p>
            <a:pPr marL="514350" lvl="0" indent="-514350">
              <a:buFont typeface="+mj-lt"/>
              <a:buAutoNum type="arabicPeriod"/>
            </a:pPr>
            <a:r>
              <a:rPr lang="en-US" sz="2800" dirty="0"/>
              <a:t>Novel influenza </a:t>
            </a:r>
            <a:r>
              <a:rPr lang="en-US" sz="2800" b="1" dirty="0"/>
              <a:t>viruses</a:t>
            </a:r>
            <a:r>
              <a:rPr lang="en-US" sz="2800" dirty="0"/>
              <a:t> (viruses different from those currently in circulation) must be reported immediately to CDC. Why do you think this requirement exists?</a:t>
            </a:r>
          </a:p>
          <a:p>
            <a:pPr marL="514350" lvl="0" indent="-514350">
              <a:buFont typeface="+mj-lt"/>
              <a:buAutoNum type="arabicPeriod"/>
            </a:pPr>
            <a:r>
              <a:rPr lang="en-US" sz="2800" dirty="0"/>
              <a:t>Use HHMI’s Virus Explorer to examine the characteristics of common </a:t>
            </a:r>
            <a:r>
              <a:rPr lang="en-US" sz="2800" b="1" dirty="0"/>
              <a:t>viruses</a:t>
            </a:r>
            <a:r>
              <a:rPr lang="en-US" sz="2800" dirty="0"/>
              <a:t>. What do you notice about the sizes, shapes, and structures of the </a:t>
            </a:r>
            <a:r>
              <a:rPr lang="en-US" sz="2800" b="1" dirty="0"/>
              <a:t>viruses</a:t>
            </a:r>
            <a:r>
              <a:rPr lang="en-US" sz="2800" dirty="0"/>
              <a:t> shown? </a:t>
            </a:r>
            <a:br>
              <a:rPr lang="en-US" sz="2800" dirty="0"/>
            </a:br>
            <a:r>
              <a:rPr lang="en-US" sz="2800" dirty="0">
                <a:hlinkClick r:id="rId6"/>
              </a:rPr>
              <a:t>Link to HHMI Virus Explorer</a:t>
            </a:r>
            <a:endParaRPr lang="en-US" sz="2800" dirty="0"/>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descr="Screen capture showing a clip from the “Misconceptions about Flu and the Flu Vaccine” video on YouTube.">
            <a:hlinkClick r:id="" action="ppaction://media"/>
            <a:extLst>
              <a:ext uri="{FF2B5EF4-FFF2-40B4-BE49-F238E27FC236}">
                <a16:creationId xmlns:a16="http://schemas.microsoft.com/office/drawing/2014/main" id="{7E9B8444-707A-4F5F-92C3-9CA879A09368}"/>
              </a:ext>
            </a:extLst>
          </p:cNvPr>
          <p:cNvPicPr>
            <a:picLocks noRot="1" noChangeAspect="1"/>
          </p:cNvPicPr>
          <p:nvPr>
            <a:videoFile r:link="rId1"/>
          </p:nvPr>
        </p:nvPicPr>
        <p:blipFill>
          <a:blip r:embed="rId4"/>
          <a:stretch>
            <a:fillRect/>
          </a:stretch>
        </p:blipFill>
        <p:spPr>
          <a:xfrm>
            <a:off x="4255384" y="905485"/>
            <a:ext cx="7366000" cy="4161790"/>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124093" y="5067275"/>
            <a:ext cx="3657600" cy="468368"/>
          </a:xfrm>
        </p:spPr>
        <p:txBody>
          <a:bodyPr>
            <a:noAutofit/>
          </a:bodyPr>
          <a:lstStyle/>
          <a:p>
            <a:pPr marL="0" indent="0">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https://youtu.be/f86mImyhaoc</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cstate="screen">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31BD6-B922-454C-A433-0744AFF32838}">
  <ds:schemaRefs>
    <ds:schemaRef ds:uri="http://purl.org/dc/dcmitype/"/>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5209fd75-7a81-4168-b980-79f8c369b5ef"/>
    <ds:schemaRef ds:uri="http://schemas.microsoft.com/office/2006/metadata/properties"/>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2118</TotalTime>
  <Words>4618</Words>
  <Application>Microsoft Office PowerPoint</Application>
  <PresentationFormat>Widescreen</PresentationFormat>
  <Paragraphs>244</Paragraphs>
  <Slides>16</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Corbel</vt:lpstr>
      <vt:lpstr>Open Sans</vt:lpstr>
      <vt:lpstr>Times New Roman</vt:lpstr>
      <vt:lpstr>Wingdings 2</vt:lpstr>
      <vt:lpstr>Frame</vt:lpstr>
      <vt:lpstr>Investigating Influenza</vt:lpstr>
      <vt:lpstr>Terms to Know</vt:lpstr>
      <vt:lpstr>Understanding Flu</vt:lpstr>
      <vt:lpstr>Think About It</vt:lpstr>
      <vt:lpstr>Influenza and CDC</vt:lpstr>
      <vt:lpstr>Influenza  and CDC</vt:lpstr>
      <vt:lpstr>Influenza and CDC </vt:lpstr>
      <vt:lpstr>Think About It </vt:lpstr>
      <vt:lpstr>From the Expert</vt:lpstr>
      <vt:lpstr>Think About It  </vt:lpstr>
      <vt:lpstr>Give it a Try</vt:lpstr>
      <vt:lpstr>Use the Scientific Method</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Influenza</dc:title>
  <dc:creator>CDC Museum Public Health Academy</dc:creator>
  <cp:lastModifiedBy>Connor Peck</cp:lastModifiedBy>
  <cp:revision>5</cp:revision>
  <cp:lastPrinted>2021-09-03T14:53:05Z</cp:lastPrinted>
  <dcterms:created xsi:type="dcterms:W3CDTF">2021-01-13T22:46:39Z</dcterms:created>
  <dcterms:modified xsi:type="dcterms:W3CDTF">2022-08-12T14:02:53Z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