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0"/>
  </p:notesMasterIdLst>
  <p:sldIdLst>
    <p:sldId id="256" r:id="rId5"/>
    <p:sldId id="298" r:id="rId6"/>
    <p:sldId id="259" r:id="rId7"/>
    <p:sldId id="286" r:id="rId8"/>
    <p:sldId id="293" r:id="rId9"/>
    <p:sldId id="299" r:id="rId10"/>
    <p:sldId id="288" r:id="rId11"/>
    <p:sldId id="262" r:id="rId12"/>
    <p:sldId id="289" r:id="rId13"/>
    <p:sldId id="270" r:id="rId14"/>
    <p:sldId id="300" r:id="rId15"/>
    <p:sldId id="295" r:id="rId16"/>
    <p:sldId id="273" r:id="rId17"/>
    <p:sldId id="283" r:id="rId18"/>
    <p:sldId id="284" r:id="rId19"/>
  </p:sldIdLst>
  <p:sldSz cx="12192000" cy="6858000"/>
  <p:notesSz cx="9290050" cy="700405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383BFF4-7097-FE4F-9B61-A7C6D8A614A4}">
          <p14:sldIdLst>
            <p14:sldId id="256"/>
          </p14:sldIdLst>
        </p14:section>
        <p14:section name="Terms to Know" id="{0B9AB00E-49F4-9747-BEEA-B54B32EC870E}">
          <p14:sldIdLst>
            <p14:sldId id="298"/>
          </p14:sldIdLst>
        </p14:section>
        <p14:section name="Understanding the Topic" id="{7A23A243-1719-0540-9E24-47B30A0AA9C6}">
          <p14:sldIdLst>
            <p14:sldId id="259"/>
            <p14:sldId id="286"/>
            <p14:sldId id="293"/>
            <p14:sldId id="299"/>
            <p14:sldId id="288"/>
          </p14:sldIdLst>
        </p14:section>
        <p14:section name="From the Expert" id="{CABA4EBC-FC3A-BB4E-A302-A63641358471}">
          <p14:sldIdLst>
            <p14:sldId id="262"/>
            <p14:sldId id="289"/>
          </p14:sldIdLst>
        </p14:section>
        <p14:section name="Call to Action" id="{35039F30-5847-254B-AC21-A2D9D0AF2451}">
          <p14:sldIdLst>
            <p14:sldId id="270"/>
          </p14:sldIdLst>
        </p14:section>
        <p14:section name="Activity" id="{758EAFB7-1EC7-8B4E-89F3-4D64B35E1390}">
          <p14:sldIdLst>
            <p14:sldId id="300"/>
            <p14:sldId id="295"/>
            <p14:sldId id="273"/>
            <p14:sldId id="283"/>
            <p14:sldId id="28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ntt, Judy M. (CDC/OD/OADC)" initials="GJM(" lastIdx="5" clrIdx="0">
    <p:extLst>
      <p:ext uri="{19B8F6BF-5375-455C-9EA6-DF929625EA0E}">
        <p15:presenceInfo xmlns:p15="http://schemas.microsoft.com/office/powerpoint/2012/main" userId="S-1-5-21-1207783550-2075000910-922709458-1972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A27"/>
    <a:srgbClr val="FDB913"/>
    <a:srgbClr val="FFDC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55" autoAdjust="0"/>
    <p:restoredTop sz="96652" autoAdjust="0"/>
  </p:normalViewPr>
  <p:slideViewPr>
    <p:cSldViewPr snapToGrid="0" snapToObjects="1">
      <p:cViewPr varScale="1">
        <p:scale>
          <a:sx n="48" d="100"/>
          <a:sy n="48" d="100"/>
        </p:scale>
        <p:origin x="62" y="16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00D37-75E2-4D59-80ED-8C39D2D56BD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C0E9600-4E12-44D3-A657-6C8A65B2C154}">
      <dgm:prSet custT="1"/>
      <dgm:spPr/>
      <dgm:t>
        <a:bodyPr/>
        <a:lstStyle/>
        <a:p>
          <a:pPr>
            <a:lnSpc>
              <a:spcPct val="100000"/>
            </a:lnSpc>
          </a:pPr>
          <a:r>
            <a:rPr lang="en-US" sz="2600"/>
            <a:t>Define</a:t>
          </a:r>
        </a:p>
      </dgm:t>
    </dgm:pt>
    <dgm:pt modelId="{90C088D2-29E6-43F6-AB0B-DAC26FB081F3}" type="parTrans" cxnId="{F122ADDC-310B-4E71-B7E9-50E71677911F}">
      <dgm:prSet/>
      <dgm:spPr/>
      <dgm:t>
        <a:bodyPr/>
        <a:lstStyle/>
        <a:p>
          <a:endParaRPr lang="en-US" sz="1800"/>
        </a:p>
      </dgm:t>
    </dgm:pt>
    <dgm:pt modelId="{4E314CF0-30BB-47FB-B8EA-3E5AFEEB9A8E}" type="sibTrans" cxnId="{F122ADDC-310B-4E71-B7E9-50E71677911F}">
      <dgm:prSet/>
      <dgm:spPr/>
      <dgm:t>
        <a:bodyPr/>
        <a:lstStyle/>
        <a:p>
          <a:endParaRPr lang="en-US"/>
        </a:p>
      </dgm:t>
    </dgm:pt>
    <dgm:pt modelId="{7EDFC5BA-AD46-4FD4-96FB-CB80351DBD65}">
      <dgm:prSet custT="1"/>
      <dgm:spPr/>
      <dgm:t>
        <a:bodyPr/>
        <a:lstStyle/>
        <a:p>
          <a:pPr>
            <a:lnSpc>
              <a:spcPct val="100000"/>
            </a:lnSpc>
          </a:pPr>
          <a:r>
            <a:rPr lang="en-US" sz="2600"/>
            <a:t>Define the problem</a:t>
          </a:r>
        </a:p>
      </dgm:t>
    </dgm:pt>
    <dgm:pt modelId="{BC8FD28D-F36E-4D3B-A333-462A79BA5210}" type="parTrans" cxnId="{0E49D457-5A1D-4CB3-9514-7E17376D1AB9}">
      <dgm:prSet/>
      <dgm:spPr/>
      <dgm:t>
        <a:bodyPr/>
        <a:lstStyle/>
        <a:p>
          <a:endParaRPr lang="en-US" sz="1800"/>
        </a:p>
      </dgm:t>
    </dgm:pt>
    <dgm:pt modelId="{65CD1601-E052-4800-A00F-66DE544A3031}" type="sibTrans" cxnId="{0E49D457-5A1D-4CB3-9514-7E17376D1AB9}">
      <dgm:prSet/>
      <dgm:spPr/>
      <dgm:t>
        <a:bodyPr/>
        <a:lstStyle/>
        <a:p>
          <a:endParaRPr lang="en-US"/>
        </a:p>
      </dgm:t>
    </dgm:pt>
    <dgm:pt modelId="{001D4A60-7572-483C-BAD4-4C79F9A73E54}">
      <dgm:prSet custT="1"/>
      <dgm:spPr/>
      <dgm:t>
        <a:bodyPr/>
        <a:lstStyle/>
        <a:p>
          <a:pPr>
            <a:lnSpc>
              <a:spcPct val="100000"/>
            </a:lnSpc>
          </a:pPr>
          <a:r>
            <a:rPr lang="en-US" sz="2600"/>
            <a:t>Research</a:t>
          </a:r>
        </a:p>
      </dgm:t>
    </dgm:pt>
    <dgm:pt modelId="{1E9C2206-7666-40D3-91E1-9C3B03106950}" type="parTrans" cxnId="{7C79A6B7-3D58-4088-98E7-F208D3F7F141}">
      <dgm:prSet/>
      <dgm:spPr/>
      <dgm:t>
        <a:bodyPr/>
        <a:lstStyle/>
        <a:p>
          <a:endParaRPr lang="en-US" sz="1800"/>
        </a:p>
      </dgm:t>
    </dgm:pt>
    <dgm:pt modelId="{5A5C80F1-953C-405C-B7CB-355509E0A1CE}" type="sibTrans" cxnId="{7C79A6B7-3D58-4088-98E7-F208D3F7F141}">
      <dgm:prSet/>
      <dgm:spPr/>
      <dgm:t>
        <a:bodyPr/>
        <a:lstStyle/>
        <a:p>
          <a:endParaRPr lang="en-US"/>
        </a:p>
      </dgm:t>
    </dgm:pt>
    <dgm:pt modelId="{A83B1882-0353-4934-A6E0-38E436960910}">
      <dgm:prSet custT="1"/>
      <dgm:spPr/>
      <dgm:t>
        <a:bodyPr/>
        <a:lstStyle/>
        <a:p>
          <a:pPr>
            <a:lnSpc>
              <a:spcPct val="100000"/>
            </a:lnSpc>
          </a:pPr>
          <a:r>
            <a:rPr lang="en-US" sz="2600"/>
            <a:t>Do background research</a:t>
          </a:r>
        </a:p>
      </dgm:t>
    </dgm:pt>
    <dgm:pt modelId="{2556867B-3CCF-4AEB-8947-97C3438546FD}" type="parTrans" cxnId="{01324B31-694F-4794-B968-3BFCF96B9142}">
      <dgm:prSet/>
      <dgm:spPr/>
      <dgm:t>
        <a:bodyPr/>
        <a:lstStyle/>
        <a:p>
          <a:endParaRPr lang="en-US" sz="1800"/>
        </a:p>
      </dgm:t>
    </dgm:pt>
    <dgm:pt modelId="{55511E19-3B32-4630-BD58-7239C392A683}" type="sibTrans" cxnId="{01324B31-694F-4794-B968-3BFCF96B9142}">
      <dgm:prSet/>
      <dgm:spPr/>
      <dgm:t>
        <a:bodyPr/>
        <a:lstStyle/>
        <a:p>
          <a:endParaRPr lang="en-US"/>
        </a:p>
      </dgm:t>
    </dgm:pt>
    <dgm:pt modelId="{9A75CC11-4B15-4EC1-8A71-2EDC29996594}">
      <dgm:prSet custT="1"/>
      <dgm:spPr/>
      <dgm:t>
        <a:bodyPr/>
        <a:lstStyle/>
        <a:p>
          <a:pPr>
            <a:lnSpc>
              <a:spcPct val="100000"/>
            </a:lnSpc>
          </a:pPr>
          <a:r>
            <a:rPr lang="en-US" sz="2600"/>
            <a:t>Requirements</a:t>
          </a:r>
        </a:p>
      </dgm:t>
    </dgm:pt>
    <dgm:pt modelId="{3CFD7D7C-F18B-4AB0-BBDB-48103F29E0DA}" type="parTrans" cxnId="{74620268-DC42-4026-8939-F4E95EDE75A8}">
      <dgm:prSet/>
      <dgm:spPr/>
      <dgm:t>
        <a:bodyPr/>
        <a:lstStyle/>
        <a:p>
          <a:endParaRPr lang="en-US" sz="1800"/>
        </a:p>
      </dgm:t>
    </dgm:pt>
    <dgm:pt modelId="{BD70619A-4BCA-4BC9-BED5-8861A2415235}" type="sibTrans" cxnId="{74620268-DC42-4026-8939-F4E95EDE75A8}">
      <dgm:prSet/>
      <dgm:spPr/>
      <dgm:t>
        <a:bodyPr/>
        <a:lstStyle/>
        <a:p>
          <a:endParaRPr lang="en-US"/>
        </a:p>
      </dgm:t>
    </dgm:pt>
    <dgm:pt modelId="{F63ACA74-D91A-45E3-A745-D1671579F51B}">
      <dgm:prSet custT="1"/>
      <dgm:spPr/>
      <dgm:t>
        <a:bodyPr/>
        <a:lstStyle/>
        <a:p>
          <a:pPr>
            <a:lnSpc>
              <a:spcPct val="100000"/>
            </a:lnSpc>
          </a:pPr>
          <a:r>
            <a:rPr lang="en-US" sz="2600"/>
            <a:t>Specify requirements</a:t>
          </a:r>
        </a:p>
      </dgm:t>
    </dgm:pt>
    <dgm:pt modelId="{27836C8D-E979-45EE-B4B5-694F062DC5E9}" type="parTrans" cxnId="{9CEE2723-994C-4613-8C43-2FED645E3487}">
      <dgm:prSet/>
      <dgm:spPr/>
      <dgm:t>
        <a:bodyPr/>
        <a:lstStyle/>
        <a:p>
          <a:endParaRPr lang="en-US" sz="1800"/>
        </a:p>
      </dgm:t>
    </dgm:pt>
    <dgm:pt modelId="{BFF64342-7720-4EA9-BB30-6BEFB9AF65DD}" type="sibTrans" cxnId="{9CEE2723-994C-4613-8C43-2FED645E3487}">
      <dgm:prSet/>
      <dgm:spPr/>
      <dgm:t>
        <a:bodyPr/>
        <a:lstStyle/>
        <a:p>
          <a:endParaRPr lang="en-US"/>
        </a:p>
      </dgm:t>
    </dgm:pt>
    <dgm:pt modelId="{257C0793-1D1A-4B22-BB8E-1017D4DEBB0A}">
      <dgm:prSet custT="1"/>
      <dgm:spPr/>
      <dgm:t>
        <a:bodyPr/>
        <a:lstStyle/>
        <a:p>
          <a:pPr>
            <a:lnSpc>
              <a:spcPct val="100000"/>
            </a:lnSpc>
          </a:pPr>
          <a:r>
            <a:rPr lang="en-US" sz="2600"/>
            <a:t>Brainstorm</a:t>
          </a:r>
        </a:p>
      </dgm:t>
    </dgm:pt>
    <dgm:pt modelId="{FFADCCFF-534E-4405-86F3-C13ECC41FAE1}" type="parTrans" cxnId="{327FA0CD-4C0E-4AAB-AAAA-F759A2E1BBB3}">
      <dgm:prSet/>
      <dgm:spPr/>
      <dgm:t>
        <a:bodyPr/>
        <a:lstStyle/>
        <a:p>
          <a:endParaRPr lang="en-US" sz="1800"/>
        </a:p>
      </dgm:t>
    </dgm:pt>
    <dgm:pt modelId="{F7957733-625E-4800-91CE-0B479DB69005}" type="sibTrans" cxnId="{327FA0CD-4C0E-4AAB-AAAA-F759A2E1BBB3}">
      <dgm:prSet/>
      <dgm:spPr/>
      <dgm:t>
        <a:bodyPr/>
        <a:lstStyle/>
        <a:p>
          <a:endParaRPr lang="en-US"/>
        </a:p>
      </dgm:t>
    </dgm:pt>
    <dgm:pt modelId="{212D58DF-7564-4FC9-960B-9587C4A83BD0}">
      <dgm:prSet custT="1"/>
      <dgm:spPr/>
      <dgm:t>
        <a:bodyPr/>
        <a:lstStyle/>
        <a:p>
          <a:pPr>
            <a:lnSpc>
              <a:spcPct val="100000"/>
            </a:lnSpc>
          </a:pPr>
          <a:r>
            <a:rPr lang="en-US" sz="2600"/>
            <a:t>Develop solutions</a:t>
          </a:r>
        </a:p>
      </dgm:t>
    </dgm:pt>
    <dgm:pt modelId="{225391DE-F254-493C-90F8-C913F92DA6A2}" type="parTrans" cxnId="{DE30A291-6AE5-445E-A416-D67B5B79C0BE}">
      <dgm:prSet/>
      <dgm:spPr/>
      <dgm:t>
        <a:bodyPr/>
        <a:lstStyle/>
        <a:p>
          <a:endParaRPr lang="en-US" sz="1800"/>
        </a:p>
      </dgm:t>
    </dgm:pt>
    <dgm:pt modelId="{F077947D-2B6C-4818-976A-549602AF36DD}" type="sibTrans" cxnId="{DE30A291-6AE5-445E-A416-D67B5B79C0BE}">
      <dgm:prSet/>
      <dgm:spPr/>
      <dgm:t>
        <a:bodyPr/>
        <a:lstStyle/>
        <a:p>
          <a:endParaRPr lang="en-US"/>
        </a:p>
      </dgm:t>
    </dgm:pt>
    <dgm:pt modelId="{FDD89500-165A-E746-98F1-3A3C75E8451D}">
      <dgm:prSet custT="1"/>
      <dgm:spPr/>
      <dgm:t>
        <a:bodyPr/>
        <a:lstStyle/>
        <a:p>
          <a:pPr>
            <a:lnSpc>
              <a:spcPct val="100000"/>
            </a:lnSpc>
          </a:pPr>
          <a:r>
            <a:rPr lang="en-US" sz="2600"/>
            <a:t>Build</a:t>
          </a:r>
        </a:p>
      </dgm:t>
    </dgm:pt>
    <dgm:pt modelId="{2C22F358-B631-FC47-9B28-D9F5D75625A3}" type="parTrans" cxnId="{CDA5C4AE-F45B-0F43-81D7-37CC109D59CD}">
      <dgm:prSet/>
      <dgm:spPr/>
      <dgm:t>
        <a:bodyPr/>
        <a:lstStyle/>
        <a:p>
          <a:endParaRPr lang="en-US" sz="1800"/>
        </a:p>
      </dgm:t>
    </dgm:pt>
    <dgm:pt modelId="{07039615-4BFE-A545-8FB9-7351B0EA0504}" type="sibTrans" cxnId="{CDA5C4AE-F45B-0F43-81D7-37CC109D59CD}">
      <dgm:prSet/>
      <dgm:spPr/>
      <dgm:t>
        <a:bodyPr/>
        <a:lstStyle/>
        <a:p>
          <a:endParaRPr lang="en-US"/>
        </a:p>
      </dgm:t>
    </dgm:pt>
    <dgm:pt modelId="{91649E66-08F1-5C45-B85F-A097B8B0F957}">
      <dgm:prSet custT="1"/>
      <dgm:spPr/>
      <dgm:t>
        <a:bodyPr/>
        <a:lstStyle/>
        <a:p>
          <a:pPr>
            <a:lnSpc>
              <a:spcPct val="100000"/>
            </a:lnSpc>
          </a:pPr>
          <a:r>
            <a:rPr lang="en-US" sz="2600"/>
            <a:t>Build a prototype</a:t>
          </a:r>
        </a:p>
      </dgm:t>
    </dgm:pt>
    <dgm:pt modelId="{34694B0D-77DB-1545-80E5-511969374051}" type="parTrans" cxnId="{6A9E7A0D-528D-0747-8521-88CCC6053111}">
      <dgm:prSet/>
      <dgm:spPr/>
      <dgm:t>
        <a:bodyPr/>
        <a:lstStyle/>
        <a:p>
          <a:endParaRPr lang="en-US" sz="1800"/>
        </a:p>
      </dgm:t>
    </dgm:pt>
    <dgm:pt modelId="{4C48B582-6C6E-004B-8075-DC5205F14949}" type="sibTrans" cxnId="{6A9E7A0D-528D-0747-8521-88CCC6053111}">
      <dgm:prSet/>
      <dgm:spPr/>
      <dgm:t>
        <a:bodyPr/>
        <a:lstStyle/>
        <a:p>
          <a:endParaRPr lang="en-US"/>
        </a:p>
      </dgm:t>
    </dgm:pt>
    <dgm:pt modelId="{15E323B4-E57D-6946-A732-BC25FFF1CC76}">
      <dgm:prSet custT="1"/>
      <dgm:spPr/>
      <dgm:t>
        <a:bodyPr/>
        <a:lstStyle/>
        <a:p>
          <a:pPr>
            <a:lnSpc>
              <a:spcPct val="100000"/>
            </a:lnSpc>
          </a:pPr>
          <a:r>
            <a:rPr lang="en-US" sz="2600"/>
            <a:t>Test and redesign</a:t>
          </a:r>
        </a:p>
      </dgm:t>
    </dgm:pt>
    <dgm:pt modelId="{D722D2BA-4779-4249-BE4B-EFAC7AEAFEB1}" type="parTrans" cxnId="{AF475A59-6320-C847-9A73-F52DACAFA25A}">
      <dgm:prSet/>
      <dgm:spPr/>
      <dgm:t>
        <a:bodyPr/>
        <a:lstStyle/>
        <a:p>
          <a:endParaRPr lang="en-US" sz="1800"/>
        </a:p>
      </dgm:t>
    </dgm:pt>
    <dgm:pt modelId="{209234D9-866B-2843-8D6C-654DF48AFB93}" type="sibTrans" cxnId="{AF475A59-6320-C847-9A73-F52DACAFA25A}">
      <dgm:prSet/>
      <dgm:spPr/>
      <dgm:t>
        <a:bodyPr/>
        <a:lstStyle/>
        <a:p>
          <a:endParaRPr lang="en-US"/>
        </a:p>
      </dgm:t>
    </dgm:pt>
    <dgm:pt modelId="{E72AE84E-956B-3947-B128-1F2F10B42E44}">
      <dgm:prSet custT="1"/>
      <dgm:spPr/>
      <dgm:t>
        <a:bodyPr/>
        <a:lstStyle/>
        <a:p>
          <a:pPr>
            <a:lnSpc>
              <a:spcPct val="100000"/>
            </a:lnSpc>
          </a:pPr>
          <a:r>
            <a:rPr lang="en-US" sz="2600"/>
            <a:t>Test</a:t>
          </a:r>
        </a:p>
      </dgm:t>
    </dgm:pt>
    <dgm:pt modelId="{7D69126A-67C9-FD41-A9DD-9F5D481DD83A}" type="parTrans" cxnId="{33B92A2B-563C-EB4D-92D1-9728AED26795}">
      <dgm:prSet/>
      <dgm:spPr/>
      <dgm:t>
        <a:bodyPr/>
        <a:lstStyle/>
        <a:p>
          <a:endParaRPr lang="en-US" sz="1800"/>
        </a:p>
      </dgm:t>
    </dgm:pt>
    <dgm:pt modelId="{F76C6663-481A-7043-BE31-25246D746E8F}" type="sibTrans" cxnId="{33B92A2B-563C-EB4D-92D1-9728AED26795}">
      <dgm:prSet/>
      <dgm:spPr/>
      <dgm:t>
        <a:bodyPr/>
        <a:lstStyle/>
        <a:p>
          <a:endParaRPr lang="en-US"/>
        </a:p>
      </dgm:t>
    </dgm:pt>
    <dgm:pt modelId="{F3B921DE-D418-C348-BAAE-D14448DB930D}">
      <dgm:prSet custT="1"/>
      <dgm:spPr/>
      <dgm:t>
        <a:bodyPr/>
        <a:lstStyle/>
        <a:p>
          <a:pPr>
            <a:lnSpc>
              <a:spcPct val="100000"/>
            </a:lnSpc>
          </a:pPr>
          <a:r>
            <a:rPr lang="en-US" sz="2600" dirty="0"/>
            <a:t>Share</a:t>
          </a:r>
        </a:p>
      </dgm:t>
    </dgm:pt>
    <dgm:pt modelId="{13BB33A0-96C6-224A-A084-D7205A48BCB9}" type="parTrans" cxnId="{E0AD0091-E6CF-7C42-9847-C19777835019}">
      <dgm:prSet/>
      <dgm:spPr/>
      <dgm:t>
        <a:bodyPr/>
        <a:lstStyle/>
        <a:p>
          <a:endParaRPr lang="en-US" sz="1800"/>
        </a:p>
      </dgm:t>
    </dgm:pt>
    <dgm:pt modelId="{ED99915B-5389-F64D-96AE-9A20F2ADF149}" type="sibTrans" cxnId="{E0AD0091-E6CF-7C42-9847-C19777835019}">
      <dgm:prSet/>
      <dgm:spPr/>
      <dgm:t>
        <a:bodyPr/>
        <a:lstStyle/>
        <a:p>
          <a:endParaRPr lang="en-US"/>
        </a:p>
      </dgm:t>
    </dgm:pt>
    <dgm:pt modelId="{C3DFBB5B-7A39-6C49-AD10-5A5762A36307}">
      <dgm:prSet custT="1"/>
      <dgm:spPr/>
      <dgm:t>
        <a:bodyPr/>
        <a:lstStyle/>
        <a:p>
          <a:pPr>
            <a:lnSpc>
              <a:spcPct val="100000"/>
            </a:lnSpc>
          </a:pPr>
          <a:r>
            <a:rPr lang="en-US" sz="2600"/>
            <a:t>Communicate results</a:t>
          </a:r>
        </a:p>
      </dgm:t>
    </dgm:pt>
    <dgm:pt modelId="{0843C7AA-D99F-9847-B34A-B7A385B12A1B}" type="parTrans" cxnId="{ECA7FBE3-215B-7E47-9E4E-C2F34AFC04AF}">
      <dgm:prSet/>
      <dgm:spPr/>
      <dgm:t>
        <a:bodyPr/>
        <a:lstStyle/>
        <a:p>
          <a:endParaRPr lang="en-US" sz="1800"/>
        </a:p>
      </dgm:t>
    </dgm:pt>
    <dgm:pt modelId="{790DDF27-464E-2449-AE9B-2BC42EE45EDB}" type="sibTrans" cxnId="{ECA7FBE3-215B-7E47-9E4E-C2F34AFC04AF}">
      <dgm:prSet/>
      <dgm:spPr/>
      <dgm:t>
        <a:bodyPr/>
        <a:lstStyle/>
        <a:p>
          <a:endParaRPr lang="en-US"/>
        </a:p>
      </dgm:t>
    </dgm:pt>
    <dgm:pt modelId="{45CEBAE3-D0E1-4E6C-9FDA-CB6A8776559D}" type="pres">
      <dgm:prSet presAssocID="{CD500D37-75E2-4D59-80ED-8C39D2D56BD2}" presName="root" presStyleCnt="0">
        <dgm:presLayoutVars>
          <dgm:dir/>
          <dgm:resizeHandles val="exact"/>
        </dgm:presLayoutVars>
      </dgm:prSet>
      <dgm:spPr/>
    </dgm:pt>
    <dgm:pt modelId="{6E7987FB-F540-431D-A41C-50F526D92B60}" type="pres">
      <dgm:prSet presAssocID="{DC0E9600-4E12-44D3-A657-6C8A65B2C154}" presName="compNode" presStyleCnt="0"/>
      <dgm:spPr/>
    </dgm:pt>
    <dgm:pt modelId="{E5E149BA-DFCA-4D8C-9150-F489BDCC30C8}" type="pres">
      <dgm:prSet presAssocID="{DC0E9600-4E12-44D3-A657-6C8A65B2C154}" presName="bgRect" presStyleLbl="bgShp" presStyleIdx="0" presStyleCnt="7"/>
      <dgm:spPr/>
    </dgm:pt>
    <dgm:pt modelId="{CAC72C6C-2F5A-4098-B8B3-7181FB515D2C}" type="pres">
      <dgm:prSet presAssocID="{DC0E9600-4E12-44D3-A657-6C8A65B2C154}" presName="iconRect" presStyleLbl="node1" presStyleIdx="0" presStyleCnt="7"/>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35BBFC2-5166-4F3D-A663-3E143DE428A6}" type="pres">
      <dgm:prSet presAssocID="{DC0E9600-4E12-44D3-A657-6C8A65B2C154}" presName="spaceRect" presStyleCnt="0"/>
      <dgm:spPr/>
    </dgm:pt>
    <dgm:pt modelId="{F3E6AD21-320F-4558-8CB6-893BF2D20ACE}" type="pres">
      <dgm:prSet presAssocID="{DC0E9600-4E12-44D3-A657-6C8A65B2C154}" presName="parTx" presStyleLbl="revTx" presStyleIdx="0" presStyleCnt="14">
        <dgm:presLayoutVars>
          <dgm:chMax val="0"/>
          <dgm:chPref val="0"/>
        </dgm:presLayoutVars>
      </dgm:prSet>
      <dgm:spPr/>
    </dgm:pt>
    <dgm:pt modelId="{2D5436FF-CD8F-49B7-BC99-A908F42A00BB}" type="pres">
      <dgm:prSet presAssocID="{DC0E9600-4E12-44D3-A657-6C8A65B2C154}" presName="desTx" presStyleLbl="revTx" presStyleIdx="1" presStyleCnt="14" custScaleX="105268">
        <dgm:presLayoutVars/>
      </dgm:prSet>
      <dgm:spPr/>
    </dgm:pt>
    <dgm:pt modelId="{2ABA5CE8-6AA7-4B1A-BFFA-01ED1F19C0D5}" type="pres">
      <dgm:prSet presAssocID="{4E314CF0-30BB-47FB-B8EA-3E5AFEEB9A8E}" presName="sibTrans" presStyleCnt="0"/>
      <dgm:spPr/>
    </dgm:pt>
    <dgm:pt modelId="{442D4E97-8481-442A-95F0-4E5564093E65}" type="pres">
      <dgm:prSet presAssocID="{001D4A60-7572-483C-BAD4-4C79F9A73E54}" presName="compNode" presStyleCnt="0"/>
      <dgm:spPr/>
    </dgm:pt>
    <dgm:pt modelId="{5D03E8DB-3BEC-4487-8F14-230693C419EF}" type="pres">
      <dgm:prSet presAssocID="{001D4A60-7572-483C-BAD4-4C79F9A73E54}" presName="bgRect" presStyleLbl="bgShp" presStyleIdx="1" presStyleCnt="7"/>
      <dgm:spPr/>
    </dgm:pt>
    <dgm:pt modelId="{5C76D625-0DBD-4D4D-9BAA-0FA7CFF1BF38}" type="pres">
      <dgm:prSet presAssocID="{001D4A60-7572-483C-BAD4-4C79F9A73E54}" presName="iconRect" presStyleLbl="node1" presStyleIdx="1" presStyleCnt="7"/>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6B916D1-548B-4689-9E44-F4D17CE65E03}" type="pres">
      <dgm:prSet presAssocID="{001D4A60-7572-483C-BAD4-4C79F9A73E54}" presName="spaceRect" presStyleCnt="0"/>
      <dgm:spPr/>
    </dgm:pt>
    <dgm:pt modelId="{DD0E8C49-EBEC-42A2-B1AF-E1DC5253DAA3}" type="pres">
      <dgm:prSet presAssocID="{001D4A60-7572-483C-BAD4-4C79F9A73E54}" presName="parTx" presStyleLbl="revTx" presStyleIdx="2" presStyleCnt="14">
        <dgm:presLayoutVars>
          <dgm:chMax val="0"/>
          <dgm:chPref val="0"/>
        </dgm:presLayoutVars>
      </dgm:prSet>
      <dgm:spPr/>
    </dgm:pt>
    <dgm:pt modelId="{9941A27D-4987-49A4-ACA0-D2393F0B8B57}" type="pres">
      <dgm:prSet presAssocID="{001D4A60-7572-483C-BAD4-4C79F9A73E54}" presName="desTx" presStyleLbl="revTx" presStyleIdx="3" presStyleCnt="14" custScaleX="105268">
        <dgm:presLayoutVars/>
      </dgm:prSet>
      <dgm:spPr/>
    </dgm:pt>
    <dgm:pt modelId="{309F6898-3B75-44B1-A047-6722FE4ABE68}" type="pres">
      <dgm:prSet presAssocID="{5A5C80F1-953C-405C-B7CB-355509E0A1CE}" presName="sibTrans" presStyleCnt="0"/>
      <dgm:spPr/>
    </dgm:pt>
    <dgm:pt modelId="{C6F4DEEC-9538-4B3D-8483-87E9B3A5BEB4}" type="pres">
      <dgm:prSet presAssocID="{9A75CC11-4B15-4EC1-8A71-2EDC29996594}" presName="compNode" presStyleCnt="0"/>
      <dgm:spPr/>
    </dgm:pt>
    <dgm:pt modelId="{C0F40A7D-A0FF-4DD0-AE70-AF5CC0C3944C}" type="pres">
      <dgm:prSet presAssocID="{9A75CC11-4B15-4EC1-8A71-2EDC29996594}" presName="bgRect" presStyleLbl="bgShp" presStyleIdx="2" presStyleCnt="7"/>
      <dgm:spPr/>
    </dgm:pt>
    <dgm:pt modelId="{F20F48D9-1880-4EA7-A0F3-E23D37623576}" type="pres">
      <dgm:prSet presAssocID="{9A75CC11-4B15-4EC1-8A71-2EDC29996594}" presName="iconRect" presStyleLbl="node1" presStyleIdx="2" presStyleCnt="7"/>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9BA8A54-BE22-4842-823D-A702D9555204}" type="pres">
      <dgm:prSet presAssocID="{9A75CC11-4B15-4EC1-8A71-2EDC29996594}" presName="spaceRect" presStyleCnt="0"/>
      <dgm:spPr/>
    </dgm:pt>
    <dgm:pt modelId="{7A119AE3-52BB-405F-996D-5203810FF12B}" type="pres">
      <dgm:prSet presAssocID="{9A75CC11-4B15-4EC1-8A71-2EDC29996594}" presName="parTx" presStyleLbl="revTx" presStyleIdx="4" presStyleCnt="14">
        <dgm:presLayoutVars>
          <dgm:chMax val="0"/>
          <dgm:chPref val="0"/>
        </dgm:presLayoutVars>
      </dgm:prSet>
      <dgm:spPr/>
    </dgm:pt>
    <dgm:pt modelId="{1A1555AA-C025-4D90-838C-14BC6794E59D}" type="pres">
      <dgm:prSet presAssocID="{9A75CC11-4B15-4EC1-8A71-2EDC29996594}" presName="desTx" presStyleLbl="revTx" presStyleIdx="5" presStyleCnt="14" custScaleX="105268">
        <dgm:presLayoutVars/>
      </dgm:prSet>
      <dgm:spPr/>
    </dgm:pt>
    <dgm:pt modelId="{69CF3261-C1FD-4468-8FA2-BB6E63E1FFEA}" type="pres">
      <dgm:prSet presAssocID="{BD70619A-4BCA-4BC9-BED5-8861A2415235}" presName="sibTrans" presStyleCnt="0"/>
      <dgm:spPr/>
    </dgm:pt>
    <dgm:pt modelId="{8B138846-2A4F-4670-A944-77C6BD79D420}" type="pres">
      <dgm:prSet presAssocID="{257C0793-1D1A-4B22-BB8E-1017D4DEBB0A}" presName="compNode" presStyleCnt="0"/>
      <dgm:spPr/>
    </dgm:pt>
    <dgm:pt modelId="{8C6DF571-7056-4786-B46B-161117869F8F}" type="pres">
      <dgm:prSet presAssocID="{257C0793-1D1A-4B22-BB8E-1017D4DEBB0A}" presName="bgRect" presStyleLbl="bgShp" presStyleIdx="3" presStyleCnt="7"/>
      <dgm:spPr/>
    </dgm:pt>
    <dgm:pt modelId="{7BFC27FD-3C7B-41FB-AC64-9BD50C71B81D}" type="pres">
      <dgm:prSet presAssocID="{257C0793-1D1A-4B22-BB8E-1017D4DEBB0A}" presName="iconRect" presStyleLbl="node1" presStyleIdx="3" presStyleCnt="7"/>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7EAD2E2-7465-41D5-9CD7-18BD1A19619A}" type="pres">
      <dgm:prSet presAssocID="{257C0793-1D1A-4B22-BB8E-1017D4DEBB0A}" presName="spaceRect" presStyleCnt="0"/>
      <dgm:spPr/>
    </dgm:pt>
    <dgm:pt modelId="{DA317507-91E9-43DF-9F18-A641BE7827BC}" type="pres">
      <dgm:prSet presAssocID="{257C0793-1D1A-4B22-BB8E-1017D4DEBB0A}" presName="parTx" presStyleLbl="revTx" presStyleIdx="6" presStyleCnt="14">
        <dgm:presLayoutVars>
          <dgm:chMax val="0"/>
          <dgm:chPref val="0"/>
        </dgm:presLayoutVars>
      </dgm:prSet>
      <dgm:spPr/>
    </dgm:pt>
    <dgm:pt modelId="{F426248E-5F24-4359-8189-71B15B39B051}" type="pres">
      <dgm:prSet presAssocID="{257C0793-1D1A-4B22-BB8E-1017D4DEBB0A}" presName="desTx" presStyleLbl="revTx" presStyleIdx="7" presStyleCnt="14" custScaleX="105268">
        <dgm:presLayoutVars/>
      </dgm:prSet>
      <dgm:spPr/>
    </dgm:pt>
    <dgm:pt modelId="{06B07963-4E7C-49A0-A8E1-396395C83A83}" type="pres">
      <dgm:prSet presAssocID="{F7957733-625E-4800-91CE-0B479DB69005}" presName="sibTrans" presStyleCnt="0"/>
      <dgm:spPr/>
    </dgm:pt>
    <dgm:pt modelId="{60A35A87-1899-4D4D-91F8-B9EA1B4C0CF9}" type="pres">
      <dgm:prSet presAssocID="{FDD89500-165A-E746-98F1-3A3C75E8451D}" presName="compNode" presStyleCnt="0"/>
      <dgm:spPr/>
    </dgm:pt>
    <dgm:pt modelId="{A4503FEF-0940-4282-84F3-1BDCB9741230}" type="pres">
      <dgm:prSet presAssocID="{FDD89500-165A-E746-98F1-3A3C75E8451D}" presName="bgRect" presStyleLbl="bgShp" presStyleIdx="4" presStyleCnt="7"/>
      <dgm:spPr/>
    </dgm:pt>
    <dgm:pt modelId="{C2DC2C0D-5FE9-427E-81E3-6D83F7685CB3}" type="pres">
      <dgm:prSet presAssocID="{FDD89500-165A-E746-98F1-3A3C75E8451D}" presName="iconRect" presStyleLbl="node1" presStyleIdx="4" presStyleCnt="7"/>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B5AC6DE-9958-46EA-A809-43E5C8A69444}" type="pres">
      <dgm:prSet presAssocID="{FDD89500-165A-E746-98F1-3A3C75E8451D}" presName="spaceRect" presStyleCnt="0"/>
      <dgm:spPr/>
    </dgm:pt>
    <dgm:pt modelId="{A68EAB19-E77B-4E46-9111-8A0214695A5E}" type="pres">
      <dgm:prSet presAssocID="{FDD89500-165A-E746-98F1-3A3C75E8451D}" presName="parTx" presStyleLbl="revTx" presStyleIdx="8" presStyleCnt="14">
        <dgm:presLayoutVars>
          <dgm:chMax val="0"/>
          <dgm:chPref val="0"/>
        </dgm:presLayoutVars>
      </dgm:prSet>
      <dgm:spPr/>
    </dgm:pt>
    <dgm:pt modelId="{D613B4BD-3B22-4440-BDD3-821865FE339E}" type="pres">
      <dgm:prSet presAssocID="{FDD89500-165A-E746-98F1-3A3C75E8451D}" presName="desTx" presStyleLbl="revTx" presStyleIdx="9" presStyleCnt="14" custScaleX="105268">
        <dgm:presLayoutVars/>
      </dgm:prSet>
      <dgm:spPr/>
    </dgm:pt>
    <dgm:pt modelId="{7318654A-71E8-4511-9826-B4D2B381266D}" type="pres">
      <dgm:prSet presAssocID="{07039615-4BFE-A545-8FB9-7351B0EA0504}" presName="sibTrans" presStyleCnt="0"/>
      <dgm:spPr/>
    </dgm:pt>
    <dgm:pt modelId="{C572F32C-026D-48B9-BB03-468372DC5F7B}" type="pres">
      <dgm:prSet presAssocID="{E72AE84E-956B-3947-B128-1F2F10B42E44}" presName="compNode" presStyleCnt="0"/>
      <dgm:spPr/>
    </dgm:pt>
    <dgm:pt modelId="{7CBFD87E-5C7D-4BC5-A8EB-A83CEB76EB00}" type="pres">
      <dgm:prSet presAssocID="{E72AE84E-956B-3947-B128-1F2F10B42E44}" presName="bgRect" presStyleLbl="bgShp" presStyleIdx="5" presStyleCnt="7"/>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E798DA7-1800-4A2B-AE78-CD4C41210814}" type="pres">
      <dgm:prSet presAssocID="{E72AE84E-956B-3947-B128-1F2F10B42E44}" presName="iconRect" presStyleLbl="node1" presStyleIdx="5" presStyleCnt="7"/>
      <dgm:spPr>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B018573-9F96-4EEA-9A26-5B802125418A}" type="pres">
      <dgm:prSet presAssocID="{E72AE84E-956B-3947-B128-1F2F10B42E44}" presName="spaceRect" presStyleCnt="0"/>
      <dgm:spPr/>
    </dgm:pt>
    <dgm:pt modelId="{E0472C28-481F-4139-8AA1-E10D0ADAEE39}" type="pres">
      <dgm:prSet presAssocID="{E72AE84E-956B-3947-B128-1F2F10B42E44}" presName="parTx" presStyleLbl="revTx" presStyleIdx="10" presStyleCnt="14">
        <dgm:presLayoutVars>
          <dgm:chMax val="0"/>
          <dgm:chPref val="0"/>
        </dgm:presLayoutVars>
      </dgm:prSet>
      <dgm:spPr/>
    </dgm:pt>
    <dgm:pt modelId="{EDE2BC57-6D59-4D50-99AE-924A50D4680A}" type="pres">
      <dgm:prSet presAssocID="{E72AE84E-956B-3947-B128-1F2F10B42E44}" presName="desTx" presStyleLbl="revTx" presStyleIdx="11" presStyleCnt="14" custScaleX="105268">
        <dgm:presLayoutVars/>
      </dgm:prSet>
      <dgm:spPr/>
    </dgm:pt>
    <dgm:pt modelId="{DFC107D0-7163-41BE-8E4A-1E8929E52928}" type="pres">
      <dgm:prSet presAssocID="{F76C6663-481A-7043-BE31-25246D746E8F}" presName="sibTrans" presStyleCnt="0"/>
      <dgm:spPr/>
    </dgm:pt>
    <dgm:pt modelId="{B80C9059-8964-44EF-818C-EAA5B5523A38}" type="pres">
      <dgm:prSet presAssocID="{F3B921DE-D418-C348-BAAE-D14448DB930D}" presName="compNode" presStyleCnt="0"/>
      <dgm:spPr/>
    </dgm:pt>
    <dgm:pt modelId="{34833FC3-14AF-4AEA-B771-36827AFFD4BA}" type="pres">
      <dgm:prSet presAssocID="{F3B921DE-D418-C348-BAAE-D14448DB930D}" presName="bgRect" presStyleLbl="bgShp" presStyleIdx="6" presStyleCnt="7"/>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451F63D-9B76-4613-8CC1-7ABAD1038C98}" type="pres">
      <dgm:prSet presAssocID="{F3B921DE-D418-C348-BAAE-D14448DB930D}" presName="iconRect" presStyleLbl="node1" presStyleIdx="6" presStyleCnt="7"/>
      <dgm:spPr>
        <a:blipFill>
          <a:blip xmlns:r="http://schemas.openxmlformats.org/officeDocument/2006/relationships"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CEC8187-5616-4796-9FFA-40E81A6DCC04}" type="pres">
      <dgm:prSet presAssocID="{F3B921DE-D418-C348-BAAE-D14448DB930D}" presName="spaceRect" presStyleCnt="0"/>
      <dgm:spPr/>
    </dgm:pt>
    <dgm:pt modelId="{B11175EF-E494-4434-9158-9D905D8FF42C}" type="pres">
      <dgm:prSet presAssocID="{F3B921DE-D418-C348-BAAE-D14448DB930D}" presName="parTx" presStyleLbl="revTx" presStyleIdx="12" presStyleCnt="14">
        <dgm:presLayoutVars>
          <dgm:chMax val="0"/>
          <dgm:chPref val="0"/>
        </dgm:presLayoutVars>
      </dgm:prSet>
      <dgm:spPr/>
    </dgm:pt>
    <dgm:pt modelId="{7F99D5B4-DE33-4A4B-B5B1-69E7AC370D35}" type="pres">
      <dgm:prSet presAssocID="{F3B921DE-D418-C348-BAAE-D14448DB930D}" presName="desTx" presStyleLbl="revTx" presStyleIdx="13" presStyleCnt="14" custScaleX="105268">
        <dgm:presLayoutVars/>
      </dgm:prSet>
      <dgm:spPr/>
    </dgm:pt>
  </dgm:ptLst>
  <dgm:cxnLst>
    <dgm:cxn modelId="{18A32A06-6265-7B41-8BF4-4BBCF7671795}" type="presOf" srcId="{F3B921DE-D418-C348-BAAE-D14448DB930D}" destId="{B11175EF-E494-4434-9158-9D905D8FF42C}" srcOrd="0" destOrd="0" presId="urn:microsoft.com/office/officeart/2018/2/layout/IconVerticalSolidList"/>
    <dgm:cxn modelId="{9D751208-406C-EA45-B0C9-62C4C5A695B8}" type="presOf" srcId="{9A75CC11-4B15-4EC1-8A71-2EDC29996594}" destId="{7A119AE3-52BB-405F-996D-5203810FF12B}" srcOrd="0" destOrd="0" presId="urn:microsoft.com/office/officeart/2018/2/layout/IconVerticalSolidList"/>
    <dgm:cxn modelId="{6A9E7A0D-528D-0747-8521-88CCC6053111}" srcId="{FDD89500-165A-E746-98F1-3A3C75E8451D}" destId="{91649E66-08F1-5C45-B85F-A097B8B0F957}" srcOrd="0" destOrd="0" parTransId="{34694B0D-77DB-1545-80E5-511969374051}" sibTransId="{4C48B582-6C6E-004B-8075-DC5205F14949}"/>
    <dgm:cxn modelId="{79D1EC12-584A-E143-B279-E827E562C484}" type="presOf" srcId="{C3DFBB5B-7A39-6C49-AD10-5A5762A36307}" destId="{7F99D5B4-DE33-4A4B-B5B1-69E7AC370D35}" srcOrd="0" destOrd="0" presId="urn:microsoft.com/office/officeart/2018/2/layout/IconVerticalSolidList"/>
    <dgm:cxn modelId="{91269C13-55CD-AB47-8501-B3094C1DE445}" type="presOf" srcId="{DC0E9600-4E12-44D3-A657-6C8A65B2C154}" destId="{F3E6AD21-320F-4558-8CB6-893BF2D20ACE}" srcOrd="0" destOrd="0" presId="urn:microsoft.com/office/officeart/2018/2/layout/IconVerticalSolidList"/>
    <dgm:cxn modelId="{9CEE2723-994C-4613-8C43-2FED645E3487}" srcId="{9A75CC11-4B15-4EC1-8A71-2EDC29996594}" destId="{F63ACA74-D91A-45E3-A745-D1671579F51B}" srcOrd="0" destOrd="0" parTransId="{27836C8D-E979-45EE-B4B5-694F062DC5E9}" sibTransId="{BFF64342-7720-4EA9-BB30-6BEFB9AF65DD}"/>
    <dgm:cxn modelId="{9B15F428-A9C1-8840-B83C-0F3A18353AC6}" type="presOf" srcId="{212D58DF-7564-4FC9-960B-9587C4A83BD0}" destId="{F426248E-5F24-4359-8189-71B15B39B051}" srcOrd="0" destOrd="0" presId="urn:microsoft.com/office/officeart/2018/2/layout/IconVerticalSolidList"/>
    <dgm:cxn modelId="{33B92A2B-563C-EB4D-92D1-9728AED26795}" srcId="{CD500D37-75E2-4D59-80ED-8C39D2D56BD2}" destId="{E72AE84E-956B-3947-B128-1F2F10B42E44}" srcOrd="5" destOrd="0" parTransId="{7D69126A-67C9-FD41-A9DD-9F5D481DD83A}" sibTransId="{F76C6663-481A-7043-BE31-25246D746E8F}"/>
    <dgm:cxn modelId="{01324B31-694F-4794-B968-3BFCF96B9142}" srcId="{001D4A60-7572-483C-BAD4-4C79F9A73E54}" destId="{A83B1882-0353-4934-A6E0-38E436960910}" srcOrd="0" destOrd="0" parTransId="{2556867B-3CCF-4AEB-8947-97C3438546FD}" sibTransId="{55511E19-3B32-4630-BD58-7239C392A683}"/>
    <dgm:cxn modelId="{B5199D5C-D22B-4A4F-B103-0CC7E9D1E569}" type="presOf" srcId="{CD500D37-75E2-4D59-80ED-8C39D2D56BD2}" destId="{45CEBAE3-D0E1-4E6C-9FDA-CB6A8776559D}" srcOrd="0" destOrd="0" presId="urn:microsoft.com/office/officeart/2018/2/layout/IconVerticalSolidList"/>
    <dgm:cxn modelId="{92B51066-AAEE-DE45-A0C8-1452DEB52A1A}" type="presOf" srcId="{91649E66-08F1-5C45-B85F-A097B8B0F957}" destId="{D613B4BD-3B22-4440-BDD3-821865FE339E}" srcOrd="0" destOrd="0" presId="urn:microsoft.com/office/officeart/2018/2/layout/IconVerticalSolidList"/>
    <dgm:cxn modelId="{74620268-DC42-4026-8939-F4E95EDE75A8}" srcId="{CD500D37-75E2-4D59-80ED-8C39D2D56BD2}" destId="{9A75CC11-4B15-4EC1-8A71-2EDC29996594}" srcOrd="2" destOrd="0" parTransId="{3CFD7D7C-F18B-4AB0-BBDB-48103F29E0DA}" sibTransId="{BD70619A-4BCA-4BC9-BED5-8861A2415235}"/>
    <dgm:cxn modelId="{9D06576B-6085-444C-87C0-3F8B2C0195C3}" type="presOf" srcId="{E72AE84E-956B-3947-B128-1F2F10B42E44}" destId="{E0472C28-481F-4139-8AA1-E10D0ADAEE39}" srcOrd="0" destOrd="0" presId="urn:microsoft.com/office/officeart/2018/2/layout/IconVerticalSolidList"/>
    <dgm:cxn modelId="{0E49D457-5A1D-4CB3-9514-7E17376D1AB9}" srcId="{DC0E9600-4E12-44D3-A657-6C8A65B2C154}" destId="{7EDFC5BA-AD46-4FD4-96FB-CB80351DBD65}" srcOrd="0" destOrd="0" parTransId="{BC8FD28D-F36E-4D3B-A333-462A79BA5210}" sibTransId="{65CD1601-E052-4800-A00F-66DE544A3031}"/>
    <dgm:cxn modelId="{AF475A59-6320-C847-9A73-F52DACAFA25A}" srcId="{E72AE84E-956B-3947-B128-1F2F10B42E44}" destId="{15E323B4-E57D-6946-A732-BC25FFF1CC76}" srcOrd="0" destOrd="0" parTransId="{D722D2BA-4779-4249-BE4B-EFAC7AEAFEB1}" sibTransId="{209234D9-866B-2843-8D6C-654DF48AFB93}"/>
    <dgm:cxn modelId="{E0AD0091-E6CF-7C42-9847-C19777835019}" srcId="{CD500D37-75E2-4D59-80ED-8C39D2D56BD2}" destId="{F3B921DE-D418-C348-BAAE-D14448DB930D}" srcOrd="6" destOrd="0" parTransId="{13BB33A0-96C6-224A-A084-D7205A48BCB9}" sibTransId="{ED99915B-5389-F64D-96AE-9A20F2ADF149}"/>
    <dgm:cxn modelId="{DE30A291-6AE5-445E-A416-D67B5B79C0BE}" srcId="{257C0793-1D1A-4B22-BB8E-1017D4DEBB0A}" destId="{212D58DF-7564-4FC9-960B-9587C4A83BD0}" srcOrd="0" destOrd="0" parTransId="{225391DE-F254-493C-90F8-C913F92DA6A2}" sibTransId="{F077947D-2B6C-4818-976A-549602AF36DD}"/>
    <dgm:cxn modelId="{2E3EF298-6664-B44A-A755-AB4B364D7449}" type="presOf" srcId="{FDD89500-165A-E746-98F1-3A3C75E8451D}" destId="{A68EAB19-E77B-4E46-9111-8A0214695A5E}" srcOrd="0" destOrd="0" presId="urn:microsoft.com/office/officeart/2018/2/layout/IconVerticalSolidList"/>
    <dgm:cxn modelId="{CDA5C4AE-F45B-0F43-81D7-37CC109D59CD}" srcId="{CD500D37-75E2-4D59-80ED-8C39D2D56BD2}" destId="{FDD89500-165A-E746-98F1-3A3C75E8451D}" srcOrd="4" destOrd="0" parTransId="{2C22F358-B631-FC47-9B28-D9F5D75625A3}" sibTransId="{07039615-4BFE-A545-8FB9-7351B0EA0504}"/>
    <dgm:cxn modelId="{FE36B8B0-AE5E-6443-A2DF-1ACFB23FB3CE}" type="presOf" srcId="{A83B1882-0353-4934-A6E0-38E436960910}" destId="{9941A27D-4987-49A4-ACA0-D2393F0B8B57}" srcOrd="0" destOrd="0" presId="urn:microsoft.com/office/officeart/2018/2/layout/IconVerticalSolidList"/>
    <dgm:cxn modelId="{E0AEC8B1-9B93-1149-AF27-77DF0FF3990C}" type="presOf" srcId="{257C0793-1D1A-4B22-BB8E-1017D4DEBB0A}" destId="{DA317507-91E9-43DF-9F18-A641BE7827BC}" srcOrd="0" destOrd="0" presId="urn:microsoft.com/office/officeart/2018/2/layout/IconVerticalSolidList"/>
    <dgm:cxn modelId="{7C79A6B7-3D58-4088-98E7-F208D3F7F141}" srcId="{CD500D37-75E2-4D59-80ED-8C39D2D56BD2}" destId="{001D4A60-7572-483C-BAD4-4C79F9A73E54}" srcOrd="1" destOrd="0" parTransId="{1E9C2206-7666-40D3-91E1-9C3B03106950}" sibTransId="{5A5C80F1-953C-405C-B7CB-355509E0A1CE}"/>
    <dgm:cxn modelId="{327FA0CD-4C0E-4AAB-AAAA-F759A2E1BBB3}" srcId="{CD500D37-75E2-4D59-80ED-8C39D2D56BD2}" destId="{257C0793-1D1A-4B22-BB8E-1017D4DEBB0A}" srcOrd="3" destOrd="0" parTransId="{FFADCCFF-534E-4405-86F3-C13ECC41FAE1}" sibTransId="{F7957733-625E-4800-91CE-0B479DB69005}"/>
    <dgm:cxn modelId="{108FD7D5-8A23-9D45-9F30-764020EF87C4}" type="presOf" srcId="{001D4A60-7572-483C-BAD4-4C79F9A73E54}" destId="{DD0E8C49-EBEC-42A2-B1AF-E1DC5253DAA3}" srcOrd="0" destOrd="0" presId="urn:microsoft.com/office/officeart/2018/2/layout/IconVerticalSolidList"/>
    <dgm:cxn modelId="{804DD1D9-A194-EF4C-A3DA-0D294F9CE009}" type="presOf" srcId="{15E323B4-E57D-6946-A732-BC25FFF1CC76}" destId="{EDE2BC57-6D59-4D50-99AE-924A50D4680A}" srcOrd="0" destOrd="0" presId="urn:microsoft.com/office/officeart/2018/2/layout/IconVerticalSolidList"/>
    <dgm:cxn modelId="{F122ADDC-310B-4E71-B7E9-50E71677911F}" srcId="{CD500D37-75E2-4D59-80ED-8C39D2D56BD2}" destId="{DC0E9600-4E12-44D3-A657-6C8A65B2C154}" srcOrd="0" destOrd="0" parTransId="{90C088D2-29E6-43F6-AB0B-DAC26FB081F3}" sibTransId="{4E314CF0-30BB-47FB-B8EA-3E5AFEEB9A8E}"/>
    <dgm:cxn modelId="{ECA7FBE3-215B-7E47-9E4E-C2F34AFC04AF}" srcId="{F3B921DE-D418-C348-BAAE-D14448DB930D}" destId="{C3DFBB5B-7A39-6C49-AD10-5A5762A36307}" srcOrd="0" destOrd="0" parTransId="{0843C7AA-D99F-9847-B34A-B7A385B12A1B}" sibTransId="{790DDF27-464E-2449-AE9B-2BC42EE45EDB}"/>
    <dgm:cxn modelId="{8BF65BEA-D1EE-484C-BF60-C49C3ED8D35D}" type="presOf" srcId="{F63ACA74-D91A-45E3-A745-D1671579F51B}" destId="{1A1555AA-C025-4D90-838C-14BC6794E59D}" srcOrd="0" destOrd="0" presId="urn:microsoft.com/office/officeart/2018/2/layout/IconVerticalSolidList"/>
    <dgm:cxn modelId="{38902FF5-2813-684A-B38F-D33D220058CC}" type="presOf" srcId="{7EDFC5BA-AD46-4FD4-96FB-CB80351DBD65}" destId="{2D5436FF-CD8F-49B7-BC99-A908F42A00BB}" srcOrd="0" destOrd="0" presId="urn:microsoft.com/office/officeart/2018/2/layout/IconVerticalSolidList"/>
    <dgm:cxn modelId="{14679C32-F0C7-AC47-8CED-198449E62BB0}" type="presParOf" srcId="{45CEBAE3-D0E1-4E6C-9FDA-CB6A8776559D}" destId="{6E7987FB-F540-431D-A41C-50F526D92B60}" srcOrd="0" destOrd="0" presId="urn:microsoft.com/office/officeart/2018/2/layout/IconVerticalSolidList"/>
    <dgm:cxn modelId="{105CC4A6-E8D7-BC4F-BFE7-2BD25E22D5C9}" type="presParOf" srcId="{6E7987FB-F540-431D-A41C-50F526D92B60}" destId="{E5E149BA-DFCA-4D8C-9150-F489BDCC30C8}" srcOrd="0" destOrd="0" presId="urn:microsoft.com/office/officeart/2018/2/layout/IconVerticalSolidList"/>
    <dgm:cxn modelId="{5A3EE4D9-AA6D-D54C-831D-048C6441E1EE}" type="presParOf" srcId="{6E7987FB-F540-431D-A41C-50F526D92B60}" destId="{CAC72C6C-2F5A-4098-B8B3-7181FB515D2C}" srcOrd="1" destOrd="0" presId="urn:microsoft.com/office/officeart/2018/2/layout/IconVerticalSolidList"/>
    <dgm:cxn modelId="{FF7E61D1-F9FE-DB4F-82FF-A8C9FB72AA17}" type="presParOf" srcId="{6E7987FB-F540-431D-A41C-50F526D92B60}" destId="{435BBFC2-5166-4F3D-A663-3E143DE428A6}" srcOrd="2" destOrd="0" presId="urn:microsoft.com/office/officeart/2018/2/layout/IconVerticalSolidList"/>
    <dgm:cxn modelId="{6C328851-5F0E-124A-8261-9288F9EB03A8}" type="presParOf" srcId="{6E7987FB-F540-431D-A41C-50F526D92B60}" destId="{F3E6AD21-320F-4558-8CB6-893BF2D20ACE}" srcOrd="3" destOrd="0" presId="urn:microsoft.com/office/officeart/2018/2/layout/IconVerticalSolidList"/>
    <dgm:cxn modelId="{169112BD-E3A5-7444-92F7-8AB1BF1D1FB2}" type="presParOf" srcId="{6E7987FB-F540-431D-A41C-50F526D92B60}" destId="{2D5436FF-CD8F-49B7-BC99-A908F42A00BB}" srcOrd="4" destOrd="0" presId="urn:microsoft.com/office/officeart/2018/2/layout/IconVerticalSolidList"/>
    <dgm:cxn modelId="{D0C3D0E4-CC60-774D-A18B-3C40B48F0C94}" type="presParOf" srcId="{45CEBAE3-D0E1-4E6C-9FDA-CB6A8776559D}" destId="{2ABA5CE8-6AA7-4B1A-BFFA-01ED1F19C0D5}" srcOrd="1" destOrd="0" presId="urn:microsoft.com/office/officeart/2018/2/layout/IconVerticalSolidList"/>
    <dgm:cxn modelId="{F4113185-2B3C-1547-8D70-F327169CBDA6}" type="presParOf" srcId="{45CEBAE3-D0E1-4E6C-9FDA-CB6A8776559D}" destId="{442D4E97-8481-442A-95F0-4E5564093E65}" srcOrd="2" destOrd="0" presId="urn:microsoft.com/office/officeart/2018/2/layout/IconVerticalSolidList"/>
    <dgm:cxn modelId="{76007121-D410-2C4C-A721-2B4BF2FD3BC1}" type="presParOf" srcId="{442D4E97-8481-442A-95F0-4E5564093E65}" destId="{5D03E8DB-3BEC-4487-8F14-230693C419EF}" srcOrd="0" destOrd="0" presId="urn:microsoft.com/office/officeart/2018/2/layout/IconVerticalSolidList"/>
    <dgm:cxn modelId="{5027CB57-87E7-5243-87D5-23A7FE13D7C8}" type="presParOf" srcId="{442D4E97-8481-442A-95F0-4E5564093E65}" destId="{5C76D625-0DBD-4D4D-9BAA-0FA7CFF1BF38}" srcOrd="1" destOrd="0" presId="urn:microsoft.com/office/officeart/2018/2/layout/IconVerticalSolidList"/>
    <dgm:cxn modelId="{52F0BA28-1DC9-4544-BA77-600F68E6D6E5}" type="presParOf" srcId="{442D4E97-8481-442A-95F0-4E5564093E65}" destId="{46B916D1-548B-4689-9E44-F4D17CE65E03}" srcOrd="2" destOrd="0" presId="urn:microsoft.com/office/officeart/2018/2/layout/IconVerticalSolidList"/>
    <dgm:cxn modelId="{623EE2A3-05E8-4242-B8AA-BE27152B8A7D}" type="presParOf" srcId="{442D4E97-8481-442A-95F0-4E5564093E65}" destId="{DD0E8C49-EBEC-42A2-B1AF-E1DC5253DAA3}" srcOrd="3" destOrd="0" presId="urn:microsoft.com/office/officeart/2018/2/layout/IconVerticalSolidList"/>
    <dgm:cxn modelId="{B6FAE562-08EE-B24C-B345-C12410D22CD6}" type="presParOf" srcId="{442D4E97-8481-442A-95F0-4E5564093E65}" destId="{9941A27D-4987-49A4-ACA0-D2393F0B8B57}" srcOrd="4" destOrd="0" presId="urn:microsoft.com/office/officeart/2018/2/layout/IconVerticalSolidList"/>
    <dgm:cxn modelId="{CDEA9961-75FA-894C-9377-313AF7D6CF4D}" type="presParOf" srcId="{45CEBAE3-D0E1-4E6C-9FDA-CB6A8776559D}" destId="{309F6898-3B75-44B1-A047-6722FE4ABE68}" srcOrd="3" destOrd="0" presId="urn:microsoft.com/office/officeart/2018/2/layout/IconVerticalSolidList"/>
    <dgm:cxn modelId="{5B29F6FF-7A11-AB41-9C93-8CBEB1CB5F38}" type="presParOf" srcId="{45CEBAE3-D0E1-4E6C-9FDA-CB6A8776559D}" destId="{C6F4DEEC-9538-4B3D-8483-87E9B3A5BEB4}" srcOrd="4" destOrd="0" presId="urn:microsoft.com/office/officeart/2018/2/layout/IconVerticalSolidList"/>
    <dgm:cxn modelId="{6096A9C0-F75B-8C42-ADBE-DA6EE942B367}" type="presParOf" srcId="{C6F4DEEC-9538-4B3D-8483-87E9B3A5BEB4}" destId="{C0F40A7D-A0FF-4DD0-AE70-AF5CC0C3944C}" srcOrd="0" destOrd="0" presId="urn:microsoft.com/office/officeart/2018/2/layout/IconVerticalSolidList"/>
    <dgm:cxn modelId="{EA6B756B-AA4B-334D-B785-671117BB73EC}" type="presParOf" srcId="{C6F4DEEC-9538-4B3D-8483-87E9B3A5BEB4}" destId="{F20F48D9-1880-4EA7-A0F3-E23D37623576}" srcOrd="1" destOrd="0" presId="urn:microsoft.com/office/officeart/2018/2/layout/IconVerticalSolidList"/>
    <dgm:cxn modelId="{B103A621-89EF-D94A-9452-DA6DCC4917D8}" type="presParOf" srcId="{C6F4DEEC-9538-4B3D-8483-87E9B3A5BEB4}" destId="{09BA8A54-BE22-4842-823D-A702D9555204}" srcOrd="2" destOrd="0" presId="urn:microsoft.com/office/officeart/2018/2/layout/IconVerticalSolidList"/>
    <dgm:cxn modelId="{F8897D5F-5D63-CD4F-A403-7FA055153862}" type="presParOf" srcId="{C6F4DEEC-9538-4B3D-8483-87E9B3A5BEB4}" destId="{7A119AE3-52BB-405F-996D-5203810FF12B}" srcOrd="3" destOrd="0" presId="urn:microsoft.com/office/officeart/2018/2/layout/IconVerticalSolidList"/>
    <dgm:cxn modelId="{B38D81A4-FD7E-D446-8E04-FDE9F422F4F5}" type="presParOf" srcId="{C6F4DEEC-9538-4B3D-8483-87E9B3A5BEB4}" destId="{1A1555AA-C025-4D90-838C-14BC6794E59D}" srcOrd="4" destOrd="0" presId="urn:microsoft.com/office/officeart/2018/2/layout/IconVerticalSolidList"/>
    <dgm:cxn modelId="{6210FBC7-F4FF-C146-A641-964DEF2C0001}" type="presParOf" srcId="{45CEBAE3-D0E1-4E6C-9FDA-CB6A8776559D}" destId="{69CF3261-C1FD-4468-8FA2-BB6E63E1FFEA}" srcOrd="5" destOrd="0" presId="urn:microsoft.com/office/officeart/2018/2/layout/IconVerticalSolidList"/>
    <dgm:cxn modelId="{AC874E90-4D0F-8146-B69E-2EE78D35BBA1}" type="presParOf" srcId="{45CEBAE3-D0E1-4E6C-9FDA-CB6A8776559D}" destId="{8B138846-2A4F-4670-A944-77C6BD79D420}" srcOrd="6" destOrd="0" presId="urn:microsoft.com/office/officeart/2018/2/layout/IconVerticalSolidList"/>
    <dgm:cxn modelId="{63F1E96C-7C5F-0848-869E-89C2B7C3A91B}" type="presParOf" srcId="{8B138846-2A4F-4670-A944-77C6BD79D420}" destId="{8C6DF571-7056-4786-B46B-161117869F8F}" srcOrd="0" destOrd="0" presId="urn:microsoft.com/office/officeart/2018/2/layout/IconVerticalSolidList"/>
    <dgm:cxn modelId="{EC8DAE49-8BE3-AB4F-A5DD-322F9942410D}" type="presParOf" srcId="{8B138846-2A4F-4670-A944-77C6BD79D420}" destId="{7BFC27FD-3C7B-41FB-AC64-9BD50C71B81D}" srcOrd="1" destOrd="0" presId="urn:microsoft.com/office/officeart/2018/2/layout/IconVerticalSolidList"/>
    <dgm:cxn modelId="{E841A680-3150-1441-A543-59E6190CE6E4}" type="presParOf" srcId="{8B138846-2A4F-4670-A944-77C6BD79D420}" destId="{E7EAD2E2-7465-41D5-9CD7-18BD1A19619A}" srcOrd="2" destOrd="0" presId="urn:microsoft.com/office/officeart/2018/2/layout/IconVerticalSolidList"/>
    <dgm:cxn modelId="{009DD230-2962-9B4E-AEBC-EE7801C320F5}" type="presParOf" srcId="{8B138846-2A4F-4670-A944-77C6BD79D420}" destId="{DA317507-91E9-43DF-9F18-A641BE7827BC}" srcOrd="3" destOrd="0" presId="urn:microsoft.com/office/officeart/2018/2/layout/IconVerticalSolidList"/>
    <dgm:cxn modelId="{75CB9C57-321C-4145-B00A-B39EBA8A4BE4}" type="presParOf" srcId="{8B138846-2A4F-4670-A944-77C6BD79D420}" destId="{F426248E-5F24-4359-8189-71B15B39B051}" srcOrd="4" destOrd="0" presId="urn:microsoft.com/office/officeart/2018/2/layout/IconVerticalSolidList"/>
    <dgm:cxn modelId="{AACCF92E-07E5-F44D-A866-883A4A7E6FEF}" type="presParOf" srcId="{45CEBAE3-D0E1-4E6C-9FDA-CB6A8776559D}" destId="{06B07963-4E7C-49A0-A8E1-396395C83A83}" srcOrd="7" destOrd="0" presId="urn:microsoft.com/office/officeart/2018/2/layout/IconVerticalSolidList"/>
    <dgm:cxn modelId="{C10F7C20-634C-6C4B-8250-87DBF240C2F2}" type="presParOf" srcId="{45CEBAE3-D0E1-4E6C-9FDA-CB6A8776559D}" destId="{60A35A87-1899-4D4D-91F8-B9EA1B4C0CF9}" srcOrd="8" destOrd="0" presId="urn:microsoft.com/office/officeart/2018/2/layout/IconVerticalSolidList"/>
    <dgm:cxn modelId="{505E15EB-0A67-CC4E-8F96-C11CA148E526}" type="presParOf" srcId="{60A35A87-1899-4D4D-91F8-B9EA1B4C0CF9}" destId="{A4503FEF-0940-4282-84F3-1BDCB9741230}" srcOrd="0" destOrd="0" presId="urn:microsoft.com/office/officeart/2018/2/layout/IconVerticalSolidList"/>
    <dgm:cxn modelId="{205B2ADC-5E29-F94C-B3DF-756511B1B239}" type="presParOf" srcId="{60A35A87-1899-4D4D-91F8-B9EA1B4C0CF9}" destId="{C2DC2C0D-5FE9-427E-81E3-6D83F7685CB3}" srcOrd="1" destOrd="0" presId="urn:microsoft.com/office/officeart/2018/2/layout/IconVerticalSolidList"/>
    <dgm:cxn modelId="{FFDE7B64-D64C-DC48-AEBC-4DCCE4F37FFF}" type="presParOf" srcId="{60A35A87-1899-4D4D-91F8-B9EA1B4C0CF9}" destId="{FB5AC6DE-9958-46EA-A809-43E5C8A69444}" srcOrd="2" destOrd="0" presId="urn:microsoft.com/office/officeart/2018/2/layout/IconVerticalSolidList"/>
    <dgm:cxn modelId="{EF89C879-782D-2048-A717-A7227BE10034}" type="presParOf" srcId="{60A35A87-1899-4D4D-91F8-B9EA1B4C0CF9}" destId="{A68EAB19-E77B-4E46-9111-8A0214695A5E}" srcOrd="3" destOrd="0" presId="urn:microsoft.com/office/officeart/2018/2/layout/IconVerticalSolidList"/>
    <dgm:cxn modelId="{76BA4C4A-9FF4-D445-9E34-BFC1F78BB356}" type="presParOf" srcId="{60A35A87-1899-4D4D-91F8-B9EA1B4C0CF9}" destId="{D613B4BD-3B22-4440-BDD3-821865FE339E}" srcOrd="4" destOrd="0" presId="urn:microsoft.com/office/officeart/2018/2/layout/IconVerticalSolidList"/>
    <dgm:cxn modelId="{EFC57AEF-BFEF-064F-9311-8CAE288167FC}" type="presParOf" srcId="{45CEBAE3-D0E1-4E6C-9FDA-CB6A8776559D}" destId="{7318654A-71E8-4511-9826-B4D2B381266D}" srcOrd="9" destOrd="0" presId="urn:microsoft.com/office/officeart/2018/2/layout/IconVerticalSolidList"/>
    <dgm:cxn modelId="{710922F9-2BB6-EE4B-851A-11C3C87A6E17}" type="presParOf" srcId="{45CEBAE3-D0E1-4E6C-9FDA-CB6A8776559D}" destId="{C572F32C-026D-48B9-BB03-468372DC5F7B}" srcOrd="10" destOrd="0" presId="urn:microsoft.com/office/officeart/2018/2/layout/IconVerticalSolidList"/>
    <dgm:cxn modelId="{E193A01F-64FB-524D-84A4-250481BC5697}" type="presParOf" srcId="{C572F32C-026D-48B9-BB03-468372DC5F7B}" destId="{7CBFD87E-5C7D-4BC5-A8EB-A83CEB76EB00}" srcOrd="0" destOrd="0" presId="urn:microsoft.com/office/officeart/2018/2/layout/IconVerticalSolidList"/>
    <dgm:cxn modelId="{D139DB76-BF8A-044A-B726-6A782B0E4C01}" type="presParOf" srcId="{C572F32C-026D-48B9-BB03-468372DC5F7B}" destId="{AE798DA7-1800-4A2B-AE78-CD4C41210814}" srcOrd="1" destOrd="0" presId="urn:microsoft.com/office/officeart/2018/2/layout/IconVerticalSolidList"/>
    <dgm:cxn modelId="{209A8D03-5894-D84C-B06A-1FF3357A5C47}" type="presParOf" srcId="{C572F32C-026D-48B9-BB03-468372DC5F7B}" destId="{2B018573-9F96-4EEA-9A26-5B802125418A}" srcOrd="2" destOrd="0" presId="urn:microsoft.com/office/officeart/2018/2/layout/IconVerticalSolidList"/>
    <dgm:cxn modelId="{9FCA5706-D0B2-BB4E-B73A-46A475CC1FF7}" type="presParOf" srcId="{C572F32C-026D-48B9-BB03-468372DC5F7B}" destId="{E0472C28-481F-4139-8AA1-E10D0ADAEE39}" srcOrd="3" destOrd="0" presId="urn:microsoft.com/office/officeart/2018/2/layout/IconVerticalSolidList"/>
    <dgm:cxn modelId="{C7D152D4-F99C-794D-9028-41AB4E241AE4}" type="presParOf" srcId="{C572F32C-026D-48B9-BB03-468372DC5F7B}" destId="{EDE2BC57-6D59-4D50-99AE-924A50D4680A}" srcOrd="4" destOrd="0" presId="urn:microsoft.com/office/officeart/2018/2/layout/IconVerticalSolidList"/>
    <dgm:cxn modelId="{A95B322F-FE65-0D46-B176-89C50C2F434F}" type="presParOf" srcId="{45CEBAE3-D0E1-4E6C-9FDA-CB6A8776559D}" destId="{DFC107D0-7163-41BE-8E4A-1E8929E52928}" srcOrd="11" destOrd="0" presId="urn:microsoft.com/office/officeart/2018/2/layout/IconVerticalSolidList"/>
    <dgm:cxn modelId="{16BEAB73-6302-0149-A25E-CB9675088E45}" type="presParOf" srcId="{45CEBAE3-D0E1-4E6C-9FDA-CB6A8776559D}" destId="{B80C9059-8964-44EF-818C-EAA5B5523A38}" srcOrd="12" destOrd="0" presId="urn:microsoft.com/office/officeart/2018/2/layout/IconVerticalSolidList"/>
    <dgm:cxn modelId="{98F88F2F-AB9B-7740-BD6E-F54053F6667A}" type="presParOf" srcId="{B80C9059-8964-44EF-818C-EAA5B5523A38}" destId="{34833FC3-14AF-4AEA-B771-36827AFFD4BA}" srcOrd="0" destOrd="0" presId="urn:microsoft.com/office/officeart/2018/2/layout/IconVerticalSolidList"/>
    <dgm:cxn modelId="{6BB1B91C-6B2D-9848-9532-5351391815E9}" type="presParOf" srcId="{B80C9059-8964-44EF-818C-EAA5B5523A38}" destId="{2451F63D-9B76-4613-8CC1-7ABAD1038C98}" srcOrd="1" destOrd="0" presId="urn:microsoft.com/office/officeart/2018/2/layout/IconVerticalSolidList"/>
    <dgm:cxn modelId="{2F7876F8-F9FC-F14A-9A18-95808C315F97}" type="presParOf" srcId="{B80C9059-8964-44EF-818C-EAA5B5523A38}" destId="{ECEC8187-5616-4796-9FFA-40E81A6DCC04}" srcOrd="2" destOrd="0" presId="urn:microsoft.com/office/officeart/2018/2/layout/IconVerticalSolidList"/>
    <dgm:cxn modelId="{9D98E6C1-C8F0-1C47-9B84-393C208980C4}" type="presParOf" srcId="{B80C9059-8964-44EF-818C-EAA5B5523A38}" destId="{B11175EF-E494-4434-9158-9D905D8FF42C}" srcOrd="3" destOrd="0" presId="urn:microsoft.com/office/officeart/2018/2/layout/IconVerticalSolidList"/>
    <dgm:cxn modelId="{5BBEFC7E-E8C5-D94D-BDA6-C817C5097DE3}" type="presParOf" srcId="{B80C9059-8964-44EF-818C-EAA5B5523A38}" destId="{7F99D5B4-DE33-4A4B-B5B1-69E7AC370D35}" srcOrd="4"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149BA-DFCA-4D8C-9150-F489BDCC30C8}">
      <dsp:nvSpPr>
        <dsp:cNvPr id="0" name=""/>
        <dsp:cNvSpPr/>
      </dsp:nvSpPr>
      <dsp:spPr>
        <a:xfrm>
          <a:off x="-46212" y="7878"/>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C72C6C-2F5A-4098-B8B3-7181FB515D2C}">
      <dsp:nvSpPr>
        <dsp:cNvPr id="0" name=""/>
        <dsp:cNvSpPr/>
      </dsp:nvSpPr>
      <dsp:spPr>
        <a:xfrm>
          <a:off x="134276" y="142125"/>
          <a:ext cx="328160" cy="328160"/>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E6AD21-320F-4558-8CB6-893BF2D20ACE}">
      <dsp:nvSpPr>
        <dsp:cNvPr id="0" name=""/>
        <dsp:cNvSpPr/>
      </dsp:nvSpPr>
      <dsp:spPr>
        <a:xfrm>
          <a:off x="642924" y="7878"/>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Define</a:t>
          </a:r>
        </a:p>
      </dsp:txBody>
      <dsp:txXfrm>
        <a:off x="642924" y="7878"/>
        <a:ext cx="3477720" cy="596654"/>
      </dsp:txXfrm>
    </dsp:sp>
    <dsp:sp modelId="{2D5436FF-CD8F-49B7-BC99-A908F42A00BB}">
      <dsp:nvSpPr>
        <dsp:cNvPr id="0" name=""/>
        <dsp:cNvSpPr/>
      </dsp:nvSpPr>
      <dsp:spPr>
        <a:xfrm>
          <a:off x="4026872" y="7878"/>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Define the problem</a:t>
          </a:r>
        </a:p>
      </dsp:txBody>
      <dsp:txXfrm>
        <a:off x="4026872" y="7878"/>
        <a:ext cx="3747606" cy="596654"/>
      </dsp:txXfrm>
    </dsp:sp>
    <dsp:sp modelId="{5D03E8DB-3BEC-4487-8F14-230693C419EF}">
      <dsp:nvSpPr>
        <dsp:cNvPr id="0" name=""/>
        <dsp:cNvSpPr/>
      </dsp:nvSpPr>
      <dsp:spPr>
        <a:xfrm>
          <a:off x="-46212" y="753697"/>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6D625-0DBD-4D4D-9BAA-0FA7CFF1BF38}">
      <dsp:nvSpPr>
        <dsp:cNvPr id="0" name=""/>
        <dsp:cNvSpPr/>
      </dsp:nvSpPr>
      <dsp:spPr>
        <a:xfrm>
          <a:off x="134276" y="887944"/>
          <a:ext cx="328160" cy="328160"/>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0E8C49-EBEC-42A2-B1AF-E1DC5253DAA3}">
      <dsp:nvSpPr>
        <dsp:cNvPr id="0" name=""/>
        <dsp:cNvSpPr/>
      </dsp:nvSpPr>
      <dsp:spPr>
        <a:xfrm>
          <a:off x="642924" y="753697"/>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Research</a:t>
          </a:r>
        </a:p>
      </dsp:txBody>
      <dsp:txXfrm>
        <a:off x="642924" y="753697"/>
        <a:ext cx="3477720" cy="596654"/>
      </dsp:txXfrm>
    </dsp:sp>
    <dsp:sp modelId="{9941A27D-4987-49A4-ACA0-D2393F0B8B57}">
      <dsp:nvSpPr>
        <dsp:cNvPr id="0" name=""/>
        <dsp:cNvSpPr/>
      </dsp:nvSpPr>
      <dsp:spPr>
        <a:xfrm>
          <a:off x="4026872" y="753697"/>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Do background research</a:t>
          </a:r>
        </a:p>
      </dsp:txBody>
      <dsp:txXfrm>
        <a:off x="4026872" y="753697"/>
        <a:ext cx="3747606" cy="596654"/>
      </dsp:txXfrm>
    </dsp:sp>
    <dsp:sp modelId="{C0F40A7D-A0FF-4DD0-AE70-AF5CC0C3944C}">
      <dsp:nvSpPr>
        <dsp:cNvPr id="0" name=""/>
        <dsp:cNvSpPr/>
      </dsp:nvSpPr>
      <dsp:spPr>
        <a:xfrm>
          <a:off x="-46212" y="1499515"/>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0F48D9-1880-4EA7-A0F3-E23D37623576}">
      <dsp:nvSpPr>
        <dsp:cNvPr id="0" name=""/>
        <dsp:cNvSpPr/>
      </dsp:nvSpPr>
      <dsp:spPr>
        <a:xfrm>
          <a:off x="134276" y="1633763"/>
          <a:ext cx="328160" cy="328160"/>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119AE3-52BB-405F-996D-5203810FF12B}">
      <dsp:nvSpPr>
        <dsp:cNvPr id="0" name=""/>
        <dsp:cNvSpPr/>
      </dsp:nvSpPr>
      <dsp:spPr>
        <a:xfrm>
          <a:off x="642924" y="1499515"/>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Requirements</a:t>
          </a:r>
        </a:p>
      </dsp:txBody>
      <dsp:txXfrm>
        <a:off x="642924" y="1499515"/>
        <a:ext cx="3477720" cy="596654"/>
      </dsp:txXfrm>
    </dsp:sp>
    <dsp:sp modelId="{1A1555AA-C025-4D90-838C-14BC6794E59D}">
      <dsp:nvSpPr>
        <dsp:cNvPr id="0" name=""/>
        <dsp:cNvSpPr/>
      </dsp:nvSpPr>
      <dsp:spPr>
        <a:xfrm>
          <a:off x="4026872" y="1499515"/>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Specify requirements</a:t>
          </a:r>
        </a:p>
      </dsp:txBody>
      <dsp:txXfrm>
        <a:off x="4026872" y="1499515"/>
        <a:ext cx="3747606" cy="596654"/>
      </dsp:txXfrm>
    </dsp:sp>
    <dsp:sp modelId="{8C6DF571-7056-4786-B46B-161117869F8F}">
      <dsp:nvSpPr>
        <dsp:cNvPr id="0" name=""/>
        <dsp:cNvSpPr/>
      </dsp:nvSpPr>
      <dsp:spPr>
        <a:xfrm>
          <a:off x="-46212" y="2245334"/>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FC27FD-3C7B-41FB-AC64-9BD50C71B81D}">
      <dsp:nvSpPr>
        <dsp:cNvPr id="0" name=""/>
        <dsp:cNvSpPr/>
      </dsp:nvSpPr>
      <dsp:spPr>
        <a:xfrm>
          <a:off x="134276" y="2379581"/>
          <a:ext cx="328160" cy="328160"/>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317507-91E9-43DF-9F18-A641BE7827BC}">
      <dsp:nvSpPr>
        <dsp:cNvPr id="0" name=""/>
        <dsp:cNvSpPr/>
      </dsp:nvSpPr>
      <dsp:spPr>
        <a:xfrm>
          <a:off x="642924" y="2245334"/>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Brainstorm</a:t>
          </a:r>
        </a:p>
      </dsp:txBody>
      <dsp:txXfrm>
        <a:off x="642924" y="2245334"/>
        <a:ext cx="3477720" cy="596654"/>
      </dsp:txXfrm>
    </dsp:sp>
    <dsp:sp modelId="{F426248E-5F24-4359-8189-71B15B39B051}">
      <dsp:nvSpPr>
        <dsp:cNvPr id="0" name=""/>
        <dsp:cNvSpPr/>
      </dsp:nvSpPr>
      <dsp:spPr>
        <a:xfrm>
          <a:off x="4026872" y="2245334"/>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Develop solutions</a:t>
          </a:r>
        </a:p>
      </dsp:txBody>
      <dsp:txXfrm>
        <a:off x="4026872" y="2245334"/>
        <a:ext cx="3747606" cy="596654"/>
      </dsp:txXfrm>
    </dsp:sp>
    <dsp:sp modelId="{A4503FEF-0940-4282-84F3-1BDCB9741230}">
      <dsp:nvSpPr>
        <dsp:cNvPr id="0" name=""/>
        <dsp:cNvSpPr/>
      </dsp:nvSpPr>
      <dsp:spPr>
        <a:xfrm>
          <a:off x="-46212" y="2991153"/>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DC2C0D-5FE9-427E-81E3-6D83F7685CB3}">
      <dsp:nvSpPr>
        <dsp:cNvPr id="0" name=""/>
        <dsp:cNvSpPr/>
      </dsp:nvSpPr>
      <dsp:spPr>
        <a:xfrm>
          <a:off x="134276" y="3125400"/>
          <a:ext cx="328160" cy="328160"/>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8EAB19-E77B-4E46-9111-8A0214695A5E}">
      <dsp:nvSpPr>
        <dsp:cNvPr id="0" name=""/>
        <dsp:cNvSpPr/>
      </dsp:nvSpPr>
      <dsp:spPr>
        <a:xfrm>
          <a:off x="642924" y="2991153"/>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Build</a:t>
          </a:r>
        </a:p>
      </dsp:txBody>
      <dsp:txXfrm>
        <a:off x="642924" y="2991153"/>
        <a:ext cx="3477720" cy="596654"/>
      </dsp:txXfrm>
    </dsp:sp>
    <dsp:sp modelId="{D613B4BD-3B22-4440-BDD3-821865FE339E}">
      <dsp:nvSpPr>
        <dsp:cNvPr id="0" name=""/>
        <dsp:cNvSpPr/>
      </dsp:nvSpPr>
      <dsp:spPr>
        <a:xfrm>
          <a:off x="4026872" y="2991153"/>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Build a prototype</a:t>
          </a:r>
        </a:p>
      </dsp:txBody>
      <dsp:txXfrm>
        <a:off x="4026872" y="2991153"/>
        <a:ext cx="3747606" cy="596654"/>
      </dsp:txXfrm>
    </dsp:sp>
    <dsp:sp modelId="{7CBFD87E-5C7D-4BC5-A8EB-A83CEB76EB00}">
      <dsp:nvSpPr>
        <dsp:cNvPr id="0" name=""/>
        <dsp:cNvSpPr/>
      </dsp:nvSpPr>
      <dsp:spPr>
        <a:xfrm>
          <a:off x="-46212" y="3736971"/>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798DA7-1800-4A2B-AE78-CD4C41210814}">
      <dsp:nvSpPr>
        <dsp:cNvPr id="0" name=""/>
        <dsp:cNvSpPr/>
      </dsp:nvSpPr>
      <dsp:spPr>
        <a:xfrm>
          <a:off x="134276" y="3871219"/>
          <a:ext cx="328160" cy="328160"/>
        </a:xfrm>
        <a:prstGeom prst="rect">
          <a:avLst/>
        </a:prstGeom>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472C28-481F-4139-8AA1-E10D0ADAEE39}">
      <dsp:nvSpPr>
        <dsp:cNvPr id="0" name=""/>
        <dsp:cNvSpPr/>
      </dsp:nvSpPr>
      <dsp:spPr>
        <a:xfrm>
          <a:off x="642924" y="3736971"/>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Test</a:t>
          </a:r>
        </a:p>
      </dsp:txBody>
      <dsp:txXfrm>
        <a:off x="642924" y="3736971"/>
        <a:ext cx="3477720" cy="596654"/>
      </dsp:txXfrm>
    </dsp:sp>
    <dsp:sp modelId="{EDE2BC57-6D59-4D50-99AE-924A50D4680A}">
      <dsp:nvSpPr>
        <dsp:cNvPr id="0" name=""/>
        <dsp:cNvSpPr/>
      </dsp:nvSpPr>
      <dsp:spPr>
        <a:xfrm>
          <a:off x="4026872" y="3736971"/>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Test and redesign</a:t>
          </a:r>
        </a:p>
      </dsp:txBody>
      <dsp:txXfrm>
        <a:off x="4026872" y="3736971"/>
        <a:ext cx="3747606" cy="596654"/>
      </dsp:txXfrm>
    </dsp:sp>
    <dsp:sp modelId="{34833FC3-14AF-4AEA-B771-36827AFFD4BA}">
      <dsp:nvSpPr>
        <dsp:cNvPr id="0" name=""/>
        <dsp:cNvSpPr/>
      </dsp:nvSpPr>
      <dsp:spPr>
        <a:xfrm>
          <a:off x="-46212" y="4482790"/>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51F63D-9B76-4613-8CC1-7ABAD1038C98}">
      <dsp:nvSpPr>
        <dsp:cNvPr id="0" name=""/>
        <dsp:cNvSpPr/>
      </dsp:nvSpPr>
      <dsp:spPr>
        <a:xfrm>
          <a:off x="134276" y="4617038"/>
          <a:ext cx="328160" cy="328160"/>
        </a:xfrm>
        <a:prstGeom prst="rect">
          <a:avLst/>
        </a:prstGeom>
        <a:blipFill>
          <a:blip xmlns:r="http://schemas.openxmlformats.org/officeDocument/2006/relationships"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1175EF-E494-4434-9158-9D905D8FF42C}">
      <dsp:nvSpPr>
        <dsp:cNvPr id="0" name=""/>
        <dsp:cNvSpPr/>
      </dsp:nvSpPr>
      <dsp:spPr>
        <a:xfrm>
          <a:off x="642924" y="4482790"/>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dirty="0"/>
            <a:t>Share</a:t>
          </a:r>
        </a:p>
      </dsp:txBody>
      <dsp:txXfrm>
        <a:off x="642924" y="4482790"/>
        <a:ext cx="3477720" cy="596654"/>
      </dsp:txXfrm>
    </dsp:sp>
    <dsp:sp modelId="{7F99D5B4-DE33-4A4B-B5B1-69E7AC370D35}">
      <dsp:nvSpPr>
        <dsp:cNvPr id="0" name=""/>
        <dsp:cNvSpPr/>
      </dsp:nvSpPr>
      <dsp:spPr>
        <a:xfrm>
          <a:off x="4026872" y="4482790"/>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Communicate results</a:t>
          </a:r>
        </a:p>
      </dsp:txBody>
      <dsp:txXfrm>
        <a:off x="4026872" y="4482790"/>
        <a:ext cx="3747606" cy="59665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5688" cy="351419"/>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5262212" y="0"/>
            <a:ext cx="4025688" cy="351419"/>
          </a:xfrm>
          <a:prstGeom prst="rect">
            <a:avLst/>
          </a:prstGeom>
        </p:spPr>
        <p:txBody>
          <a:bodyPr vert="horz" lIns="93104" tIns="46552" rIns="93104" bIns="46552" rtlCol="0"/>
          <a:lstStyle>
            <a:lvl1pPr algn="r">
              <a:defRPr sz="1200"/>
            </a:lvl1pPr>
          </a:lstStyle>
          <a:p>
            <a:fld id="{0FDB490C-EE19-3543-9F7A-2657609D31CD}" type="datetimeFigureOut">
              <a:rPr lang="en-US" smtClean="0"/>
              <a:t>8/12/2022</a:t>
            </a:fld>
            <a:endParaRPr lang="en-US"/>
          </a:p>
        </p:txBody>
      </p:sp>
      <p:sp>
        <p:nvSpPr>
          <p:cNvPr id="4" name="Slide Image Placeholder 3"/>
          <p:cNvSpPr>
            <a:spLocks noGrp="1" noRot="1" noChangeAspect="1"/>
          </p:cNvSpPr>
          <p:nvPr>
            <p:ph type="sldImg" idx="2"/>
          </p:nvPr>
        </p:nvSpPr>
        <p:spPr>
          <a:xfrm>
            <a:off x="2544763" y="876300"/>
            <a:ext cx="4200525" cy="2363788"/>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929005" y="3370699"/>
            <a:ext cx="7432040" cy="2757845"/>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2632"/>
            <a:ext cx="4025688" cy="351418"/>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5262212" y="6652632"/>
            <a:ext cx="4025688" cy="351418"/>
          </a:xfrm>
          <a:prstGeom prst="rect">
            <a:avLst/>
          </a:prstGeom>
        </p:spPr>
        <p:txBody>
          <a:bodyPr vert="horz" lIns="93104" tIns="46552" rIns="93104" bIns="46552" rtlCol="0" anchor="b"/>
          <a:lstStyle>
            <a:lvl1pPr algn="r">
              <a:defRPr sz="1200"/>
            </a:lvl1pPr>
          </a:lstStyle>
          <a:p>
            <a:fld id="{0DF3CA22-E8E8-4840-A74B-7C5B22B8ED21}" type="slidenum">
              <a:rPr lang="en-US" smtClean="0"/>
              <a:t>‹#›</a:t>
            </a:fld>
            <a:endParaRPr lang="en-US"/>
          </a:p>
        </p:txBody>
      </p:sp>
    </p:spTree>
    <p:extLst>
      <p:ext uri="{BB962C8B-B14F-4D97-AF65-F5344CB8AC3E}">
        <p14:creationId xmlns:p14="http://schemas.microsoft.com/office/powerpoint/2010/main" val="241459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museum/education/lesson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ready.gov/" TargetMode="External"/><Relationship Id="rId3" Type="http://schemas.openxmlformats.org/officeDocument/2006/relationships/hyperlink" Target="https://msc.fema.gov/portal/home" TargetMode="External"/><Relationship Id="rId7" Type="http://schemas.openxmlformats.org/officeDocument/2006/relationships/hyperlink" Target="https://emergency.cdc.gov/hazards-specific.asp"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usgs.gov/natural-hazards/earthquake-hazards/hazards" TargetMode="External"/><Relationship Id="rId5" Type="http://schemas.openxmlformats.org/officeDocument/2006/relationships/hyperlink" Target="https://wildfirerisk.org/explore/" TargetMode="External"/><Relationship Id="rId10" Type="http://schemas.openxmlformats.org/officeDocument/2006/relationships/hyperlink" Target="https://www.ready.gov/kids" TargetMode="External"/><Relationship Id="rId4" Type="http://schemas.openxmlformats.org/officeDocument/2006/relationships/hyperlink" Target="https://www.nrc.gov/reactors/operating/map-power-reactors.html" TargetMode="External"/><Relationship Id="rId9" Type="http://schemas.openxmlformats.org/officeDocument/2006/relationships/hyperlink" Target="https://www.ready.gov/plan"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cpr/readiness/stories/EnsuringPreparedness.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outbreaks/index.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weather.gov/safety/lightning-fatalitie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r>
              <a:rPr lang="en-US" dirty="0"/>
              <a:t>The Centers for Disease Control and Prevention (CDC) provides emergency preparedness resources for local and state health departments and dispatch experts to help when disasters strike. When natural disasters, diseases, accidents, or terrorism occurs, CDC responds to help improve the health of those affected, both at home and abroad.</a:t>
            </a:r>
          </a:p>
          <a:p>
            <a:pPr defTabSz="931042">
              <a:defRPr/>
            </a:pPr>
            <a:endParaRPr lang="en-US" dirty="0"/>
          </a:p>
          <a:p>
            <a:pPr defTabSz="931042">
              <a:defRPr/>
            </a:pPr>
            <a:r>
              <a:rPr lang="en-US" dirty="0"/>
              <a:t>Note: These slides are made possible by the David J. </a:t>
            </a:r>
            <a:r>
              <a:rPr lang="en-US" dirty="0" err="1"/>
              <a:t>Sencer</a:t>
            </a:r>
            <a:r>
              <a:rPr lang="en-US" dirty="0"/>
              <a:t> CDC Museum Public Health Academy.  </a:t>
            </a:r>
            <a:r>
              <a:rPr lang="en-US" dirty="0">
                <a:hlinkClick r:id="rId3"/>
              </a:rPr>
              <a:t>https://www.cdc.gov/museum/education/lessons/</a:t>
            </a:r>
            <a:endParaRPr lang="en-US" dirty="0">
              <a:effectLst/>
            </a:endParaRPr>
          </a:p>
          <a:p>
            <a:pPr defTabSz="931042">
              <a:defRPr/>
            </a:pPr>
            <a:endParaRPr lang="en-US" dirty="0"/>
          </a:p>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1</a:t>
            </a:fld>
            <a:endParaRPr lang="en-US"/>
          </a:p>
        </p:txBody>
      </p:sp>
    </p:spTree>
    <p:extLst>
      <p:ext uri="{BB962C8B-B14F-4D97-AF65-F5344CB8AC3E}">
        <p14:creationId xmlns:p14="http://schemas.microsoft.com/office/powerpoint/2010/main" val="2541169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pPr defTabSz="465521">
              <a:defRPr/>
            </a:pPr>
            <a:fld id="{0DF3CA22-E8E8-4840-A74B-7C5B22B8ED21}" type="slidenum">
              <a:rPr lang="en-US">
                <a:solidFill>
                  <a:prstClr val="black"/>
                </a:solidFill>
                <a:latin typeface="Calibri" panose="020F0502020204030204"/>
              </a:rPr>
              <a:pPr defTabSz="465521">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655423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0DF3CA22-E8E8-4840-A74B-7C5B22B8ED21}" type="slidenum">
              <a:rPr lang="en-US" smtClean="0"/>
              <a:t>11</a:t>
            </a:fld>
            <a:endParaRPr lang="en-US"/>
          </a:p>
        </p:txBody>
      </p:sp>
    </p:spTree>
    <p:extLst>
      <p:ext uri="{BB962C8B-B14F-4D97-AF65-F5344CB8AC3E}">
        <p14:creationId xmlns:p14="http://schemas.microsoft.com/office/powerpoint/2010/main" val="2551506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Develop a Disaster Plan</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6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On January 13, 2018, a missile alert was issued through the Emergency Alert System to all cellphones in Hawaii. The message read: “</a:t>
            </a:r>
            <a:r>
              <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Emergency Alert</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BALLISTIC MISSILE THREAT INBOUND TO HAWAII. SEEK IMMEDIATE SHELTER. THIS IS NOT A DRILL.” Similar messages were also played on all televisions and radio stations in the state. People were unsure of what to do, so panic ensued as people tried to seek shelter. If you received this alert, what would you do?</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6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In this case, the alert was a false alarm sent mistakenly by an employee who was later fired from his position. What if it had been real, though? Would you know what to do?</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6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When emergencies happen, having a plan that is already in place dramatically increases your chances of survival and improves outcomes. This activity is designed to get you thinking about the types of emergencies you may face and how you would respond.</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600"/>
              </a:spcAft>
            </a:pPr>
            <a:b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For What Types of Emergencies Should I Prepare?</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6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The first step of emergency planning is to determine the types of emergencies for which you need to prepare. Someone who lives in Oklahoma doesn’t need to prepare for hurricanes but does need to prepare for tornadoes. Do you live in an area that is prone to </a:t>
            </a:r>
            <a:r>
              <a:rPr lang="en-US" sz="1800" u="sng"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hlinkClick r:id="rId3"/>
              </a:rPr>
              <a:t>flooding</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Is there a chemical plant or </a:t>
            </a:r>
            <a:r>
              <a:rPr lang="en-US" sz="1800" u="sng"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hlinkClick r:id="rId4"/>
              </a:rPr>
              <a:t>nuclear power plant</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within 5 miles of your house? Do you live in a wooded area that is subject to </a:t>
            </a:r>
            <a:r>
              <a:rPr lang="en-US" sz="1800" u="sng"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hlinkClick r:id="rId5"/>
              </a:rPr>
              <a:t>wildfires</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Are you near an area that experiences </a:t>
            </a:r>
            <a:r>
              <a:rPr lang="en-US" sz="1800" u="sng"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hlinkClick r:id="rId6"/>
              </a:rPr>
              <a:t>earthquakes</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CDC has information to help you prepare for these emergencies and more here: </a:t>
            </a:r>
            <a:r>
              <a:rPr lang="en-US" sz="1800" u="sng"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hlinkClick r:id="rId7"/>
              </a:rPr>
              <a:t>https://emergency.cdc.gov/hazards-specific.asp</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You may also want to check out the resources available from Ready.gov, a government-run site designed to help you prepare for all types of emergencies: </a:t>
            </a:r>
            <a:r>
              <a:rPr lang="en-US" sz="1800" u="sng"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hlinkClick r:id="rId8"/>
              </a:rPr>
              <a:t>https://www.ready.gov/</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600"/>
              </a:spcAft>
            </a:pPr>
            <a:b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Make sure to consider the likelihood of the following emergency situations:</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lvl="0" indent="-342900">
              <a:lnSpc>
                <a:spcPct val="130000"/>
              </a:lnSpc>
              <a:spcBef>
                <a:spcPts val="0"/>
              </a:spcBef>
              <a:spcAft>
                <a:spcPts val="600"/>
              </a:spcAft>
              <a:buSzPts val="9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Avalanches</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600"/>
              </a:spcAft>
              <a:buSzPts val="9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Bioterrorism</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600"/>
              </a:spcAft>
              <a:buSzPts val="9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Chemical emergencies</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600"/>
              </a:spcAft>
              <a:buSzPts val="9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Disease outbreaks</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600"/>
              </a:spcAft>
              <a:buSzPts val="9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Earthquakes</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600"/>
              </a:spcAft>
              <a:buSzPts val="9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Extreme heat</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600"/>
              </a:spcAft>
              <a:buSzPts val="9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Floods</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600"/>
              </a:spcAft>
              <a:buSzPts val="9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Gas leaks/explosions </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600"/>
              </a:spcAft>
              <a:buSzPts val="9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House fires</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600"/>
              </a:spcAft>
              <a:buSzPts val="9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Hurricanes</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600"/>
              </a:spcAft>
              <a:buSzPts val="9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Landslides/mudslides</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600"/>
              </a:spcAft>
              <a:buSzPts val="9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Lightning</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600"/>
              </a:spcAft>
              <a:buSzPts val="9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Radiation emergencies</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600"/>
              </a:spcAft>
              <a:buSzPts val="9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Tornadoes</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600"/>
              </a:spcAft>
              <a:buSzPts val="9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Tsunamis</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600"/>
              </a:spcAft>
              <a:buSzPts val="9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Volcanoes</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600"/>
              </a:spcAft>
              <a:buSzPts val="9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Wildfires</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600"/>
              </a:spcAft>
              <a:buSzPts val="9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Winter weather</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0" marR="0">
              <a:lnSpc>
                <a:spcPct val="107000"/>
              </a:lnSpc>
              <a:spcBef>
                <a:spcPts val="0"/>
              </a:spcBef>
              <a:spcAft>
                <a:spcPts val="600"/>
              </a:spcAft>
            </a:pPr>
            <a:b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 </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6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How Do I Develop a Plan?</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6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Once you’ve identified the types of emergencies for which you need to plan, it’s time to start putting together the details. This process can seem very overwhelming at first, but you can break it down by starting small. For most disasters, you will either need to shelter in place or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evacuate</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to safety. You just need to figure out the details of how that’s going to work in different scenarios. You also need to think about important names and phone numbers of people you may need to contact, such as doctors or veterinarians, as well as policy numbers for insurance, and banking information to access accounts. Remember, you might not have access to online information after a disaster.</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6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Here are a few questions for you to discuss with other members of your household:</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lvl="0" indent="-342900">
              <a:lnSpc>
                <a:spcPct val="130000"/>
              </a:lnSpc>
              <a:spcBef>
                <a:spcPts val="0"/>
              </a:spcBef>
              <a:spcAft>
                <a:spcPts val="600"/>
              </a:spcAft>
              <a:buSzPts val="9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How will you receive emergency alerts and warnings?</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600"/>
              </a:spcAft>
              <a:buSzPts val="9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What is your shelter plan?</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600"/>
              </a:spcAft>
              <a:buSzPts val="9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What is your </a:t>
            </a:r>
            <a:r>
              <a:rPr lang="en-US" sz="1800" b="1" dirty="0">
                <a:solidFill>
                  <a:srgbClr val="0A3A83"/>
                </a:solidFill>
                <a:effectLst/>
                <a:latin typeface="Century Gothic" panose="020B0502020202020204" pitchFamily="34" charset="0"/>
                <a:ea typeface="Century Gothic" panose="020B0502020202020204" pitchFamily="34" charset="0"/>
                <a:cs typeface="Segoe UI" panose="020B0502040204020203" pitchFamily="34" charset="0"/>
              </a:rPr>
              <a:t>evacuation </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plan?</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600"/>
              </a:spcAft>
              <a:buSzPts val="9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What is your household’s communication plan?</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0" marR="0">
              <a:lnSpc>
                <a:spcPct val="107000"/>
              </a:lnSpc>
              <a:spcBef>
                <a:spcPts val="0"/>
              </a:spcBef>
              <a:spcAft>
                <a:spcPts val="600"/>
              </a:spcAft>
            </a:pPr>
            <a:endPar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6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Go to </a:t>
            </a:r>
            <a:r>
              <a:rPr lang="en-US" sz="1800" u="sng"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hlinkClick r:id="rId9"/>
              </a:rPr>
              <a:t>https://www.ready.gov/plan</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for more details and resources related to each of these questions. This site even has printable plans that you can fill out together.</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600"/>
              </a:spcAft>
            </a:pPr>
            <a:endPar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6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As you develop your plan, make sure to consider the following factors to better match the plan to your household’s needs:</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lvl="0" indent="-342900">
              <a:lnSpc>
                <a:spcPct val="130000"/>
              </a:lnSpc>
              <a:spcBef>
                <a:spcPts val="0"/>
              </a:spcBef>
              <a:spcAft>
                <a:spcPts val="200"/>
              </a:spcAft>
              <a:buSzPts val="9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Different ages of members within your household</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200"/>
              </a:spcAft>
              <a:buSzPts val="9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Responsibilities for assisting others</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200"/>
              </a:spcAft>
              <a:buSzPts val="9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Locations frequented</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200"/>
              </a:spcAft>
              <a:buSzPts val="9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Dietary needs</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200"/>
              </a:spcAft>
              <a:buSzPts val="9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Medical needs, including prescriptions and equipment</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200"/>
              </a:spcAft>
              <a:buSzPts val="9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Disabilities or access and functional needs, including devices and equipment</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200"/>
              </a:spcAft>
              <a:buSzPts val="9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Languages spoken</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200"/>
              </a:spcAft>
              <a:buSzPts val="9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Cultural and religious considerations</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200"/>
              </a:spcAft>
              <a:buSzPts val="9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Pets or service animals</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600"/>
              </a:spcAft>
              <a:buSzPts val="9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Households with school-aged children</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0" marR="0">
              <a:lnSpc>
                <a:spcPct val="107000"/>
              </a:lnSpc>
              <a:spcBef>
                <a:spcPts val="600"/>
              </a:spcBef>
              <a:spcAft>
                <a:spcPts val="600"/>
              </a:spcAft>
            </a:pPr>
            <a:b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6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What Do I Do With My Plan?</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6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Once you have written down your emergency plan, make sure you have access to it. Keep copies in places where you may need access: home, work, school, and vehicles. Keep a secure digital copy as a backup, but don’t rely on it solely in case of power outages. Make sure that all family members, even children, know how to access the plan in case the family is separated.</a:t>
            </a:r>
          </a:p>
          <a:p>
            <a:pPr marL="0" marR="0">
              <a:lnSpc>
                <a:spcPct val="107000"/>
              </a:lnSpc>
              <a:spcBef>
                <a:spcPts val="0"/>
              </a:spcBef>
              <a:spcAft>
                <a:spcPts val="60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6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Once the plan is written, practice it! The first time you do something, there’s always room for improvement. Work with your household to rehearse the plan, making sure that each person knows their role in the plan. This can be tricky or even scary for younger children, so make sure to check out the resources available at </a:t>
            </a:r>
            <a:r>
              <a:rPr lang="en-US" sz="1800" u="sng"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hlinkClick r:id="rId10"/>
              </a:rPr>
              <a:t>https://www.ready.gov/kids</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to make the process easier.</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12</a:t>
            </a:fld>
            <a:endParaRPr lang="en-US"/>
          </a:p>
        </p:txBody>
      </p:sp>
    </p:spTree>
    <p:extLst>
      <p:ext uri="{BB962C8B-B14F-4D97-AF65-F5344CB8AC3E}">
        <p14:creationId xmlns:p14="http://schemas.microsoft.com/office/powerpoint/2010/main" val="1197204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4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Build a Disaster Kit</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Now that you have an idea of what to do, it’s time to think about what you’ll need. For natural disasters like hurricanes, you may go for weeks without power or access to fresh food and water. After Hurricane Maria hit Puerto Rico, it took 11 months to restore power to all areas! For disasters like wildfires or landslides, it is possible that you will temporarily move into an emergency shelter only to return to a home that is no longer there. It is important to be ready to survive whatever comes your way. In this activity, you will gather the resources needed and create an emergency disaster survival kit. </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indent="0">
              <a:lnSpc>
                <a:spcPct val="130000"/>
              </a:lnSpc>
              <a:spcBef>
                <a:spcPts val="0"/>
              </a:spcBef>
              <a:spcAft>
                <a:spcPts val="400"/>
              </a:spcAft>
              <a:tabLst>
                <a:tab pos="228600" algn="l"/>
                <a:tab pos="457200" algn="l"/>
              </a:tabLst>
            </a:pPr>
            <a:b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b="1" dirty="0">
                <a:solidFill>
                  <a:srgbClr val="0B3B8E"/>
                </a:solidFill>
                <a:effectLst/>
                <a:latin typeface="Century Gothic" panose="020B0502020202020204" pitchFamily="34" charset="0"/>
                <a:ea typeface="Century Gothic" panose="020B0502020202020204" pitchFamily="34" charset="0"/>
                <a:cs typeface="Segoe UI" panose="020B0502040204020203" pitchFamily="34" charset="0"/>
              </a:rPr>
              <a:t>Basic Supply List</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400"/>
              </a:spcAft>
              <a:buSzPts val="11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Water (one gallon per person per day for several days, for drinking and sanitation)</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400"/>
              </a:spcAft>
              <a:buSzPts val="11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Food (at least a three-day supply of non-perishable food)</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400"/>
              </a:spcAft>
              <a:buSzPts val="11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Battery-powered or hand crank radio and a NOAA Weather Radio with tone alert</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400"/>
              </a:spcAft>
              <a:buSzPts val="11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Flashlight</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400"/>
              </a:spcAft>
              <a:buSzPts val="11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First aid kit</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400"/>
              </a:spcAft>
              <a:buSzPts val="11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Extra batteries</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400"/>
              </a:spcAft>
              <a:buSzPts val="11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Whistle (to signal for help)</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400"/>
              </a:spcAft>
              <a:buSzPts val="11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Dust mask (to help filter contaminated air)</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400"/>
              </a:spcAft>
              <a:buSzPts val="11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Plastic sheeting and duct tape (to shelter in place)</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400"/>
              </a:spcAft>
              <a:buSzPts val="11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Moist towelettes, garbage bags and plastic ties (for personal sanitation)</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400"/>
              </a:spcAft>
              <a:buSzPts val="11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Wrench or pliers (to turn off utilities)</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400"/>
              </a:spcAft>
              <a:buSzPts val="11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Manual can opener (for food)</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400"/>
              </a:spcAft>
              <a:buSzPts val="11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Local maps</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400"/>
              </a:spcAft>
              <a:buSzPts val="11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Cell phone with chargers and a backup battery</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228600" marR="0" indent="0">
              <a:lnSpc>
                <a:spcPct val="130000"/>
              </a:lnSpc>
              <a:spcBef>
                <a:spcPts val="0"/>
              </a:spcBef>
              <a:spcAft>
                <a:spcPts val="400"/>
              </a:spcAft>
              <a:tabLst>
                <a:tab pos="228600" algn="l"/>
                <a:tab pos="457200" algn="l"/>
              </a:tabLst>
            </a:pPr>
            <a:r>
              <a:rPr lang="en-US" sz="1800" dirty="0">
                <a:solidFill>
                  <a:srgbClr val="0B3B8E"/>
                </a:solidFill>
                <a:effectLst/>
                <a:latin typeface="Century Gothic" panose="020B0502020202020204" pitchFamily="34" charset="0"/>
                <a:ea typeface="Century Gothic" panose="020B0502020202020204" pitchFamily="34" charset="0"/>
                <a:cs typeface="Segoe UI" panose="020B0502040204020203" pitchFamily="34" charset="0"/>
              </a:rPr>
              <a:t> </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0" marR="0" indent="0">
              <a:lnSpc>
                <a:spcPct val="130000"/>
              </a:lnSpc>
              <a:spcBef>
                <a:spcPts val="0"/>
              </a:spcBef>
              <a:spcAft>
                <a:spcPts val="400"/>
              </a:spcAft>
              <a:tabLst>
                <a:tab pos="228600" algn="l"/>
                <a:tab pos="457200" algn="l"/>
              </a:tabLst>
            </a:pPr>
            <a:r>
              <a:rPr lang="en-US" sz="1800" b="1" dirty="0">
                <a:solidFill>
                  <a:srgbClr val="0B3B8E"/>
                </a:solidFill>
                <a:effectLst/>
                <a:latin typeface="Century Gothic" panose="020B0502020202020204" pitchFamily="34" charset="0"/>
                <a:ea typeface="Century Gothic" panose="020B0502020202020204" pitchFamily="34" charset="0"/>
                <a:cs typeface="Segoe UI" panose="020B0502040204020203" pitchFamily="34" charset="0"/>
              </a:rPr>
              <a:t>Additional Supplies You May Need </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400"/>
              </a:spcAft>
              <a:buSzPts val="11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COVID-19 supplies - masks for everyone aged 2 and above, soap, hand sanitizer, disinfecting wipes for surfaces</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400"/>
              </a:spcAft>
              <a:buSzPts val="11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Prescription medications</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400"/>
              </a:spcAft>
              <a:buSzPts val="11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Non-prescription medications such as pain relievers, anti-diarrhea medication, antacids, or laxatives</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400"/>
              </a:spcAft>
              <a:buSzPts val="11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Prescription eyeglasses and contact lens solution</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400"/>
              </a:spcAft>
              <a:buSzPts val="11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Infant formula, bottles, diapers, wipes, and diaper rash cream</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400"/>
              </a:spcAft>
              <a:buSzPts val="11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Pet food and extra water for your pet</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400"/>
              </a:spcAft>
              <a:buSzPts val="11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Cash or traveler’s checks</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400"/>
              </a:spcAft>
              <a:buSzPts val="11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Important family documents, such as copies of insurance policies, identification and bank account records saved electronically or in a waterproof, portable container</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400"/>
              </a:spcAft>
              <a:buSzPts val="11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Sleeping bag or warm blanket for each person</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400"/>
              </a:spcAft>
              <a:buSzPts val="11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Complete change of clothing appropriate for your climate and sturdy shoes</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400"/>
              </a:spcAft>
              <a:buSzPts val="11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Fire extinguisher</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400"/>
              </a:spcAft>
              <a:buSzPts val="11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Matches in a waterproof container</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400"/>
              </a:spcAft>
              <a:buSzPts val="11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Feminine supplies and personal hygiene items</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400"/>
              </a:spcAft>
              <a:buSzPts val="11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Mess kits, paper cups, plates, paper towels and plastic utensils</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400"/>
              </a:spcAft>
              <a:buSzPts val="11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Paper and pencil</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400"/>
              </a:spcAft>
              <a:buSzPts val="1100"/>
              <a:buFont typeface="Wingdings" panose="05000000000000000000" pitchFamily="2"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Books, games, puzzles, or other activities for children</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0" marR="0">
              <a:lnSpc>
                <a:spcPct val="107000"/>
              </a:lnSpc>
              <a:spcBef>
                <a:spcPts val="0"/>
              </a:spcBef>
              <a:spcAft>
                <a:spcPts val="600"/>
              </a:spcAft>
            </a:pPr>
            <a:b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b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Pack Your Kit</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This kit can be used for sheltering in place or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evacuation</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so it is important that it be semi-portable. A large plastic storage bin is a good choice for weatherproofing supplies. You might also use or include smaller bags or backpacks to make carrying the supplies easier in case of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evacuation</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Consider making more than one kit so that you have access to emergency supplies no matter where you are (home, car, work). Include a printed copy of your disaster plan in all kits. Be careful about storing too much personal information in your car due to the potential for break-ins and risk of identity theft.</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13</a:t>
            </a:fld>
            <a:endParaRPr lang="en-US"/>
          </a:p>
        </p:txBody>
      </p:sp>
    </p:spTree>
    <p:extLst>
      <p:ext uri="{BB962C8B-B14F-4D97-AF65-F5344CB8AC3E}">
        <p14:creationId xmlns:p14="http://schemas.microsoft.com/office/powerpoint/2010/main" val="1912586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Share Your Findings</a:t>
            </a:r>
          </a:p>
          <a:p>
            <a:r>
              <a:rPr lang="en-US" sz="1000" dirty="0"/>
              <a:t>The David J. Sencer CDC Museum uses award-winning exhibits and innovative programming to educate visitors about the value of public health and presents the rich heritage and vast accomplishments of CDC. Your plan could be a valuable contribution! Share your demonstration with the CDC Museum on Instagram </a:t>
            </a:r>
            <a:r>
              <a:rPr lang="en-US" sz="1000" b="0" dirty="0"/>
              <a:t>using</a:t>
            </a:r>
            <a:r>
              <a:rPr lang="en-US" sz="1000" b="1" dirty="0"/>
              <a:t> @CDCmuseum</a:t>
            </a:r>
            <a:r>
              <a:rPr lang="en-US" sz="1000" dirty="0"/>
              <a:t>.</a:t>
            </a:r>
          </a:p>
        </p:txBody>
      </p:sp>
      <p:sp>
        <p:nvSpPr>
          <p:cNvPr id="4" name="Slide Number Placeholder 3"/>
          <p:cNvSpPr>
            <a:spLocks noGrp="1"/>
          </p:cNvSpPr>
          <p:nvPr>
            <p:ph type="sldNum" sz="quarter" idx="5"/>
          </p:nvPr>
        </p:nvSpPr>
        <p:spPr/>
        <p:txBody>
          <a:bodyPr/>
          <a:lstStyle/>
          <a:p>
            <a:fld id="{0DF3CA22-E8E8-4840-A74B-7C5B22B8ED21}" type="slidenum">
              <a:rPr lang="en-US" smtClean="0"/>
              <a:t>14</a:t>
            </a:fld>
            <a:endParaRPr lang="en-US"/>
          </a:p>
        </p:txBody>
      </p:sp>
    </p:spTree>
    <p:extLst>
      <p:ext uri="{BB962C8B-B14F-4D97-AF65-F5344CB8AC3E}">
        <p14:creationId xmlns:p14="http://schemas.microsoft.com/office/powerpoint/2010/main" val="1238551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15</a:t>
            </a:fld>
            <a:endParaRPr lang="en-US"/>
          </a:p>
        </p:txBody>
      </p:sp>
    </p:spTree>
    <p:extLst>
      <p:ext uri="{BB962C8B-B14F-4D97-AF65-F5344CB8AC3E}">
        <p14:creationId xmlns:p14="http://schemas.microsoft.com/office/powerpoint/2010/main" val="4138639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042" rtl="0" eaLnBrk="1" fontAlgn="auto" latinLnBrk="0" hangingPunct="1">
              <a:lnSpc>
                <a:spcPct val="100000"/>
              </a:lnSpc>
              <a:spcBef>
                <a:spcPts val="0"/>
              </a:spcBef>
              <a:spcAft>
                <a:spcPts val="0"/>
              </a:spcAft>
              <a:buClrTx/>
              <a:buSzTx/>
              <a:buFontTx/>
              <a:buNone/>
              <a:tabLst/>
              <a:defRPr/>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Terms to Know</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defTabSz="931042">
              <a:defRPr/>
            </a:pPr>
            <a:endParaRPr lang="en-US" dirty="0">
              <a:highlight>
                <a:srgbClr val="FFFF00"/>
              </a:highlight>
            </a:endParaRPr>
          </a:p>
          <a:p>
            <a:pPr defTabSz="931042">
              <a:defRPr/>
            </a:pPr>
            <a:r>
              <a:rPr lang="en-US" dirty="0">
                <a:highlight>
                  <a:srgbClr val="FFFF00"/>
                </a:highlight>
              </a:rPr>
              <a:t>Bioterrorism - the use of biological agents for the purpose of terrorism (ex: anthrax, smallpox)</a:t>
            </a:r>
          </a:p>
          <a:p>
            <a:pPr defTabSz="931042">
              <a:defRPr/>
            </a:pPr>
            <a:r>
              <a:rPr lang="en-US" dirty="0">
                <a:highlight>
                  <a:srgbClr val="FFFF00"/>
                </a:highlight>
              </a:rPr>
              <a:t>Carbon monoxide - an odorless, colorless gas that is produced any time a fossil fuel is burned; can cause sudden illness and death; its chemical formula is CO</a:t>
            </a:r>
          </a:p>
          <a:p>
            <a:pPr defTabSz="931042">
              <a:defRPr/>
            </a:pPr>
            <a:r>
              <a:rPr lang="en-US" dirty="0">
                <a:highlight>
                  <a:srgbClr val="FFFF00"/>
                </a:highlight>
              </a:rPr>
              <a:t>Epidemiology - study of the distribution and control of health-related issues, including diseases </a:t>
            </a:r>
          </a:p>
          <a:p>
            <a:pPr defTabSz="931042">
              <a:defRPr/>
            </a:pPr>
            <a:r>
              <a:rPr lang="en-US" dirty="0">
                <a:highlight>
                  <a:srgbClr val="FFFF00"/>
                </a:highlight>
              </a:rPr>
              <a:t>Evacuation - leaving an area to escape a potential disaster</a:t>
            </a:r>
          </a:p>
          <a:p>
            <a:pPr defTabSz="931042">
              <a:defRPr/>
            </a:pPr>
            <a:r>
              <a:rPr lang="en-US" dirty="0">
                <a:highlight>
                  <a:srgbClr val="FFFF00"/>
                </a:highlight>
              </a:rPr>
              <a:t>Outbreak - an increase in the number of cases of a disease above what is normally expected in that population in that area</a:t>
            </a:r>
          </a:p>
          <a:p>
            <a:pPr defTabSz="931042">
              <a:defRPr/>
            </a:pPr>
            <a:r>
              <a:rPr lang="en-US" dirty="0">
                <a:highlight>
                  <a:srgbClr val="FFFF00"/>
                </a:highlight>
              </a:rPr>
              <a:t>Public Health - the science of protecting and improving the health of people and their communities</a:t>
            </a:r>
          </a:p>
          <a:p>
            <a:pPr defTabSz="931042">
              <a:defRPr/>
            </a:pPr>
            <a:endParaRPr lang="en-US" dirty="0">
              <a:highlight>
                <a:srgbClr val="FFFF00"/>
              </a:highlight>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2</a:t>
            </a:fld>
            <a:endParaRPr lang="en-US"/>
          </a:p>
        </p:txBody>
      </p:sp>
    </p:spTree>
    <p:extLst>
      <p:ext uri="{BB962C8B-B14F-4D97-AF65-F5344CB8AC3E}">
        <p14:creationId xmlns:p14="http://schemas.microsoft.com/office/powerpoint/2010/main" val="62058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r>
              <a:rPr lang="en-US" b="1" dirty="0"/>
              <a:t>Planning for Emergencies</a:t>
            </a:r>
          </a:p>
          <a:p>
            <a:pPr defTabSz="931042">
              <a:defRPr/>
            </a:pPr>
            <a:endParaRPr lang="en-US" dirty="0"/>
          </a:p>
          <a:p>
            <a:pPr defTabSz="931042">
              <a:defRPr/>
            </a:pPr>
            <a:r>
              <a:rPr lang="en-US" dirty="0"/>
              <a:t>Planning for how to maintain and protect your health in a disaster or emergency is an important but often overlooked part of the preparedness process. While 80 percent of respondents to FEMA’s 2019 National Household Survey said they had gathered enough supplies to last three or more days, just 48 percent said they had an emergency action plan. Involve your entire family in planning and practicing how to stay healthy, informed, calm, and connected during an emergency.</a:t>
            </a:r>
          </a:p>
          <a:p>
            <a:pPr defTabSz="931042">
              <a:defRPr/>
            </a:pPr>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3</a:t>
            </a:fld>
            <a:endParaRPr lang="en-US"/>
          </a:p>
        </p:txBody>
      </p:sp>
    </p:spTree>
    <p:extLst>
      <p:ext uri="{BB962C8B-B14F-4D97-AF65-F5344CB8AC3E}">
        <p14:creationId xmlns:p14="http://schemas.microsoft.com/office/powerpoint/2010/main" val="401132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4</a:t>
            </a:fld>
            <a:endParaRPr lang="en-US"/>
          </a:p>
        </p:txBody>
      </p:sp>
    </p:spTree>
    <p:extLst>
      <p:ext uri="{BB962C8B-B14F-4D97-AF65-F5344CB8AC3E}">
        <p14:creationId xmlns:p14="http://schemas.microsoft.com/office/powerpoint/2010/main" val="7322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Emergencies and the Centers for Disease Control and Prevention (CDC)</a:t>
            </a:r>
            <a:endParaRPr lang="en-US" sz="1800" b="1"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0"/>
              </a:spcAft>
            </a:pPr>
            <a:endParaRPr lang="en-US" sz="1800" b="1" dirty="0">
              <a:solidFill>
                <a:schemeClr val="tx1"/>
              </a:solidFill>
              <a:effectLst/>
              <a:latin typeface="Century Gothic" panose="020B050202020202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rPr>
              <a:t>The Center for Preparedness and Response (CPR) is the branch of CDC responsible for coordinating personal health preparedness for </a:t>
            </a:r>
            <a:r>
              <a:rPr lang="en-US" b="1" dirty="0">
                <a:solidFill>
                  <a:srgbClr val="0A3A83"/>
                </a:solidFill>
                <a:effectLst/>
              </a:rPr>
              <a:t>public health</a:t>
            </a:r>
            <a:r>
              <a:rPr lang="en-US" dirty="0">
                <a:solidFill>
                  <a:srgbClr val="0A3A83"/>
                </a:solidFill>
                <a:effectLst/>
              </a:rPr>
              <a:t> </a:t>
            </a:r>
            <a:r>
              <a:rPr lang="en-US" dirty="0">
                <a:solidFill>
                  <a:srgbClr val="000000"/>
                </a:solidFill>
                <a:effectLst/>
              </a:rPr>
              <a:t>emergencies. CPR helps communities prepare, respond, and recover from emergency situations like disease </a:t>
            </a:r>
            <a:r>
              <a:rPr lang="en-US" b="1" dirty="0">
                <a:solidFill>
                  <a:srgbClr val="0A3A83"/>
                </a:solidFill>
                <a:effectLst/>
              </a:rPr>
              <a:t>outbreaks</a:t>
            </a:r>
            <a:r>
              <a:rPr lang="en-US" dirty="0">
                <a:solidFill>
                  <a:srgbClr val="000000"/>
                </a:solidFill>
                <a:effectLst/>
              </a:rPr>
              <a:t>, natural disasters, industrial accidents, and </a:t>
            </a:r>
            <a:r>
              <a:rPr lang="en-US" b="1" dirty="0">
                <a:solidFill>
                  <a:srgbClr val="0A3A83"/>
                </a:solidFill>
                <a:effectLst/>
              </a:rPr>
              <a:t>bioterrorism</a:t>
            </a:r>
            <a:r>
              <a:rPr lang="en-US" dirty="0">
                <a:solidFill>
                  <a:srgbClr val="000000"/>
                </a:solidFill>
                <a:effectLst/>
              </a:rPr>
              <a:t> that threaten people’s wellbeing.</a:t>
            </a:r>
            <a:r>
              <a:rPr lang="en-US" dirty="0">
                <a:effectLst/>
              </a:rPr>
              <a:t> </a:t>
            </a:r>
          </a:p>
          <a:p>
            <a:pPr marL="0" marR="0">
              <a:lnSpc>
                <a:spcPct val="107000"/>
              </a:lnSpc>
              <a:spcBef>
                <a:spcPts val="0"/>
              </a:spcBef>
              <a:spcAft>
                <a:spcPts val="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In the United States, CPR offers a variety of resources for communities to help them prepare and respond to a health emergency. The Public Health Emergency Preparedness (PHEP) cooperative agreement provides funding for health departments to help them build and strengthen their abilities to respond to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threats. CDC also has a framework to help local health departments plan and train for disasters. </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PHEP funds are even used for special events, such as preparing security plans, training first responders, tracking illnesses, and monitoring food safety for the 2019 Super Bowl in Atlanta.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The agreement also funds </a:t>
            </a:r>
            <a:r>
              <a:rPr lang="en-US" sz="1800" u="sng"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hlinkClick r:id="rId3"/>
              </a:rPr>
              <a:t>Career Epidemiology Field Officers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who are deployed to the field to help with emergency preparedness and response operations.</a:t>
            </a:r>
          </a:p>
          <a:p>
            <a:pPr marL="0" marR="0">
              <a:lnSpc>
                <a:spcPct val="107000"/>
              </a:lnSpc>
              <a:spcBef>
                <a:spcPts val="0"/>
              </a:spcBef>
              <a:spcAft>
                <a:spcPts val="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Globally, CDC’s Global Rapid Response Team (GRRT) maintains a team of people who can deploy at a moment’s notice to help manage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emergencies. Between October 2015 and December 2020, a group of 554 team members spent a total of more than 61,000 days in the field. These teams provide long term staffing, train the emergency workforce, and coordinate local and global organizational response. </a:t>
            </a:r>
          </a:p>
          <a:p>
            <a:pPr defTabSz="931042">
              <a:defRPr/>
            </a:pPr>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5</a:t>
            </a:fld>
            <a:endParaRPr lang="en-US"/>
          </a:p>
        </p:txBody>
      </p:sp>
    </p:spTree>
    <p:extLst>
      <p:ext uri="{BB962C8B-B14F-4D97-AF65-F5344CB8AC3E}">
        <p14:creationId xmlns:p14="http://schemas.microsoft.com/office/powerpoint/2010/main" val="130439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118745">
              <a:lnSpc>
                <a:spcPct val="107000"/>
              </a:lnSpc>
              <a:spcBef>
                <a:spcPts val="0"/>
              </a:spcBef>
              <a:spcAft>
                <a:spcPts val="925"/>
              </a:spcAft>
            </a:pPr>
            <a:r>
              <a:rPr lang="en-US" sz="1800" b="1"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t>Disease</a:t>
            </a:r>
            <a:br>
              <a:rPr lang="en-US" sz="1800" b="1"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t>CDC responds to emerging disease </a:t>
            </a:r>
            <a:r>
              <a:rPr lang="en-US" sz="1800" b="1"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t>outbreaks</a:t>
            </a:r>
            <a:r>
              <a:rPr lang="en-US" sz="1800"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t> to protect </a:t>
            </a:r>
            <a:r>
              <a:rPr lang="en-US" sz="1800" b="1"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t> on the local and global stages. During an </a:t>
            </a:r>
            <a:r>
              <a:rPr lang="en-US" sz="1800" b="1"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t>outbreak</a:t>
            </a:r>
            <a:r>
              <a:rPr lang="en-US" sz="1800"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t>, CDC makes recommendations to the public for measures they can take to protect themselves from disease, such as wearing masks and social distancing during the COVID-19 pandemic. When most people think of CDC, they think of diseases like flu and COVID-19. However, the list of monitored diseases is much longer and includes a range of conditions such as hepatitis A, measles, tuberculosis, and cholera. It also includes foodborne illnesses such as those caused by </a:t>
            </a:r>
            <a:r>
              <a:rPr lang="en-US" sz="1800" i="1"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t>E. coli</a:t>
            </a:r>
            <a:r>
              <a:rPr lang="en-US" sz="1800"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i="1"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t>Salmonella</a:t>
            </a:r>
            <a:r>
              <a:rPr lang="en-US" sz="1800"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t>, and </a:t>
            </a:r>
            <a:r>
              <a:rPr lang="en-US" sz="1800" i="1"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t>Shigella</a:t>
            </a:r>
            <a:r>
              <a:rPr lang="en-US" sz="1800"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t>, which are all closely monitored in cooperation with the Food and Drug Administration. CDC responds to </a:t>
            </a:r>
            <a:r>
              <a:rPr lang="en-US" sz="1800" b="1"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t>outbreaks</a:t>
            </a:r>
            <a:r>
              <a:rPr lang="en-US" sz="1800"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t> at the global level, include notable ones, such as the 2014 Ebola </a:t>
            </a:r>
            <a:r>
              <a:rPr lang="en-US" sz="1800" b="1"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t>outbreak</a:t>
            </a:r>
            <a:r>
              <a:rPr lang="en-US" sz="1800"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t> in West Africa and the 2009 H1N1 influenza pandemic. CDC maintains a list of current </a:t>
            </a:r>
            <a:r>
              <a:rPr lang="en-US" sz="1800" b="1"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t>outbreaks</a:t>
            </a:r>
            <a:r>
              <a:rPr lang="en-US" sz="1800"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u="sng"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https://www.cdc.gov/outbreaks/index.html</a:t>
            </a:r>
            <a:endParaRPr lang="en-US" sz="1800"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114300" marR="118745">
              <a:lnSpc>
                <a:spcPct val="107000"/>
              </a:lnSpc>
              <a:spcBef>
                <a:spcPts val="0"/>
              </a:spcBef>
              <a:spcAft>
                <a:spcPts val="925"/>
              </a:spcAft>
            </a:pPr>
            <a:endParaRPr lang="en-US" sz="1800" b="1"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114300" marR="118745">
              <a:lnSpc>
                <a:spcPct val="107000"/>
              </a:lnSpc>
              <a:spcBef>
                <a:spcPts val="0"/>
              </a:spcBef>
              <a:spcAft>
                <a:spcPts val="925"/>
              </a:spcAft>
            </a:pPr>
            <a:r>
              <a:rPr lang="en-US" sz="1800" b="1"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t>Natural Disasters</a:t>
            </a:r>
            <a:br>
              <a:rPr lang="en-US" sz="1800" b="1"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t>Thunderstorms, tornadoes, and flooding pose a variety of dangers. Flying and falling objects can cause injury or death. As little as six inches of moving water can cause a vehicle to lose control. Lightning is one of the leading causes of weather-related fatalities, averaging about 27 </a:t>
            </a:r>
            <a:r>
              <a:rPr lang="en-US" sz="1800" u="sng"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fatalities</a:t>
            </a:r>
            <a:r>
              <a:rPr lang="en-US" sz="1800"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t> a year between 2010-2020. Earthquakes pose a threat in certain parts of the world, causing structural damage, falling objects, and subsequent fires. They can also trigger tsunamis in coastal regions that carry risks of drowning or traumatic injuries from colliding with objects after being swept up by the waves. Landslides and mudslides following heavy rains, drought, or earthquakes can quickly lead to danger. Wildfires increasingly threaten homes as people build homes in wildfire areas. Tracking fire spread, protecting yourself from smoke inhalation, and </a:t>
            </a:r>
            <a:r>
              <a:rPr lang="en-US" sz="1800" b="1"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t>evacuating </a:t>
            </a:r>
            <a:r>
              <a:rPr lang="en-US" sz="1800"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t>when necessary are important for safety. Winter weather carries risks for hypothermia and frostbite, particularly during power outages when heating systems aren’t functional. The opposite, excessive heat, can be just as lethal, causing heat stroke or heat exhaustion. Because natural disasters often arise quickly, it is important to have a plan in place beforehand that includes supplies, shelter or </a:t>
            </a:r>
            <a:r>
              <a:rPr lang="en-US" sz="1800" b="1"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t>evacuation</a:t>
            </a:r>
            <a:r>
              <a:rPr lang="en-US" sz="1800"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t>, and ways to reconnect with family. </a:t>
            </a:r>
          </a:p>
          <a:p>
            <a:pPr marL="114300" marR="118745">
              <a:lnSpc>
                <a:spcPct val="107000"/>
              </a:lnSpc>
              <a:spcBef>
                <a:spcPts val="0"/>
              </a:spcBef>
              <a:spcAft>
                <a:spcPts val="925"/>
              </a:spcAft>
            </a:pPr>
            <a:endParaRPr lang="en-US" sz="1800"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114300" marR="118745">
              <a:lnSpc>
                <a:spcPct val="107000"/>
              </a:lnSpc>
              <a:spcBef>
                <a:spcPts val="0"/>
              </a:spcBef>
              <a:spcAft>
                <a:spcPts val="925"/>
              </a:spcAft>
            </a:pPr>
            <a:r>
              <a:rPr lang="en-US" sz="1800"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t>It is critically important that you have a plan and supplies for the aftermath of a disaster. The risk of injuries doesn’t subside after a disaster, as fallen debris causes significant hazards. Injuries can also be difficult to get treatment for due to transportation difficulties or overwhelmed medical systems. </a:t>
            </a:r>
          </a:p>
          <a:p>
            <a:pPr marL="114300" marR="118745">
              <a:lnSpc>
                <a:spcPct val="107000"/>
              </a:lnSpc>
              <a:spcBef>
                <a:spcPts val="0"/>
              </a:spcBef>
              <a:spcAft>
                <a:spcPts val="925"/>
              </a:spcAft>
            </a:pPr>
            <a:r>
              <a:rPr lang="en-US" sz="1800"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t>Unsanitary conditions after a storm can last weeks or months. Access to clean drinking water and safe food sources can be scarce, contributing to outbreaks of foodborne and diarrheal diseases. Disasters bring people in contact with dangerous insects and animals such as mosquitoes, rodents, snakes, and aggressive dogs. Long-term power outages result in increased cases of carbon monoxide poisoning due to misplaced generators or unsafe cooking practices. The mental health effects of stress, anxiety, and grief after a disaster should also be considered, particularly in people who were already suffering from mental health conditions.</a:t>
            </a:r>
          </a:p>
          <a:p>
            <a:pPr marL="114300" marR="118745">
              <a:lnSpc>
                <a:spcPct val="107000"/>
              </a:lnSpc>
              <a:spcBef>
                <a:spcPts val="0"/>
              </a:spcBef>
              <a:spcAft>
                <a:spcPts val="925"/>
              </a:spcAft>
            </a:pPr>
            <a:endParaRPr lang="en-US" sz="1800"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114300" marR="118745">
              <a:lnSpc>
                <a:spcPct val="107000"/>
              </a:lnSpc>
              <a:spcBef>
                <a:spcPts val="0"/>
              </a:spcBef>
              <a:spcAft>
                <a:spcPts val="925"/>
              </a:spcAft>
            </a:pPr>
            <a:r>
              <a:rPr lang="en-US" sz="1800" b="1"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t>Human-made Disasters</a:t>
            </a:r>
          </a:p>
          <a:p>
            <a:pPr marL="114300" marR="118745">
              <a:lnSpc>
                <a:spcPct val="107000"/>
              </a:lnSpc>
              <a:spcBef>
                <a:spcPts val="0"/>
              </a:spcBef>
              <a:spcAft>
                <a:spcPts val="925"/>
              </a:spcAft>
            </a:pPr>
            <a:r>
              <a:rPr lang="en-US" sz="1800"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t>CDC also responds to human-made emergencies such as chemical releases, radiation emergencies, and acts of terrorism. Chemical spills can occur because of industrial accidents or through intentional release. In 1978, then-President Jimmy Carter declared a federal emergency when widespread chemical contamination was observed in the Love Canal neighborhood in Niagara Falls, NY. CDC provided physical examination of all residents of the former chemical dump and coordinated the federal response. This incident also led to the founding of the Agency for Toxic Substances and Disease Registry (ASTDR) that is now in charge of investigating the human effects of toxin exposure. CDC also has branches that help protect workers. After the 2010 Deepwater Horizon oil spill, investigators from the National Institute for Occupational Safety and Health (NIOSH) conducted a full health hazard investigation to protect workers from the oil rig.</a:t>
            </a:r>
          </a:p>
          <a:p>
            <a:pPr marL="114300" marR="118745">
              <a:lnSpc>
                <a:spcPct val="107000"/>
              </a:lnSpc>
              <a:spcBef>
                <a:spcPts val="0"/>
              </a:spcBef>
              <a:spcAft>
                <a:spcPts val="925"/>
              </a:spcAft>
            </a:pPr>
            <a:endParaRPr lang="en-US" sz="1800"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114300" marR="118745">
              <a:lnSpc>
                <a:spcPct val="107000"/>
              </a:lnSpc>
              <a:spcBef>
                <a:spcPts val="0"/>
              </a:spcBef>
              <a:spcAft>
                <a:spcPts val="925"/>
              </a:spcAft>
            </a:pPr>
            <a:r>
              <a:rPr lang="en-US" sz="1800"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t>Radiation emergencies include the intentional use of nuclear weapons, dirty bombs, or radiological exposure devices, as well as accidents from nuclear power plants, transportation, and manufacturing. In 1979, a nuclear power plant accident occurred at Three Mile Island Unit 2 in Middleton, Pennsylvania. CDC, along with many others, responded to evaluate the radiation exposure risks of all residents within 5 miles of the reactor. When a 2011 earthquake damaged a nuclear power plant in Fukushima, Japan, CDC and the Food and Drug Administration monitored the presence of radionucleotides in the environment and in food sources originating from Japan.</a:t>
            </a:r>
          </a:p>
          <a:p>
            <a:pPr marL="114300" marR="118745">
              <a:lnSpc>
                <a:spcPct val="107000"/>
              </a:lnSpc>
              <a:spcBef>
                <a:spcPts val="0"/>
              </a:spcBef>
              <a:spcAft>
                <a:spcPts val="925"/>
              </a:spcAft>
            </a:pPr>
            <a:endParaRPr lang="en-US" sz="1800"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114300" marR="118745">
              <a:lnSpc>
                <a:spcPct val="107000"/>
              </a:lnSpc>
              <a:spcBef>
                <a:spcPts val="0"/>
              </a:spcBef>
              <a:spcAft>
                <a:spcPts val="925"/>
              </a:spcAft>
            </a:pPr>
            <a:r>
              <a:rPr lang="en-US" sz="1800"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t>CDC also responds to acts of terrorism, including bioterrorism. NIOSH administers the World Trade Center Health Program, providing services to survivors and first responders affected by the 9/11 attacks in 2001. When deadly anthrax spores were mailed to many recipients in 2001, CDC investigated the 22 cases and 5 resulting deaths. CDC also maintains emergency response plans for various terrorist scenarios and activates its Emergency Operations Center when responding to attacks. Drills conducted by hospitals in Boston helped hospital workers prepare for the mass casualties that arrived after more than 260 were injured in the 2013 Boston marathon bombing.</a:t>
            </a:r>
            <a:endParaRPr lang="en-US" dirty="0">
              <a:solidFill>
                <a:schemeClr val="tx2"/>
              </a:solidFill>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6</a:t>
            </a:fld>
            <a:endParaRPr lang="en-US"/>
          </a:p>
        </p:txBody>
      </p:sp>
    </p:spTree>
    <p:extLst>
      <p:ext uri="{BB962C8B-B14F-4D97-AF65-F5344CB8AC3E}">
        <p14:creationId xmlns:p14="http://schemas.microsoft.com/office/powerpoint/2010/main" val="3179458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7</a:t>
            </a:fld>
            <a:endParaRPr lang="en-US"/>
          </a:p>
        </p:txBody>
      </p:sp>
    </p:spTree>
    <p:extLst>
      <p:ext uri="{BB962C8B-B14F-4D97-AF65-F5344CB8AC3E}">
        <p14:creationId xmlns:p14="http://schemas.microsoft.com/office/powerpoint/2010/main" val="3805181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From the Experts:</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u="none"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t>An Emergency Operations Center (EOC) is a centralized location that makes handling a disaster more efficient and effective. EOCs use systems to coordinate the people and things needed to mitigate a disaster. Watch this video to learn more about how EOCs, both small and large, act quickly in the face of a disaster. https://youtu.be/RwtEp84tGYQ</a:t>
            </a:r>
          </a:p>
          <a:p>
            <a:pPr marL="0" marR="0">
              <a:lnSpc>
                <a:spcPct val="107000"/>
              </a:lnSpc>
              <a:spcBef>
                <a:spcPts val="0"/>
              </a:spcBef>
              <a:spcAft>
                <a:spcPts val="800"/>
              </a:spcAft>
            </a:pPr>
            <a:endParaRPr lang="en-US" sz="1800" u="none"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u="none"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t>CDC activated its EOC in 2014 to respond to an Ebola </a:t>
            </a:r>
            <a:r>
              <a:rPr lang="en-US" sz="1800" b="1" u="none"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t>outbreak</a:t>
            </a:r>
            <a:r>
              <a:rPr lang="en-US" sz="1800" u="none"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t> in West Africa. Watch the video below to learn more about how it was used to stop the spread and help other countries manage their own health care resources to stop future </a:t>
            </a:r>
            <a:r>
              <a:rPr lang="en-US" sz="1800" b="1" u="none"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t>outbreaks</a:t>
            </a:r>
            <a:r>
              <a:rPr lang="en-US" sz="1800" u="none"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rPr>
              <a:t>. https://youtu.be/vMXFoEnK3TA</a:t>
            </a:r>
          </a:p>
          <a:p>
            <a:pPr marL="0" marR="0">
              <a:lnSpc>
                <a:spcPct val="107000"/>
              </a:lnSpc>
              <a:spcBef>
                <a:spcPts val="0"/>
              </a:spcBef>
              <a:spcAft>
                <a:spcPts val="800"/>
              </a:spcAft>
            </a:pPr>
            <a:endParaRPr lang="en-US" sz="1800" b="1" u="none" dirty="0">
              <a:solidFill>
                <a:schemeClr val="tx2"/>
              </a:solidFill>
              <a:effectLst/>
              <a:latin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endParaRPr lang="en-US" sz="1800" b="1" u="none" dirty="0">
              <a:solidFill>
                <a:schemeClr val="tx2"/>
              </a:solidFill>
              <a:effectLst/>
              <a:latin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B3B8E"/>
                </a:solidFill>
                <a:effectLst/>
                <a:latin typeface="Century Gothic" panose="020B0502020202020204" pitchFamily="34" charset="0"/>
                <a:cs typeface="Segoe UI" panose="020B0502040204020203" pitchFamily="34" charset="0"/>
              </a:rPr>
              <a:t>Why Participate? A Message from CDC</a:t>
            </a:r>
          </a:p>
          <a:p>
            <a:pPr marL="0" marR="0">
              <a:lnSpc>
                <a:spcPct val="107000"/>
              </a:lnSpc>
              <a:spcBef>
                <a:spcPts val="0"/>
              </a:spcBef>
              <a:spcAft>
                <a:spcPts val="800"/>
              </a:spcAft>
            </a:pPr>
            <a:endParaRPr lang="en-US" sz="1800" b="1" dirty="0">
              <a:effectLst/>
              <a:latin typeface="Century Gothic" panose="020B0502020202020204" pitchFamily="34" charset="0"/>
              <a:cs typeface="Segoe UI" panose="020B0502040204020203" pitchFamily="34" charset="0"/>
            </a:endParaRPr>
          </a:p>
          <a:p>
            <a:pPr marL="0" marR="0">
              <a:lnSpc>
                <a:spcPct val="107000"/>
              </a:lnSpc>
              <a:spcBef>
                <a:spcPts val="0"/>
              </a:spcBef>
              <a:spcAft>
                <a:spcPts val="0"/>
              </a:spcAft>
            </a:pPr>
            <a:r>
              <a:rPr lang="en-US" sz="18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We live in a time where information and communication are both available at the touch of a button. During emergencies, power outages and telecommunication interruptions are very common. What would you do if you couldn’t look up important survival information or contact your loved ones during an actual emergency? To avoid this situation, it is important to prepare before disaster strikes. By getting your family’s plan together and practicing your emergency routines, you can ensure your health and safety.</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8</a:t>
            </a:fld>
            <a:endParaRPr lang="en-US"/>
          </a:p>
        </p:txBody>
      </p:sp>
    </p:spTree>
    <p:extLst>
      <p:ext uri="{BB962C8B-B14F-4D97-AF65-F5344CB8AC3E}">
        <p14:creationId xmlns:p14="http://schemas.microsoft.com/office/powerpoint/2010/main" val="2441354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9</a:t>
            </a:fld>
            <a:endParaRPr lang="en-US"/>
          </a:p>
        </p:txBody>
      </p:sp>
    </p:spTree>
    <p:extLst>
      <p:ext uri="{BB962C8B-B14F-4D97-AF65-F5344CB8AC3E}">
        <p14:creationId xmlns:p14="http://schemas.microsoft.com/office/powerpoint/2010/main" val="221277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8/12/2022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cdc.gov/museum/education/lessons/"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microsoft.com/office/2007/relationships/hdphoto" Target="../media/hdphoto1.wdp"/><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ady.gov/" TargetMode="External"/><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jpeg"/><Relationship Id="rId5" Type="http://schemas.microsoft.com/office/2007/relationships/hdphoto" Target="../media/hdphoto1.wdp"/><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8.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RwtEp84tGYQ?feature=oembed" TargetMode="External"/><Relationship Id="rId6" Type="http://schemas.openxmlformats.org/officeDocument/2006/relationships/image" Target="../media/image3.png"/><Relationship Id="rId5" Type="http://schemas.openxmlformats.org/officeDocument/2006/relationships/hyperlink" Target="https://youtu.be/RwtEp84tGYQ" TargetMode="Externa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hlinkClick r:id="rId3"/>
            <a:extLst>
              <a:ext uri="{FF2B5EF4-FFF2-40B4-BE49-F238E27FC236}">
                <a16:creationId xmlns:a16="http://schemas.microsoft.com/office/drawing/2014/main" id="{57E49BB8-929D-2340-9D25-455EFF56D866}"/>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8642" y="4054744"/>
            <a:ext cx="4974402" cy="1719209"/>
          </a:xfrm>
          <a:prstGeom prst="rect">
            <a:avLst/>
          </a:prstGeom>
        </p:spPr>
      </p:pic>
      <p:sp>
        <p:nvSpPr>
          <p:cNvPr id="2" name="Title 1">
            <a:extLst>
              <a:ext uri="{FF2B5EF4-FFF2-40B4-BE49-F238E27FC236}">
                <a16:creationId xmlns:a16="http://schemas.microsoft.com/office/drawing/2014/main" id="{C9AA9382-BE15-3E4C-85B6-9549BE945773}"/>
              </a:ext>
            </a:extLst>
          </p:cNvPr>
          <p:cNvSpPr>
            <a:spLocks noGrp="1"/>
          </p:cNvSpPr>
          <p:nvPr>
            <p:ph type="ctrTitle"/>
          </p:nvPr>
        </p:nvSpPr>
        <p:spPr>
          <a:xfrm>
            <a:off x="457200" y="1298448"/>
            <a:ext cx="7197213" cy="2837939"/>
          </a:xfrm>
        </p:spPr>
        <p:txBody>
          <a:bodyPr/>
          <a:lstStyle/>
          <a:p>
            <a:pPr algn="ctr"/>
            <a:r>
              <a:rPr lang="en-US" dirty="0">
                <a:solidFill>
                  <a:srgbClr val="FDB913"/>
                </a:solidFill>
              </a:rPr>
              <a:t>Preparing for Disasters</a:t>
            </a:r>
          </a:p>
        </p:txBody>
      </p:sp>
      <p:pic>
        <p:nvPicPr>
          <p:cNvPr id="6" name="Picture 5" descr="Brandmark of the David. J. Sencer CDC Museum – Public Health Academy">
            <a:extLst>
              <a:ext uri="{FF2B5EF4-FFF2-40B4-BE49-F238E27FC236}">
                <a16:creationId xmlns:a16="http://schemas.microsoft.com/office/drawing/2014/main" id="{83B477C5-E0CD-F042-9909-7E096F150D8C}"/>
              </a:ext>
              <a:ext uri="{C183D7F6-B498-43B3-948B-1728B52AA6E4}">
                <adec:decorative xmlns:adec="http://schemas.microsoft.com/office/drawing/2017/decorative" val="0"/>
              </a:ext>
            </a:extLst>
          </p:cNvPr>
          <p:cNvPicPr>
            <a:picLocks noChangeAspect="1"/>
          </p:cNvPicPr>
          <p:nvPr/>
        </p:nvPicPr>
        <p:blipFill>
          <a:blip r:embed="rId5" cstate="screen">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pic>
        <p:nvPicPr>
          <p:cNvPr id="7" name="Picture 6" descr="Brandmark of the U.S. Department of Health and Human Services - CDC - Centers for Disease Control and Prevention">
            <a:extLst>
              <a:ext uri="{FF2B5EF4-FFF2-40B4-BE49-F238E27FC236}">
                <a16:creationId xmlns:a16="http://schemas.microsoft.com/office/drawing/2014/main" id="{BEC550AF-0652-B14D-A41F-AC056501AF3E}"/>
              </a:ex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sp>
        <p:nvSpPr>
          <p:cNvPr id="9" name="Content Placeholder 2">
            <a:extLst>
              <a:ext uri="{FF2B5EF4-FFF2-40B4-BE49-F238E27FC236}">
                <a16:creationId xmlns:a16="http://schemas.microsoft.com/office/drawing/2014/main" id="{1D1390E8-BAFE-4E74-8F39-4D44C3826157}"/>
              </a:ext>
              <a:ext uri="{C183D7F6-B498-43B3-948B-1728B52AA6E4}">
                <adec:decorative xmlns:adec="http://schemas.microsoft.com/office/drawing/2017/decorative" val="1"/>
              </a:ext>
            </a:extLst>
          </p:cNvPr>
          <p:cNvSpPr txBox="1">
            <a:spLocks/>
          </p:cNvSpPr>
          <p:nvPr/>
        </p:nvSpPr>
        <p:spPr>
          <a:xfrm>
            <a:off x="-1" y="6101054"/>
            <a:ext cx="12161351" cy="77291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endParaRPr lang="en-US" sz="1200" dirty="0">
              <a:solidFill>
                <a:schemeClr val="tx1"/>
              </a:solidFill>
            </a:endParaRPr>
          </a:p>
        </p:txBody>
      </p:sp>
      <p:pic>
        <p:nvPicPr>
          <p:cNvPr id="8" name="Graphic 16">
            <a:extLst>
              <a:ext uri="{FF2B5EF4-FFF2-40B4-BE49-F238E27FC236}">
                <a16:creationId xmlns:a16="http://schemas.microsoft.com/office/drawing/2014/main" id="{AE3A091A-3872-4721-9DB5-6A6F413B7455}"/>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54413" y="3198203"/>
            <a:ext cx="856541" cy="856541"/>
          </a:xfrm>
          <a:prstGeom prst="rect">
            <a:avLst/>
          </a:prstGeom>
        </p:spPr>
      </p:pic>
    </p:spTree>
    <p:extLst>
      <p:ext uri="{BB962C8B-B14F-4D97-AF65-F5344CB8AC3E}">
        <p14:creationId xmlns:p14="http://schemas.microsoft.com/office/powerpoint/2010/main" val="55569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9" name="Content Placeholder 2">
            <a:extLst>
              <a:ext uri="{FF2B5EF4-FFF2-40B4-BE49-F238E27FC236}">
                <a16:creationId xmlns:a16="http://schemas.microsoft.com/office/drawing/2014/main" id="{013B6703-5C46-40EB-B380-6A5A0CAF72FE}"/>
              </a:ext>
            </a:extLst>
          </p:cNvPr>
          <p:cNvSpPr txBox="1">
            <a:spLocks/>
          </p:cNvSpPr>
          <p:nvPr/>
        </p:nvSpPr>
        <p:spPr>
          <a:xfrm>
            <a:off x="1225030" y="761999"/>
            <a:ext cx="7004570" cy="551345"/>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00957C"/>
              </a:buClr>
              <a:buSzTx/>
              <a:buFont typeface="Wingdings 2" pitchFamily="18" charset="2"/>
              <a:buNone/>
              <a:tabLst/>
              <a:defRPr/>
            </a:pPr>
            <a:r>
              <a:rPr kumimoji="0" lang="en-US" sz="2800" b="1" i="0" u="none" strike="noStrike" kern="1200" cap="none" spc="0" normalizeH="0" baseline="0" noProof="0" dirty="0">
                <a:ln>
                  <a:noFill/>
                </a:ln>
                <a:solidFill>
                  <a:srgbClr val="F15A27"/>
                </a:solidFill>
                <a:effectLst/>
                <a:uLnTx/>
                <a:uFillTx/>
                <a:latin typeface="Corbel" panose="020B0503020204020204"/>
                <a:ea typeface="+mn-ea"/>
                <a:cs typeface="+mn-cs"/>
              </a:rPr>
              <a:t>Call to Action!</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1313343"/>
            <a:ext cx="7120118" cy="3329775"/>
          </a:xfrm>
        </p:spPr>
        <p:txBody>
          <a:bodyPr anchor="t">
            <a:normAutofit/>
          </a:bodyPr>
          <a:lstStyle/>
          <a:p>
            <a:pPr marL="514350" indent="-514350">
              <a:buFont typeface="+mj-lt"/>
              <a:buAutoNum type="arabicPeriod"/>
            </a:pPr>
            <a:r>
              <a:rPr lang="en-US" sz="2800" dirty="0"/>
              <a:t>Develop a disaster plan.</a:t>
            </a:r>
          </a:p>
          <a:p>
            <a:pPr marL="514350" indent="-514350">
              <a:buFont typeface="+mj-lt"/>
              <a:buAutoNum type="arabicPeriod"/>
            </a:pPr>
            <a:r>
              <a:rPr lang="en-US" sz="2800" dirty="0"/>
              <a:t>Build a disaster kit.</a:t>
            </a:r>
          </a:p>
          <a:p>
            <a:pPr marL="514350" indent="-514350">
              <a:buFont typeface="+mj-lt"/>
              <a:buAutoNum type="arabicPeriod"/>
            </a:pPr>
            <a:r>
              <a:rPr lang="en-US" sz="2800" dirty="0"/>
              <a:t>Share your findings.</a:t>
            </a:r>
          </a:p>
          <a:p>
            <a:pPr marL="457200" indent="-457200" defTabSz="457200">
              <a:buFontTx/>
              <a:buChar char="-"/>
            </a:pPr>
            <a:endParaRPr lang="en-US" sz="2800" dirty="0"/>
          </a:p>
          <a:p>
            <a:pPr marL="0" indent="0" defTabSz="457200">
              <a:buNone/>
            </a:pPr>
            <a:r>
              <a:rPr lang="en-US" sz="2800" dirty="0"/>
              <a:t>Why do you think participation is important?</a:t>
            </a:r>
          </a:p>
          <a:p>
            <a:pPr marL="457200" indent="-457200" defTabSz="457200">
              <a:buFontTx/>
              <a:buChar char="-"/>
            </a:pPr>
            <a:endParaRPr lang="en-US" sz="2800" dirty="0"/>
          </a:p>
        </p:txBody>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328369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21688C-DA78-EB47-9FE5-73CD085E53D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7" name="Picture 6">
            <a:extLst>
              <a:ext uri="{FF2B5EF4-FFF2-40B4-BE49-F238E27FC236}">
                <a16:creationId xmlns:a16="http://schemas.microsoft.com/office/drawing/2014/main" id="{FD9B23BA-F04E-3E4A-9520-41E815F79620}"/>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12763"/>
            <a:ext cx="738115" cy="738115"/>
          </a:xfrm>
          <a:prstGeom prst="rect">
            <a:avLst/>
          </a:prstGeom>
        </p:spPr>
      </p:pic>
      <p:sp>
        <p:nvSpPr>
          <p:cNvPr id="2" name="Title 1">
            <a:extLst>
              <a:ext uri="{FF2B5EF4-FFF2-40B4-BE49-F238E27FC236}">
                <a16:creationId xmlns:a16="http://schemas.microsoft.com/office/drawing/2014/main" id="{24231202-A8E8-7B4F-ACC3-6C963F45BD32}"/>
              </a:ext>
            </a:extLst>
          </p:cNvPr>
          <p:cNvSpPr>
            <a:spLocks noGrp="1"/>
          </p:cNvSpPr>
          <p:nvPr>
            <p:ph type="title"/>
          </p:nvPr>
        </p:nvSpPr>
        <p:spPr>
          <a:xfrm>
            <a:off x="252919" y="1123837"/>
            <a:ext cx="2947482" cy="4601183"/>
          </a:xfrm>
        </p:spPr>
        <p:txBody>
          <a:bodyPr>
            <a:normAutofit/>
          </a:bodyPr>
          <a:lstStyle/>
          <a:p>
            <a:r>
              <a:rPr lang="en-US" dirty="0"/>
              <a:t>Use the Engineering Design Process</a:t>
            </a:r>
          </a:p>
        </p:txBody>
      </p:sp>
      <p:sp>
        <p:nvSpPr>
          <p:cNvPr id="3" name="TextBox 2">
            <a:extLst>
              <a:ext uri="{FF2B5EF4-FFF2-40B4-BE49-F238E27FC236}">
                <a16:creationId xmlns:a16="http://schemas.microsoft.com/office/drawing/2014/main" id="{F3427499-2660-AAC7-7E9B-5510238DF497}"/>
              </a:ext>
            </a:extLst>
          </p:cNvPr>
          <p:cNvSpPr txBox="1"/>
          <p:nvPr/>
        </p:nvSpPr>
        <p:spPr>
          <a:xfrm>
            <a:off x="4465320" y="1021080"/>
            <a:ext cx="819455" cy="369332"/>
          </a:xfrm>
          <a:prstGeom prst="rect">
            <a:avLst/>
          </a:prstGeom>
          <a:noFill/>
        </p:spPr>
        <p:txBody>
          <a:bodyPr wrap="none" rtlCol="0">
            <a:spAutoFit/>
          </a:bodyPr>
          <a:lstStyle/>
          <a:p>
            <a:r>
              <a:rPr lang="en-US" dirty="0"/>
              <a:t>Define</a:t>
            </a:r>
            <a:endParaRPr lang="en-CA" dirty="0"/>
          </a:p>
        </p:txBody>
      </p:sp>
      <p:sp>
        <p:nvSpPr>
          <p:cNvPr id="4" name="TextBox 3">
            <a:extLst>
              <a:ext uri="{FF2B5EF4-FFF2-40B4-BE49-F238E27FC236}">
                <a16:creationId xmlns:a16="http://schemas.microsoft.com/office/drawing/2014/main" id="{C360843C-DB1D-1B82-54D4-C2159062C008}"/>
              </a:ext>
            </a:extLst>
          </p:cNvPr>
          <p:cNvSpPr txBox="1"/>
          <p:nvPr/>
        </p:nvSpPr>
        <p:spPr>
          <a:xfrm>
            <a:off x="7863840" y="967740"/>
            <a:ext cx="2036135" cy="369332"/>
          </a:xfrm>
          <a:prstGeom prst="rect">
            <a:avLst/>
          </a:prstGeom>
          <a:noFill/>
        </p:spPr>
        <p:txBody>
          <a:bodyPr wrap="none" rtlCol="0">
            <a:spAutoFit/>
          </a:bodyPr>
          <a:lstStyle/>
          <a:p>
            <a:r>
              <a:rPr lang="en-US" dirty="0"/>
              <a:t>Define the problem</a:t>
            </a:r>
            <a:endParaRPr lang="en-CA" dirty="0"/>
          </a:p>
        </p:txBody>
      </p:sp>
      <p:sp>
        <p:nvSpPr>
          <p:cNvPr id="5" name="TextBox 4">
            <a:extLst>
              <a:ext uri="{FF2B5EF4-FFF2-40B4-BE49-F238E27FC236}">
                <a16:creationId xmlns:a16="http://schemas.microsoft.com/office/drawing/2014/main" id="{BD72FE01-CCB0-8D27-ABEA-D199E4358387}"/>
              </a:ext>
            </a:extLst>
          </p:cNvPr>
          <p:cNvSpPr txBox="1"/>
          <p:nvPr/>
        </p:nvSpPr>
        <p:spPr>
          <a:xfrm>
            <a:off x="4465320" y="1744980"/>
            <a:ext cx="1055417" cy="369332"/>
          </a:xfrm>
          <a:prstGeom prst="rect">
            <a:avLst/>
          </a:prstGeom>
          <a:noFill/>
        </p:spPr>
        <p:txBody>
          <a:bodyPr wrap="none" rtlCol="0">
            <a:spAutoFit/>
          </a:bodyPr>
          <a:lstStyle/>
          <a:p>
            <a:r>
              <a:rPr lang="en-US" dirty="0"/>
              <a:t>Research</a:t>
            </a:r>
            <a:endParaRPr lang="en-CA" dirty="0"/>
          </a:p>
        </p:txBody>
      </p:sp>
      <p:sp>
        <p:nvSpPr>
          <p:cNvPr id="8" name="TextBox 7">
            <a:extLst>
              <a:ext uri="{FF2B5EF4-FFF2-40B4-BE49-F238E27FC236}">
                <a16:creationId xmlns:a16="http://schemas.microsoft.com/office/drawing/2014/main" id="{C95FD2FE-33E6-9576-03B4-E42E1C02FF5E}"/>
              </a:ext>
            </a:extLst>
          </p:cNvPr>
          <p:cNvSpPr txBox="1"/>
          <p:nvPr/>
        </p:nvSpPr>
        <p:spPr>
          <a:xfrm>
            <a:off x="7863840" y="1744980"/>
            <a:ext cx="2506135" cy="369332"/>
          </a:xfrm>
          <a:prstGeom prst="rect">
            <a:avLst/>
          </a:prstGeom>
          <a:noFill/>
        </p:spPr>
        <p:txBody>
          <a:bodyPr wrap="none" rtlCol="0">
            <a:spAutoFit/>
          </a:bodyPr>
          <a:lstStyle/>
          <a:p>
            <a:r>
              <a:rPr lang="en-US" dirty="0"/>
              <a:t>Do background research</a:t>
            </a:r>
            <a:endParaRPr lang="en-CA" dirty="0"/>
          </a:p>
        </p:txBody>
      </p:sp>
      <p:sp>
        <p:nvSpPr>
          <p:cNvPr id="9" name="TextBox 8">
            <a:extLst>
              <a:ext uri="{FF2B5EF4-FFF2-40B4-BE49-F238E27FC236}">
                <a16:creationId xmlns:a16="http://schemas.microsoft.com/office/drawing/2014/main" id="{21B72A2B-8EF2-3C13-806B-D10F169A7A9F}"/>
              </a:ext>
            </a:extLst>
          </p:cNvPr>
          <p:cNvSpPr txBox="1"/>
          <p:nvPr/>
        </p:nvSpPr>
        <p:spPr>
          <a:xfrm>
            <a:off x="4465320" y="2438400"/>
            <a:ext cx="1518685" cy="369332"/>
          </a:xfrm>
          <a:prstGeom prst="rect">
            <a:avLst/>
          </a:prstGeom>
          <a:noFill/>
        </p:spPr>
        <p:txBody>
          <a:bodyPr wrap="none" rtlCol="0">
            <a:spAutoFit/>
          </a:bodyPr>
          <a:lstStyle/>
          <a:p>
            <a:r>
              <a:rPr lang="en-US" dirty="0"/>
              <a:t>Requirements</a:t>
            </a:r>
            <a:endParaRPr lang="en-CA" dirty="0"/>
          </a:p>
        </p:txBody>
      </p:sp>
      <p:sp>
        <p:nvSpPr>
          <p:cNvPr id="10" name="TextBox 9">
            <a:extLst>
              <a:ext uri="{FF2B5EF4-FFF2-40B4-BE49-F238E27FC236}">
                <a16:creationId xmlns:a16="http://schemas.microsoft.com/office/drawing/2014/main" id="{C2C52E1E-697D-18AC-00D0-08F30F2DB70A}"/>
              </a:ext>
            </a:extLst>
          </p:cNvPr>
          <p:cNvSpPr txBox="1"/>
          <p:nvPr/>
        </p:nvSpPr>
        <p:spPr>
          <a:xfrm>
            <a:off x="7863840" y="2438400"/>
            <a:ext cx="2212465" cy="369332"/>
          </a:xfrm>
          <a:prstGeom prst="rect">
            <a:avLst/>
          </a:prstGeom>
          <a:noFill/>
        </p:spPr>
        <p:txBody>
          <a:bodyPr wrap="none" rtlCol="0">
            <a:spAutoFit/>
          </a:bodyPr>
          <a:lstStyle/>
          <a:p>
            <a:r>
              <a:rPr lang="en-US" dirty="0"/>
              <a:t>Specify requirements</a:t>
            </a:r>
            <a:endParaRPr lang="en-CA" dirty="0"/>
          </a:p>
        </p:txBody>
      </p:sp>
      <p:sp>
        <p:nvSpPr>
          <p:cNvPr id="11" name="TextBox 10">
            <a:extLst>
              <a:ext uri="{FF2B5EF4-FFF2-40B4-BE49-F238E27FC236}">
                <a16:creationId xmlns:a16="http://schemas.microsoft.com/office/drawing/2014/main" id="{BA379B4B-7E81-7574-B9EA-903E6D0E135E}"/>
              </a:ext>
            </a:extLst>
          </p:cNvPr>
          <p:cNvSpPr txBox="1"/>
          <p:nvPr/>
        </p:nvSpPr>
        <p:spPr>
          <a:xfrm>
            <a:off x="4465320" y="3192780"/>
            <a:ext cx="1250663" cy="369332"/>
          </a:xfrm>
          <a:prstGeom prst="rect">
            <a:avLst/>
          </a:prstGeom>
          <a:noFill/>
        </p:spPr>
        <p:txBody>
          <a:bodyPr wrap="none" rtlCol="0">
            <a:spAutoFit/>
          </a:bodyPr>
          <a:lstStyle/>
          <a:p>
            <a:r>
              <a:rPr lang="en-US" dirty="0"/>
              <a:t>Brainstorm</a:t>
            </a:r>
            <a:endParaRPr lang="en-CA" dirty="0"/>
          </a:p>
        </p:txBody>
      </p:sp>
      <p:sp>
        <p:nvSpPr>
          <p:cNvPr id="12" name="TextBox 11">
            <a:extLst>
              <a:ext uri="{FF2B5EF4-FFF2-40B4-BE49-F238E27FC236}">
                <a16:creationId xmlns:a16="http://schemas.microsoft.com/office/drawing/2014/main" id="{FE56DFAD-13F9-F513-9E9B-9B1FD62BDA9A}"/>
              </a:ext>
            </a:extLst>
          </p:cNvPr>
          <p:cNvSpPr txBox="1"/>
          <p:nvPr/>
        </p:nvSpPr>
        <p:spPr>
          <a:xfrm>
            <a:off x="7863840" y="3192780"/>
            <a:ext cx="1882695" cy="369332"/>
          </a:xfrm>
          <a:prstGeom prst="rect">
            <a:avLst/>
          </a:prstGeom>
          <a:noFill/>
        </p:spPr>
        <p:txBody>
          <a:bodyPr wrap="none" rtlCol="0">
            <a:spAutoFit/>
          </a:bodyPr>
          <a:lstStyle/>
          <a:p>
            <a:r>
              <a:rPr lang="en-US" dirty="0"/>
              <a:t>Develop solutions</a:t>
            </a:r>
            <a:endParaRPr lang="en-CA" dirty="0"/>
          </a:p>
        </p:txBody>
      </p:sp>
      <p:sp>
        <p:nvSpPr>
          <p:cNvPr id="13" name="TextBox 12">
            <a:extLst>
              <a:ext uri="{FF2B5EF4-FFF2-40B4-BE49-F238E27FC236}">
                <a16:creationId xmlns:a16="http://schemas.microsoft.com/office/drawing/2014/main" id="{34A8BA90-1F14-41D9-99DF-E3169963EF6E}"/>
              </a:ext>
            </a:extLst>
          </p:cNvPr>
          <p:cNvSpPr txBox="1"/>
          <p:nvPr/>
        </p:nvSpPr>
        <p:spPr>
          <a:xfrm>
            <a:off x="4465320" y="3954780"/>
            <a:ext cx="670376" cy="369332"/>
          </a:xfrm>
          <a:prstGeom prst="rect">
            <a:avLst/>
          </a:prstGeom>
          <a:noFill/>
        </p:spPr>
        <p:txBody>
          <a:bodyPr wrap="none" rtlCol="0">
            <a:spAutoFit/>
          </a:bodyPr>
          <a:lstStyle/>
          <a:p>
            <a:r>
              <a:rPr lang="en-US" dirty="0"/>
              <a:t>Build</a:t>
            </a:r>
            <a:endParaRPr lang="en-CA" dirty="0"/>
          </a:p>
        </p:txBody>
      </p:sp>
      <p:sp>
        <p:nvSpPr>
          <p:cNvPr id="14" name="TextBox 13">
            <a:extLst>
              <a:ext uri="{FF2B5EF4-FFF2-40B4-BE49-F238E27FC236}">
                <a16:creationId xmlns:a16="http://schemas.microsoft.com/office/drawing/2014/main" id="{C07D1F74-97BD-29B4-6417-3BC3B397C901}"/>
              </a:ext>
            </a:extLst>
          </p:cNvPr>
          <p:cNvSpPr txBox="1"/>
          <p:nvPr/>
        </p:nvSpPr>
        <p:spPr>
          <a:xfrm>
            <a:off x="7863840" y="3954780"/>
            <a:ext cx="1830950" cy="369332"/>
          </a:xfrm>
          <a:prstGeom prst="rect">
            <a:avLst/>
          </a:prstGeom>
          <a:noFill/>
        </p:spPr>
        <p:txBody>
          <a:bodyPr wrap="none" rtlCol="0">
            <a:spAutoFit/>
          </a:bodyPr>
          <a:lstStyle/>
          <a:p>
            <a:r>
              <a:rPr lang="en-US" dirty="0"/>
              <a:t>Build a prototype</a:t>
            </a:r>
            <a:endParaRPr lang="en-CA" dirty="0"/>
          </a:p>
        </p:txBody>
      </p:sp>
      <p:sp>
        <p:nvSpPr>
          <p:cNvPr id="15" name="TextBox 14">
            <a:extLst>
              <a:ext uri="{FF2B5EF4-FFF2-40B4-BE49-F238E27FC236}">
                <a16:creationId xmlns:a16="http://schemas.microsoft.com/office/drawing/2014/main" id="{DE5DFAFA-4AC7-3DA6-EC2F-35CA47C6D956}"/>
              </a:ext>
            </a:extLst>
          </p:cNvPr>
          <p:cNvSpPr txBox="1"/>
          <p:nvPr/>
        </p:nvSpPr>
        <p:spPr>
          <a:xfrm>
            <a:off x="4465320" y="4693920"/>
            <a:ext cx="586764" cy="369332"/>
          </a:xfrm>
          <a:prstGeom prst="rect">
            <a:avLst/>
          </a:prstGeom>
          <a:noFill/>
        </p:spPr>
        <p:txBody>
          <a:bodyPr wrap="none" rtlCol="0">
            <a:spAutoFit/>
          </a:bodyPr>
          <a:lstStyle/>
          <a:p>
            <a:r>
              <a:rPr lang="en-US" dirty="0"/>
              <a:t>Test</a:t>
            </a:r>
            <a:endParaRPr lang="en-CA" dirty="0"/>
          </a:p>
        </p:txBody>
      </p:sp>
      <p:sp>
        <p:nvSpPr>
          <p:cNvPr id="17" name="TextBox 16">
            <a:extLst>
              <a:ext uri="{FF2B5EF4-FFF2-40B4-BE49-F238E27FC236}">
                <a16:creationId xmlns:a16="http://schemas.microsoft.com/office/drawing/2014/main" id="{B6E89760-1909-E206-DBC6-FED029D83DBC}"/>
              </a:ext>
            </a:extLst>
          </p:cNvPr>
          <p:cNvSpPr txBox="1"/>
          <p:nvPr/>
        </p:nvSpPr>
        <p:spPr>
          <a:xfrm>
            <a:off x="7863840" y="4693920"/>
            <a:ext cx="1859548" cy="369332"/>
          </a:xfrm>
          <a:prstGeom prst="rect">
            <a:avLst/>
          </a:prstGeom>
          <a:noFill/>
        </p:spPr>
        <p:txBody>
          <a:bodyPr wrap="none" rtlCol="0">
            <a:spAutoFit/>
          </a:bodyPr>
          <a:lstStyle/>
          <a:p>
            <a:r>
              <a:rPr lang="en-US" dirty="0"/>
              <a:t>Test and redesign</a:t>
            </a:r>
            <a:endParaRPr lang="en-CA" dirty="0"/>
          </a:p>
        </p:txBody>
      </p:sp>
      <p:sp>
        <p:nvSpPr>
          <p:cNvPr id="18" name="TextBox 17">
            <a:extLst>
              <a:ext uri="{FF2B5EF4-FFF2-40B4-BE49-F238E27FC236}">
                <a16:creationId xmlns:a16="http://schemas.microsoft.com/office/drawing/2014/main" id="{5DAE4FF6-F37B-0A12-E53F-B62CFE24B7EF}"/>
              </a:ext>
            </a:extLst>
          </p:cNvPr>
          <p:cNvSpPr txBox="1"/>
          <p:nvPr/>
        </p:nvSpPr>
        <p:spPr>
          <a:xfrm>
            <a:off x="4396740" y="5417820"/>
            <a:ext cx="740908" cy="369332"/>
          </a:xfrm>
          <a:prstGeom prst="rect">
            <a:avLst/>
          </a:prstGeom>
          <a:noFill/>
        </p:spPr>
        <p:txBody>
          <a:bodyPr wrap="none" rtlCol="0">
            <a:spAutoFit/>
          </a:bodyPr>
          <a:lstStyle/>
          <a:p>
            <a:r>
              <a:rPr lang="en-US" dirty="0"/>
              <a:t>Share</a:t>
            </a:r>
            <a:endParaRPr lang="en-CA" dirty="0"/>
          </a:p>
        </p:txBody>
      </p:sp>
      <p:sp>
        <p:nvSpPr>
          <p:cNvPr id="19" name="TextBox 18">
            <a:extLst>
              <a:ext uri="{FF2B5EF4-FFF2-40B4-BE49-F238E27FC236}">
                <a16:creationId xmlns:a16="http://schemas.microsoft.com/office/drawing/2014/main" id="{D04C0FF2-0E1A-BB41-BE34-88324196F7CA}"/>
              </a:ext>
            </a:extLst>
          </p:cNvPr>
          <p:cNvSpPr txBox="1"/>
          <p:nvPr/>
        </p:nvSpPr>
        <p:spPr>
          <a:xfrm>
            <a:off x="7863840" y="5417820"/>
            <a:ext cx="2209259" cy="369332"/>
          </a:xfrm>
          <a:prstGeom prst="rect">
            <a:avLst/>
          </a:prstGeom>
          <a:noFill/>
        </p:spPr>
        <p:txBody>
          <a:bodyPr wrap="none" rtlCol="0">
            <a:spAutoFit/>
          </a:bodyPr>
          <a:lstStyle/>
          <a:p>
            <a:r>
              <a:rPr lang="en-US" dirty="0"/>
              <a:t>Communicate results</a:t>
            </a:r>
            <a:endParaRPr lang="en-CA" dirty="0"/>
          </a:p>
        </p:txBody>
      </p:sp>
      <p:graphicFrame>
        <p:nvGraphicFramePr>
          <p:cNvPr id="16" name="Content Placeholder 2">
            <a:extLst>
              <a:ext uri="{FF2B5EF4-FFF2-40B4-BE49-F238E27FC236}">
                <a16:creationId xmlns:a16="http://schemas.microsoft.com/office/drawing/2014/main" id="{C5045D39-6E3E-490D-8076-6F4F48E236B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91328399"/>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919843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 </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52748"/>
            <a:ext cx="8377417" cy="593091"/>
          </a:xfrm>
        </p:spPr>
        <p:txBody>
          <a:bodyPr>
            <a:normAutofit/>
          </a:bodyPr>
          <a:lstStyle/>
          <a:p>
            <a:pPr marL="0" indent="0">
              <a:buNone/>
            </a:pPr>
            <a:r>
              <a:rPr lang="en-US" sz="2800" b="1" dirty="0">
                <a:solidFill>
                  <a:srgbClr val="F15A27"/>
                </a:solidFill>
              </a:rPr>
              <a:t>1.  Develop a Disaster Plan</a:t>
            </a:r>
            <a:endParaRPr lang="en-US" sz="2800" dirty="0">
              <a:solidFill>
                <a:schemeClr val="bg1"/>
              </a:solidFill>
            </a:endParaRPr>
          </a:p>
        </p:txBody>
      </p:sp>
      <p:sp>
        <p:nvSpPr>
          <p:cNvPr id="17" name="TextBox 16">
            <a:extLst>
              <a:ext uri="{FF2B5EF4-FFF2-40B4-BE49-F238E27FC236}">
                <a16:creationId xmlns:a16="http://schemas.microsoft.com/office/drawing/2014/main" id="{0079F375-E86C-F34A-8667-DEBDFA91DB3C}"/>
              </a:ext>
            </a:extLst>
          </p:cNvPr>
          <p:cNvSpPr txBox="1"/>
          <p:nvPr/>
        </p:nvSpPr>
        <p:spPr>
          <a:xfrm>
            <a:off x="1525863" y="1185650"/>
            <a:ext cx="6461231" cy="2677656"/>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Research what kinds of disasters or emergencies might occur in your area</a:t>
            </a:r>
          </a:p>
          <a:p>
            <a:pPr marL="457200" indent="-457200">
              <a:buFontTx/>
              <a:buChar char="-"/>
            </a:pPr>
            <a:r>
              <a:rPr lang="en-US" sz="2800" dirty="0">
                <a:solidFill>
                  <a:schemeClr val="tx1">
                    <a:lumMod val="65000"/>
                    <a:lumOff val="35000"/>
                  </a:schemeClr>
                </a:solidFill>
              </a:rPr>
              <a:t>Develop evacuation or shelter-in-place plans for the disasters identified</a:t>
            </a:r>
          </a:p>
          <a:p>
            <a:pPr marL="457200" indent="-457200">
              <a:buFontTx/>
              <a:buChar char="-"/>
            </a:pPr>
            <a:r>
              <a:rPr lang="en-US" sz="2800" dirty="0">
                <a:solidFill>
                  <a:schemeClr val="tx1">
                    <a:lumMod val="65000"/>
                    <a:lumOff val="35000"/>
                  </a:schemeClr>
                </a:solidFill>
              </a:rPr>
              <a:t>Make copies of your plan and practice with other members of your household</a:t>
            </a:r>
          </a:p>
        </p:txBody>
      </p:sp>
      <p:pic>
        <p:nvPicPr>
          <p:cNvPr id="1026" name="Picture 2" descr="Brandmark of Ready&#10;Prepare. Plan. Stay Informed.&#10;">
            <a:hlinkClick r:id="rId3"/>
            <a:extLst>
              <a:ext uri="{FF2B5EF4-FFF2-40B4-BE49-F238E27FC236}">
                <a16:creationId xmlns:a16="http://schemas.microsoft.com/office/drawing/2014/main" id="{2E75148A-C9D1-4067-902F-018BD696A878}"/>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20511" y="3996039"/>
            <a:ext cx="3322027" cy="23109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6" cstate="screen">
            <a:alphaModFix/>
            <a:extLst>
              <a:ext uri="{BEBA8EAE-BF5A-486C-A8C5-ECC9F3942E4B}">
                <a14:imgProps xmlns:a14="http://schemas.microsoft.com/office/drawing/2010/main">
                  <a14:imgLayer r:embed="rId7">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4326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  </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44300"/>
            <a:ext cx="7586843" cy="560626"/>
          </a:xfrm>
        </p:spPr>
        <p:txBody>
          <a:bodyPr>
            <a:normAutofit/>
          </a:bodyPr>
          <a:lstStyle/>
          <a:p>
            <a:pPr marL="0" indent="0">
              <a:buNone/>
            </a:pPr>
            <a:r>
              <a:rPr lang="en-US" sz="2800" b="1" dirty="0">
                <a:solidFill>
                  <a:srgbClr val="F15A27"/>
                </a:solidFill>
              </a:rPr>
              <a:t>2. Build a Disaster Kit </a:t>
            </a:r>
            <a:endParaRPr lang="en-US" sz="2800" dirty="0"/>
          </a:p>
        </p:txBody>
      </p:sp>
      <p:sp>
        <p:nvSpPr>
          <p:cNvPr id="14" name="TextBox 13">
            <a:extLst>
              <a:ext uri="{FF2B5EF4-FFF2-40B4-BE49-F238E27FC236}">
                <a16:creationId xmlns:a16="http://schemas.microsoft.com/office/drawing/2014/main" id="{A53EECA4-9A2D-A84F-A930-24E357B0E2F4}"/>
              </a:ext>
            </a:extLst>
          </p:cNvPr>
          <p:cNvSpPr txBox="1"/>
          <p:nvPr/>
        </p:nvSpPr>
        <p:spPr>
          <a:xfrm>
            <a:off x="1525863" y="1187631"/>
            <a:ext cx="6826829" cy="2246769"/>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Gather necessary supplies to build an emergency kit with supplies for your household</a:t>
            </a:r>
          </a:p>
          <a:p>
            <a:pPr marL="457200" indent="-457200">
              <a:buFontTx/>
              <a:buChar char="-"/>
            </a:pPr>
            <a:r>
              <a:rPr lang="en-US" sz="2800" dirty="0">
                <a:solidFill>
                  <a:schemeClr val="tx1">
                    <a:lumMod val="65000"/>
                    <a:lumOff val="35000"/>
                  </a:schemeClr>
                </a:solidFill>
              </a:rPr>
              <a:t>Pack your kit into an appropriate container and store where needed</a:t>
            </a:r>
            <a:endParaRPr lang="en-US" sz="2800" dirty="0"/>
          </a:p>
        </p:txBody>
      </p:sp>
      <p:pic>
        <p:nvPicPr>
          <p:cNvPr id="22" name="Picture 21">
            <a:extLst>
              <a:ext uri="{FF2B5EF4-FFF2-40B4-BE49-F238E27FC236}">
                <a16:creationId xmlns:a16="http://schemas.microsoft.com/office/drawing/2014/main" id="{9C5AF7B6-81E0-2140-B297-930E3B9E469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5" name="Picture 14">
            <a:extLst>
              <a:ext uri="{FF2B5EF4-FFF2-40B4-BE49-F238E27FC236}">
                <a16:creationId xmlns:a16="http://schemas.microsoft.com/office/drawing/2014/main" id="{85C606AC-7DAE-D342-9A1E-79A17085CFA7}"/>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pic>
        <p:nvPicPr>
          <p:cNvPr id="2050" name="Picture 2">
            <a:extLst>
              <a:ext uri="{FF2B5EF4-FFF2-40B4-BE49-F238E27FC236}">
                <a16:creationId xmlns:a16="http://schemas.microsoft.com/office/drawing/2014/main" id="{11BB2FE7-3193-446A-A696-03722BA79B5A}"/>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870688" y="3421137"/>
            <a:ext cx="3142246" cy="3142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00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   </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61999"/>
            <a:ext cx="6461231" cy="626400"/>
          </a:xfrm>
        </p:spPr>
        <p:txBody>
          <a:bodyPr>
            <a:normAutofit/>
          </a:bodyPr>
          <a:lstStyle/>
          <a:p>
            <a:pPr marL="0" indent="0">
              <a:buNone/>
            </a:pPr>
            <a:r>
              <a:rPr lang="en-US" sz="2800" b="1" dirty="0">
                <a:solidFill>
                  <a:schemeClr val="accent4"/>
                </a:solidFill>
              </a:rPr>
              <a:t>3. Share Your Findings</a:t>
            </a:r>
            <a:endParaRPr lang="en-US" sz="2800" b="1" dirty="0">
              <a:solidFill>
                <a:schemeClr val="tx1"/>
              </a:solidFill>
            </a:endParaRPr>
          </a:p>
        </p:txBody>
      </p:sp>
      <p:sp>
        <p:nvSpPr>
          <p:cNvPr id="11" name="TextBox 10">
            <a:extLst>
              <a:ext uri="{FF2B5EF4-FFF2-40B4-BE49-F238E27FC236}">
                <a16:creationId xmlns:a16="http://schemas.microsoft.com/office/drawing/2014/main" id="{7F4F3ABB-F3D5-4F03-A9DA-EB83F92F03C7}"/>
              </a:ext>
            </a:extLst>
          </p:cNvPr>
          <p:cNvSpPr txBox="1"/>
          <p:nvPr/>
        </p:nvSpPr>
        <p:spPr>
          <a:xfrm>
            <a:off x="1461541" y="1388399"/>
            <a:ext cx="6461231" cy="523220"/>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Instagram @CDCmuseum</a:t>
            </a:r>
          </a:p>
        </p:txBody>
      </p:sp>
      <p:pic>
        <p:nvPicPr>
          <p:cNvPr id="17" name="Picture 16" descr="Screen capture showing the David J. Sencer CDC Museum profile on Instagram.">
            <a:extLst>
              <a:ext uri="{FF2B5EF4-FFF2-40B4-BE49-F238E27FC236}">
                <a16:creationId xmlns:a16="http://schemas.microsoft.com/office/drawing/2014/main" id="{684D8E4B-6D34-4F62-8D65-CB2743778C0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993612" y="2318245"/>
            <a:ext cx="5108081" cy="3151356"/>
          </a:xfrm>
          <a:prstGeom prst="rect">
            <a:avLst/>
          </a:prstGeom>
          <a:ln w="12700">
            <a:solidFill>
              <a:schemeClr val="tx1"/>
            </a:solidFill>
          </a:ln>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886F2DF1-07DE-CA43-9B20-47326F9B544F}"/>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4" name="Picture 13">
            <a:extLst>
              <a:ext uri="{FF2B5EF4-FFF2-40B4-BE49-F238E27FC236}">
                <a16:creationId xmlns:a16="http://schemas.microsoft.com/office/drawing/2014/main" id="{F8A328F0-5AFD-9648-9943-60D856EA4691}"/>
              </a:ext>
              <a:ext uri="{C183D7F6-B498-43B3-948B-1728B52AA6E4}">
                <adec:decorative xmlns:adec="http://schemas.microsoft.com/office/drawing/2017/decorative" val="1"/>
              </a:ext>
            </a:extLst>
          </p:cNvPr>
          <p:cNvPicPr>
            <a:picLocks noChangeAspect="1"/>
          </p:cNvPicPr>
          <p:nvPr/>
        </p:nvPicPr>
        <p:blipFill>
          <a:blip r:embed="rId5" cstate="screen">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21182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F738E12-E714-724C-BC3C-96963CA88A26}"/>
              </a:ext>
            </a:extLst>
          </p:cNvPr>
          <p:cNvSpPr>
            <a:spLocks noGrp="1"/>
          </p:cNvSpPr>
          <p:nvPr>
            <p:ph type="title"/>
          </p:nvPr>
        </p:nvSpPr>
        <p:spPr>
          <a:xfrm>
            <a:off x="235532" y="1368787"/>
            <a:ext cx="3258688" cy="3255264"/>
          </a:xfrm>
        </p:spPr>
        <p:txBody>
          <a:bodyPr vert="horz" lIns="91440" tIns="45720" rIns="91440" bIns="45720" rtlCol="0" anchor="b">
            <a:normAutofit/>
          </a:bodyPr>
          <a:lstStyle/>
          <a:p>
            <a:r>
              <a:rPr lang="en-US" sz="5000" spc="-100" dirty="0"/>
              <a:t>Questions?</a:t>
            </a:r>
          </a:p>
        </p:txBody>
      </p:sp>
      <p:pic>
        <p:nvPicPr>
          <p:cNvPr id="11" name="Picture 10" descr="Brandmark of the David. J. Sencer CDC Museum – Public Health Academy">
            <a:extLst>
              <a:ext uri="{FF2B5EF4-FFF2-40B4-BE49-F238E27FC236}">
                <a16:creationId xmlns:a16="http://schemas.microsoft.com/office/drawing/2014/main" id="{3AB9B9B4-83F3-F642-98D8-7F873BD5C160}"/>
              </a:ext>
              <a:ext uri="{C183D7F6-B498-43B3-948B-1728B52AA6E4}">
                <adec:decorative xmlns:adec="http://schemas.microsoft.com/office/drawing/2017/decorative" val="0"/>
              </a:ext>
            </a:extLst>
          </p:cNvPr>
          <p:cNvPicPr>
            <a:picLocks noChangeAspect="1"/>
          </p:cNvPicPr>
          <p:nvPr/>
        </p:nvPicPr>
        <p:blipFill>
          <a:blip r:embed="rId3" cstate="screen">
            <a:alphaModFix/>
            <a:extLst>
              <a:ext uri="{BEBA8EAE-BF5A-486C-A8C5-ECC9F3942E4B}">
                <a14:imgProps xmlns:a14="http://schemas.microsoft.com/office/drawing/2010/main">
                  <a14:imgLayer r:embed="rId4">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pic>
        <p:nvPicPr>
          <p:cNvPr id="13" name="Picture 12" descr="Brandmark of the U.S. Department of Health and Human Services - CDC - Centers for Disease Control and Prevention">
            <a:extLst>
              <a:ext uri="{FF2B5EF4-FFF2-40B4-BE49-F238E27FC236}">
                <a16:creationId xmlns:a16="http://schemas.microsoft.com/office/drawing/2014/main" id="{6BBC8C82-7DE3-4A4A-9CC0-7B96481C3F61}"/>
              </a:ext>
              <a:ext uri="{C183D7F6-B498-43B3-948B-1728B52AA6E4}">
                <adec:decorative xmlns:adec="http://schemas.microsoft.com/office/drawing/2017/decorative" val="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5" name="Graphic 16">
            <a:extLst>
              <a:ext uri="{FF2B5EF4-FFF2-40B4-BE49-F238E27FC236}">
                <a16:creationId xmlns:a16="http://schemas.microsoft.com/office/drawing/2014/main" id="{095F5926-A367-46EE-A6BC-8AD036478E6C}"/>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52819" y="3767510"/>
            <a:ext cx="856541" cy="856541"/>
          </a:xfrm>
          <a:prstGeom prst="rect">
            <a:avLst/>
          </a:prstGeom>
        </p:spPr>
      </p:pic>
    </p:spTree>
    <p:extLst>
      <p:ext uri="{BB962C8B-B14F-4D97-AF65-F5344CB8AC3E}">
        <p14:creationId xmlns:p14="http://schemas.microsoft.com/office/powerpoint/2010/main" val="367054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9178" y="6116412"/>
            <a:ext cx="1269876" cy="738115"/>
          </a:xfrm>
          <a:prstGeom prst="rect">
            <a:avLst/>
          </a:prstGeom>
        </p:spPr>
      </p:pic>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7FFF84AD-2D33-9ACF-C079-933278445BC8}"/>
              </a:ext>
            </a:extLst>
          </p:cNvPr>
          <p:cNvSpPr>
            <a:spLocks noGrp="1"/>
          </p:cNvSpPr>
          <p:nvPr>
            <p:ph type="title"/>
          </p:nvPr>
        </p:nvSpPr>
        <p:spPr>
          <a:xfrm>
            <a:off x="252919" y="-388307"/>
            <a:ext cx="2947482" cy="388307"/>
          </a:xfrm>
        </p:spPr>
        <p:txBody>
          <a:bodyPr vert="horz" lIns="91440" tIns="45720" rIns="91440" bIns="45720" rtlCol="0" anchor="b">
            <a:normAutofit/>
          </a:bodyPr>
          <a:lstStyle/>
          <a:p>
            <a:r>
              <a:rPr lang="en-US" sz="600" dirty="0"/>
              <a:t>Terms to Know</a:t>
            </a:r>
          </a:p>
        </p:txBody>
      </p:sp>
      <p:sp>
        <p:nvSpPr>
          <p:cNvPr id="15" name="Title 1">
            <a:extLst>
              <a:ext uri="{FF2B5EF4-FFF2-40B4-BE49-F238E27FC236}">
                <a16:creationId xmlns:a16="http://schemas.microsoft.com/office/drawing/2014/main" id="{4FC1C55B-9BF7-4938-8F41-44D17CF9B184}"/>
              </a:ext>
            </a:extLst>
          </p:cNvPr>
          <p:cNvSpPr txBox="1">
            <a:spLocks/>
          </p:cNvSpPr>
          <p:nvPr/>
        </p:nvSpPr>
        <p:spPr>
          <a:xfrm>
            <a:off x="159862" y="794212"/>
            <a:ext cx="3108960" cy="56464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dirty="0">
                <a:solidFill>
                  <a:schemeClr val="bg1"/>
                </a:solidFill>
              </a:rPr>
              <a:t>Word Bank</a:t>
            </a:r>
            <a:endParaRPr lang="en-US" spc="-100" dirty="0">
              <a:solidFill>
                <a:schemeClr val="bg1"/>
              </a:solidFill>
            </a:endParaRPr>
          </a:p>
        </p:txBody>
      </p:sp>
      <p:sp>
        <p:nvSpPr>
          <p:cNvPr id="23" name="TextBox 22">
            <a:extLst>
              <a:ext uri="{FF2B5EF4-FFF2-40B4-BE49-F238E27FC236}">
                <a16:creationId xmlns:a16="http://schemas.microsoft.com/office/drawing/2014/main" id="{05B8F8A8-BC47-4646-998B-13ED7BFDEBFB}"/>
              </a:ext>
            </a:extLst>
          </p:cNvPr>
          <p:cNvSpPr txBox="1"/>
          <p:nvPr/>
        </p:nvSpPr>
        <p:spPr>
          <a:xfrm>
            <a:off x="159862" y="1294987"/>
            <a:ext cx="3108960" cy="523220"/>
          </a:xfrm>
          <a:prstGeom prst="rect">
            <a:avLst/>
          </a:prstGeom>
          <a:noFill/>
        </p:spPr>
        <p:txBody>
          <a:bodyPr wrap="square" rtlCol="0">
            <a:spAutoFit/>
          </a:bodyPr>
          <a:lstStyle/>
          <a:p>
            <a:pPr algn="ctr"/>
            <a:r>
              <a:rPr lang="en-US" sz="2800" b="1" dirty="0"/>
              <a:t>Bioterrorism</a:t>
            </a:r>
          </a:p>
        </p:txBody>
      </p:sp>
      <p:sp>
        <p:nvSpPr>
          <p:cNvPr id="19" name="TextBox 18">
            <a:extLst>
              <a:ext uri="{FF2B5EF4-FFF2-40B4-BE49-F238E27FC236}">
                <a16:creationId xmlns:a16="http://schemas.microsoft.com/office/drawing/2014/main" id="{3835F77E-0DEA-4300-BD58-C385128996E1}"/>
              </a:ext>
            </a:extLst>
          </p:cNvPr>
          <p:cNvSpPr txBox="1"/>
          <p:nvPr/>
        </p:nvSpPr>
        <p:spPr>
          <a:xfrm>
            <a:off x="159862" y="2111145"/>
            <a:ext cx="3108960" cy="523220"/>
          </a:xfrm>
          <a:prstGeom prst="rect">
            <a:avLst/>
          </a:prstGeom>
          <a:noFill/>
        </p:spPr>
        <p:txBody>
          <a:bodyPr wrap="square" rtlCol="0">
            <a:spAutoFit/>
          </a:bodyPr>
          <a:lstStyle/>
          <a:p>
            <a:pPr algn="ctr"/>
            <a:r>
              <a:rPr lang="en-US" sz="2800" b="1" dirty="0"/>
              <a:t>Carbon monoxide</a:t>
            </a:r>
          </a:p>
        </p:txBody>
      </p:sp>
      <p:sp>
        <p:nvSpPr>
          <p:cNvPr id="24" name="TextBox 23">
            <a:extLst>
              <a:ext uri="{FF2B5EF4-FFF2-40B4-BE49-F238E27FC236}">
                <a16:creationId xmlns:a16="http://schemas.microsoft.com/office/drawing/2014/main" id="{A3CFAB8F-15ED-4FD5-98C7-75EA0847AEF7}"/>
              </a:ext>
            </a:extLst>
          </p:cNvPr>
          <p:cNvSpPr txBox="1"/>
          <p:nvPr/>
        </p:nvSpPr>
        <p:spPr>
          <a:xfrm>
            <a:off x="159862" y="2927303"/>
            <a:ext cx="3108960" cy="521207"/>
          </a:xfrm>
          <a:prstGeom prst="rect">
            <a:avLst/>
          </a:prstGeom>
          <a:noFill/>
        </p:spPr>
        <p:txBody>
          <a:bodyPr wrap="square" rtlCol="0">
            <a:spAutoFit/>
          </a:bodyPr>
          <a:lstStyle/>
          <a:p>
            <a:pPr algn="ctr"/>
            <a:r>
              <a:rPr lang="en-US" sz="2800" b="1" dirty="0"/>
              <a:t>Epidemiology</a:t>
            </a:r>
          </a:p>
        </p:txBody>
      </p:sp>
      <p:sp>
        <p:nvSpPr>
          <p:cNvPr id="20" name="TextBox 19">
            <a:extLst>
              <a:ext uri="{FF2B5EF4-FFF2-40B4-BE49-F238E27FC236}">
                <a16:creationId xmlns:a16="http://schemas.microsoft.com/office/drawing/2014/main" id="{16E36717-B1A4-49E1-81AD-39E17E573C23}"/>
              </a:ext>
            </a:extLst>
          </p:cNvPr>
          <p:cNvSpPr txBox="1"/>
          <p:nvPr/>
        </p:nvSpPr>
        <p:spPr>
          <a:xfrm>
            <a:off x="159862" y="3741448"/>
            <a:ext cx="3108960" cy="523220"/>
          </a:xfrm>
          <a:prstGeom prst="rect">
            <a:avLst/>
          </a:prstGeom>
          <a:noFill/>
        </p:spPr>
        <p:txBody>
          <a:bodyPr wrap="square" rtlCol="0">
            <a:spAutoFit/>
          </a:bodyPr>
          <a:lstStyle/>
          <a:p>
            <a:pPr algn="ctr"/>
            <a:r>
              <a:rPr lang="en-US" sz="2800" b="1" dirty="0"/>
              <a:t>Evacuation</a:t>
            </a:r>
          </a:p>
        </p:txBody>
      </p:sp>
      <p:sp>
        <p:nvSpPr>
          <p:cNvPr id="21" name="TextBox 20">
            <a:extLst>
              <a:ext uri="{FF2B5EF4-FFF2-40B4-BE49-F238E27FC236}">
                <a16:creationId xmlns:a16="http://schemas.microsoft.com/office/drawing/2014/main" id="{FA16F00F-EBC6-4BA5-B862-E57BC279AB6D}"/>
              </a:ext>
            </a:extLst>
          </p:cNvPr>
          <p:cNvSpPr txBox="1"/>
          <p:nvPr/>
        </p:nvSpPr>
        <p:spPr>
          <a:xfrm>
            <a:off x="159862" y="4557606"/>
            <a:ext cx="3108960" cy="523220"/>
          </a:xfrm>
          <a:prstGeom prst="rect">
            <a:avLst/>
          </a:prstGeom>
          <a:noFill/>
        </p:spPr>
        <p:txBody>
          <a:bodyPr wrap="square" rtlCol="0">
            <a:spAutoFit/>
          </a:bodyPr>
          <a:lstStyle/>
          <a:p>
            <a:pPr algn="ctr"/>
            <a:r>
              <a:rPr lang="en-US" sz="2800" b="1" dirty="0"/>
              <a:t>Outbreak</a:t>
            </a:r>
          </a:p>
        </p:txBody>
      </p:sp>
      <p:sp>
        <p:nvSpPr>
          <p:cNvPr id="22" name="TextBox 21">
            <a:extLst>
              <a:ext uri="{FF2B5EF4-FFF2-40B4-BE49-F238E27FC236}">
                <a16:creationId xmlns:a16="http://schemas.microsoft.com/office/drawing/2014/main" id="{7563359F-5C54-43D3-9BDB-B4901B2D8E75}"/>
              </a:ext>
            </a:extLst>
          </p:cNvPr>
          <p:cNvSpPr txBox="1"/>
          <p:nvPr/>
        </p:nvSpPr>
        <p:spPr>
          <a:xfrm>
            <a:off x="159862" y="5373762"/>
            <a:ext cx="3108960" cy="523220"/>
          </a:xfrm>
          <a:prstGeom prst="rect">
            <a:avLst/>
          </a:prstGeom>
          <a:noFill/>
        </p:spPr>
        <p:txBody>
          <a:bodyPr wrap="square" rtlCol="0">
            <a:spAutoFit/>
          </a:bodyPr>
          <a:lstStyle/>
          <a:p>
            <a:pPr algn="ctr"/>
            <a:r>
              <a:rPr lang="en-US" sz="2800" b="1" dirty="0"/>
              <a:t>Public Health</a:t>
            </a:r>
          </a:p>
        </p:txBody>
      </p:sp>
      <p:graphicFrame>
        <p:nvGraphicFramePr>
          <p:cNvPr id="18" name="Table 17">
            <a:extLst>
              <a:ext uri="{FF2B5EF4-FFF2-40B4-BE49-F238E27FC236}">
                <a16:creationId xmlns:a16="http://schemas.microsoft.com/office/drawing/2014/main" id="{4BA91AB8-7EEC-4D47-A2E0-D265BAEC3CF5}"/>
              </a:ext>
            </a:extLst>
          </p:cNvPr>
          <p:cNvGraphicFramePr>
            <a:graphicFrameLocks noGrp="1"/>
          </p:cNvGraphicFramePr>
          <p:nvPr>
            <p:extLst>
              <p:ext uri="{D42A27DB-BD31-4B8C-83A1-F6EECF244321}">
                <p14:modId xmlns:p14="http://schemas.microsoft.com/office/powerpoint/2010/main" val="2654232637"/>
              </p:ext>
            </p:extLst>
          </p:nvPr>
        </p:nvGraphicFramePr>
        <p:xfrm>
          <a:off x="3581401" y="371644"/>
          <a:ext cx="8422542" cy="6152250"/>
        </p:xfrm>
        <a:graphic>
          <a:graphicData uri="http://schemas.openxmlformats.org/drawingml/2006/table">
            <a:tbl>
              <a:tblPr firstRow="1" firstCol="1">
                <a:solidFill>
                  <a:schemeClr val="tx2">
                    <a:lumMod val="20000"/>
                    <a:lumOff val="80000"/>
                  </a:schemeClr>
                </a:solidFill>
                <a:tableStyleId>{5C22544A-7EE6-4342-B048-85BDC9FD1C3A}</a:tableStyleId>
              </a:tblPr>
              <a:tblGrid>
                <a:gridCol w="3454399">
                  <a:extLst>
                    <a:ext uri="{9D8B030D-6E8A-4147-A177-3AD203B41FA5}">
                      <a16:colId xmlns:a16="http://schemas.microsoft.com/office/drawing/2014/main" val="2498219549"/>
                    </a:ext>
                  </a:extLst>
                </a:gridCol>
                <a:gridCol w="4968143">
                  <a:extLst>
                    <a:ext uri="{9D8B030D-6E8A-4147-A177-3AD203B41FA5}">
                      <a16:colId xmlns:a16="http://schemas.microsoft.com/office/drawing/2014/main" val="3751652212"/>
                    </a:ext>
                  </a:extLst>
                </a:gridCol>
              </a:tblGrid>
              <a:tr h="1025375">
                <a:tc>
                  <a:txBody>
                    <a:bodyPr/>
                    <a:lstStyle/>
                    <a:p>
                      <a:pPr marL="0" marR="0">
                        <a:lnSpc>
                          <a:spcPct val="107000"/>
                        </a:lnSpc>
                        <a:spcBef>
                          <a:spcPts val="0"/>
                        </a:spcBef>
                        <a:spcAft>
                          <a:spcPts val="600"/>
                        </a:spcAft>
                      </a:pPr>
                      <a:endParaRPr lang="en-US" sz="1600" b="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2000" b="0" cap="none" spc="0" dirty="0">
                          <a:solidFill>
                            <a:schemeClr val="tx1"/>
                          </a:solidFill>
                          <a:effectLst/>
                          <a:latin typeface="+mn-lt"/>
                        </a:rPr>
                        <a:t>study of the distribution and control of health-related issues, including diseases </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879543097"/>
                  </a:ext>
                </a:extLst>
              </a:tr>
              <a:tr h="1025375">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b="0" cap="none" spc="0" dirty="0">
                          <a:solidFill>
                            <a:schemeClr val="tx1"/>
                          </a:solidFill>
                          <a:effectLst/>
                          <a:latin typeface="+mn-lt"/>
                          <a:ea typeface="Century Gothic" panose="020B0502020202020204" pitchFamily="34" charset="0"/>
                          <a:cs typeface="Times New Roman" panose="02020603050405020304" pitchFamily="18" charset="0"/>
                        </a:rPr>
                        <a:t>leaving an area to escape a potential disaster</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81573052"/>
                  </a:ext>
                </a:extLst>
              </a:tr>
              <a:tr h="1025375">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latin typeface="+mn-lt"/>
                          <a:ea typeface="Century Gothic" panose="020B0502020202020204" pitchFamily="34" charset="0"/>
                          <a:cs typeface="Times New Roman" panose="02020603050405020304" pitchFamily="18" charset="0"/>
                        </a:rPr>
                        <a:t>the science of protecting and improving the health of people and their communities</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447771644"/>
                  </a:ext>
                </a:extLst>
              </a:tr>
              <a:tr h="1025375">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latin typeface="+mn-lt"/>
                          <a:ea typeface="Century Gothic" panose="020B0502020202020204" pitchFamily="34" charset="0"/>
                          <a:cs typeface="Times New Roman" panose="02020603050405020304" pitchFamily="18" charset="0"/>
                        </a:rPr>
                        <a:t>the use of biological agents for the purpose of terrorism (ex: anthrax, smallpox)</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389983624"/>
                  </a:ext>
                </a:extLst>
              </a:tr>
              <a:tr h="1025375">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latin typeface="+mn-lt"/>
                          <a:ea typeface="Century Gothic" panose="020B0502020202020204" pitchFamily="34" charset="0"/>
                          <a:cs typeface="Times New Roman" panose="02020603050405020304" pitchFamily="18" charset="0"/>
                        </a:rPr>
                        <a:t>an increase in the number of cases of a disease above what is normally expected in an area</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32048025"/>
                  </a:ext>
                </a:extLst>
              </a:tr>
              <a:tr h="1025375">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latin typeface="+mn-lt"/>
                          <a:ea typeface="Century Gothic" panose="020B0502020202020204" pitchFamily="34" charset="0"/>
                          <a:cs typeface="Times New Roman" panose="02020603050405020304" pitchFamily="18" charset="0"/>
                        </a:rPr>
                        <a:t>an odorless, colorless gas that is produced any time a fossil fuel is burned</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14549445"/>
                  </a:ext>
                </a:extLst>
              </a:tr>
            </a:tbl>
          </a:graphicData>
        </a:graphic>
      </p:graphicFrame>
      <p:pic>
        <p:nvPicPr>
          <p:cNvPr id="26" name="Picture 25">
            <a:extLst>
              <a:ext uri="{FF2B5EF4-FFF2-40B4-BE49-F238E27FC236}">
                <a16:creationId xmlns:a16="http://schemas.microsoft.com/office/drawing/2014/main" id="{C84AD757-F4C7-4DE5-BBA2-52247BED846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9178" y="6116412"/>
            <a:ext cx="1269876" cy="738115"/>
          </a:xfrm>
          <a:prstGeom prst="rect">
            <a:avLst/>
          </a:prstGeom>
        </p:spPr>
      </p:pic>
    </p:spTree>
    <p:extLst>
      <p:ext uri="{BB962C8B-B14F-4D97-AF65-F5344CB8AC3E}">
        <p14:creationId xmlns:p14="http://schemas.microsoft.com/office/powerpoint/2010/main" val="299028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E-6 -4.81481E-6 L 0.29571 -0.33611 " pathEditMode="relative" rAng="0" ptsTypes="AA">
                                      <p:cBhvr>
                                        <p:cTn id="6" dur="2000" fill="hold"/>
                                        <p:tgtEl>
                                          <p:spTgt spid="24"/>
                                        </p:tgtEl>
                                        <p:attrNameLst>
                                          <p:attrName>ppt_x</p:attrName>
                                          <p:attrName>ppt_y</p:attrName>
                                        </p:attrNameLst>
                                      </p:cBhvr>
                                      <p:rCtr x="14779" y="-1680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5E-6 -4.81481E-6 L 0.29232 -0.30625 " pathEditMode="relative" rAng="0" ptsTypes="AA">
                                      <p:cBhvr>
                                        <p:cTn id="10" dur="2000" fill="hold"/>
                                        <p:tgtEl>
                                          <p:spTgt spid="20"/>
                                        </p:tgtEl>
                                        <p:attrNameLst>
                                          <p:attrName>ppt_x</p:attrName>
                                          <p:attrName>ppt_y</p:attrName>
                                        </p:attrNameLst>
                                      </p:cBhvr>
                                      <p:rCtr x="14609" y="-15324"/>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5E-6 7.40741E-7 L 0.29662 -0.39491 " pathEditMode="relative" rAng="0" ptsTypes="AA">
                                      <p:cBhvr>
                                        <p:cTn id="14" dur="2000" fill="hold"/>
                                        <p:tgtEl>
                                          <p:spTgt spid="22"/>
                                        </p:tgtEl>
                                        <p:attrNameLst>
                                          <p:attrName>ppt_x</p:attrName>
                                          <p:attrName>ppt_y</p:attrName>
                                        </p:attrNameLst>
                                      </p:cBhvr>
                                      <p:rCtr x="14831" y="-1974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5E-6 -1.85185E-6 L 0.29493 0.35046 " pathEditMode="relative" rAng="0" ptsTypes="AA">
                                      <p:cBhvr>
                                        <p:cTn id="18" dur="2000" fill="hold"/>
                                        <p:tgtEl>
                                          <p:spTgt spid="23"/>
                                        </p:tgtEl>
                                        <p:attrNameLst>
                                          <p:attrName>ppt_x</p:attrName>
                                          <p:attrName>ppt_y</p:attrName>
                                        </p:attrNameLst>
                                      </p:cBhvr>
                                      <p:rCtr x="14740" y="17523"/>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0.00717 -0.00509 L 0.29402 0.02153 " pathEditMode="relative" rAng="0" ptsTypes="AA">
                                      <p:cBhvr>
                                        <p:cTn id="22" dur="2000" fill="hold"/>
                                        <p:tgtEl>
                                          <p:spTgt spid="21"/>
                                        </p:tgtEl>
                                        <p:attrNameLst>
                                          <p:attrName>ppt_x</p:attrName>
                                          <p:attrName>ppt_y</p:attrName>
                                        </p:attrNameLst>
                                      </p:cBhvr>
                                      <p:rCtr x="14336" y="1319"/>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5E-6 -3.33333E-6 L 0.29493 0.52848 " pathEditMode="relative" rAng="0" ptsTypes="AA">
                                      <p:cBhvr>
                                        <p:cTn id="26" dur="2000" fill="hold"/>
                                        <p:tgtEl>
                                          <p:spTgt spid="19"/>
                                        </p:tgtEl>
                                        <p:attrNameLst>
                                          <p:attrName>ppt_x</p:attrName>
                                          <p:attrName>ppt_y</p:attrName>
                                        </p:attrNameLst>
                                      </p:cBhvr>
                                      <p:rCtr x="14740" y="264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9" grpId="0"/>
      <p:bldP spid="24" grpId="0"/>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DE0EE2E-C8DF-4E4F-B8BA-E46EFA47BC2B}"/>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dirty="0"/>
              <a:t>Understanding Disaster Planning</a:t>
            </a:r>
          </a:p>
        </p:txBody>
      </p:sp>
      <p:sp>
        <p:nvSpPr>
          <p:cNvPr id="3" name="Content Placeholder 2">
            <a:extLst>
              <a:ext uri="{FF2B5EF4-FFF2-40B4-BE49-F238E27FC236}">
                <a16:creationId xmlns:a16="http://schemas.microsoft.com/office/drawing/2014/main" id="{A265044F-184D-9446-9AB8-6F52D76FA076}"/>
              </a:ext>
            </a:extLst>
          </p:cNvPr>
          <p:cNvSpPr>
            <a:spLocks noGrp="1"/>
          </p:cNvSpPr>
          <p:nvPr>
            <p:ph sz="half" idx="1"/>
          </p:nvPr>
        </p:nvSpPr>
        <p:spPr>
          <a:xfrm>
            <a:off x="3812670" y="758952"/>
            <a:ext cx="7775592" cy="5330952"/>
          </a:xfrm>
        </p:spPr>
        <p:txBody>
          <a:bodyPr vert="horz" lIns="91440" tIns="45720" rIns="91440" bIns="45720" rtlCol="0" anchor="t">
            <a:normAutofit/>
          </a:bodyPr>
          <a:lstStyle/>
          <a:p>
            <a:r>
              <a:rPr lang="en-US" sz="2600" dirty="0"/>
              <a:t>Preparing for different types of disasters and emergencies before they happen is critically important</a:t>
            </a:r>
          </a:p>
          <a:p>
            <a:r>
              <a:rPr lang="en-US" sz="2600" dirty="0"/>
              <a:t>2019 National Household Survey conducted by the Federal Emergency Management Agency (FEMA)</a:t>
            </a:r>
          </a:p>
          <a:p>
            <a:pPr lvl="1"/>
            <a:r>
              <a:rPr lang="en-US" sz="2400" dirty="0"/>
              <a:t>80% have enough food and water to last 3+ days</a:t>
            </a:r>
          </a:p>
          <a:p>
            <a:pPr lvl="1"/>
            <a:r>
              <a:rPr lang="en-US" sz="2400" dirty="0"/>
              <a:t>48% have an emergency action plan</a:t>
            </a:r>
          </a:p>
        </p:txBody>
      </p:sp>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pic>
        <p:nvPicPr>
          <p:cNvPr id="4102" name="Picture 6" descr="Photograph showing the must-haves for your first-aid kit, including a pair of scissors, gauze, medical tape and a thermometer">
            <a:extLst>
              <a:ext uri="{FF2B5EF4-FFF2-40B4-BE49-F238E27FC236}">
                <a16:creationId xmlns:a16="http://schemas.microsoft.com/office/drawing/2014/main" id="{5AFA169B-2EE5-4998-9B75-868F07B5E8E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425066" y="3538194"/>
            <a:ext cx="6081569" cy="256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371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7405697" cy="5120640"/>
          </a:xfrm>
        </p:spPr>
        <p:txBody>
          <a:bodyPr>
            <a:normAutofit/>
          </a:bodyPr>
          <a:lstStyle/>
          <a:p>
            <a:pPr marL="342900" marR="0" lvl="0" indent="-342900">
              <a:lnSpc>
                <a:spcPct val="100000"/>
              </a:lnSpc>
              <a:spcBef>
                <a:spcPts val="200"/>
              </a:spcBef>
              <a:spcAft>
                <a:spcPts val="1600"/>
              </a:spcAft>
              <a:buFont typeface="+mj-lt"/>
              <a:buAutoNum type="arabicPeriod"/>
              <a:tabLst>
                <a:tab pos="228600" algn="l"/>
                <a:tab pos="457200" algn="l"/>
              </a:tabLst>
            </a:pPr>
            <a:r>
              <a:rPr lang="en-US" sz="2800" dirty="0">
                <a:solidFill>
                  <a:schemeClr val="tx2"/>
                </a:solidFill>
                <a:effectLst/>
                <a:ea typeface="Century Gothic" panose="020B0502020202020204" pitchFamily="34" charset="0"/>
                <a:cs typeface="Segoe UI" panose="020B0502040204020203" pitchFamily="34" charset="0"/>
              </a:rPr>
              <a:t>What kinds of natural or human-made disasters could happen in your area? </a:t>
            </a:r>
          </a:p>
          <a:p>
            <a:pPr marL="342900" marR="0" lvl="0" indent="-342900">
              <a:lnSpc>
                <a:spcPct val="100000"/>
              </a:lnSpc>
              <a:spcBef>
                <a:spcPts val="0"/>
              </a:spcBef>
              <a:spcAft>
                <a:spcPts val="1600"/>
              </a:spcAft>
              <a:buFont typeface="+mj-lt"/>
              <a:buAutoNum type="arabicPeriod"/>
              <a:tabLst>
                <a:tab pos="228600" algn="l"/>
                <a:tab pos="457200" algn="l"/>
              </a:tabLst>
            </a:pPr>
            <a:r>
              <a:rPr lang="en-US" sz="2800" dirty="0">
                <a:solidFill>
                  <a:schemeClr val="tx2"/>
                </a:solidFill>
                <a:effectLst/>
                <a:ea typeface="Century Gothic" panose="020B0502020202020204" pitchFamily="34" charset="0"/>
                <a:cs typeface="Segoe UI" panose="020B0502040204020203" pitchFamily="34" charset="0"/>
              </a:rPr>
              <a:t>Have you ever experienced a disaster? What helped you stay healthy and survive? If you haven’t experienced a disaster, what do you think would be helpful?</a:t>
            </a:r>
          </a:p>
          <a:p>
            <a:pPr marL="342900" marR="0" lvl="0" indent="-342900">
              <a:lnSpc>
                <a:spcPct val="100000"/>
              </a:lnSpc>
              <a:spcBef>
                <a:spcPts val="0"/>
              </a:spcBef>
              <a:spcAft>
                <a:spcPts val="1600"/>
              </a:spcAft>
              <a:buFont typeface="+mj-lt"/>
              <a:buAutoNum type="arabicPeriod"/>
              <a:tabLst>
                <a:tab pos="228600" algn="l"/>
                <a:tab pos="457200" algn="l"/>
              </a:tabLst>
            </a:pPr>
            <a:r>
              <a:rPr lang="en-US" sz="2800" dirty="0">
                <a:solidFill>
                  <a:schemeClr val="tx2"/>
                </a:solidFill>
                <a:effectLst/>
                <a:ea typeface="Century Gothic" panose="020B0502020202020204" pitchFamily="34" charset="0"/>
                <a:cs typeface="Segoe UI" panose="020B0502040204020203" pitchFamily="34" charset="0"/>
              </a:rPr>
              <a:t>What diseases could cause a widespread </a:t>
            </a:r>
            <a:r>
              <a:rPr lang="en-US" sz="2800" b="1" dirty="0">
                <a:solidFill>
                  <a:schemeClr val="tx2"/>
                </a:solidFill>
                <a:effectLst/>
                <a:ea typeface="Century Gothic" panose="020B0502020202020204" pitchFamily="34" charset="0"/>
                <a:cs typeface="Segoe UI" panose="020B0502040204020203" pitchFamily="34" charset="0"/>
              </a:rPr>
              <a:t>public health</a:t>
            </a:r>
            <a:r>
              <a:rPr lang="en-US" sz="2800" dirty="0">
                <a:solidFill>
                  <a:schemeClr val="tx2"/>
                </a:solidFill>
                <a:effectLst/>
                <a:ea typeface="Century Gothic" panose="020B0502020202020204" pitchFamily="34" charset="0"/>
                <a:cs typeface="Segoe UI" panose="020B0502040204020203" pitchFamily="34" charset="0"/>
              </a:rPr>
              <a:t> emergency?</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08420" y="3059458"/>
            <a:ext cx="766437" cy="729940"/>
          </a:xfrm>
          <a:prstGeom prst="rect">
            <a:avLst/>
          </a:prstGeom>
        </p:spPr>
      </p:pic>
      <p:pic>
        <p:nvPicPr>
          <p:cNvPr id="17" name="Picture 16">
            <a:extLst>
              <a:ext uri="{FF2B5EF4-FFF2-40B4-BE49-F238E27FC236}">
                <a16:creationId xmlns:a16="http://schemas.microsoft.com/office/drawing/2014/main" id="{5CDE985F-A56D-4C43-A844-54477E63E58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21" name="Picture 20">
            <a:extLst>
              <a:ext uri="{FF2B5EF4-FFF2-40B4-BE49-F238E27FC236}">
                <a16:creationId xmlns:a16="http://schemas.microsoft.com/office/drawing/2014/main" id="{E80AEC62-D141-5940-A5FF-47AD51B515CE}"/>
              </a:ext>
              <a:ext uri="{C183D7F6-B498-43B3-948B-1728B52AA6E4}">
                <adec:decorative xmlns:adec="http://schemas.microsoft.com/office/drawing/2017/decorative" val="1"/>
              </a:ext>
            </a:extLst>
          </p:cNvPr>
          <p:cNvPicPr>
            <a:picLocks noChangeAspect="1"/>
          </p:cNvPicPr>
          <p:nvPr/>
        </p:nvPicPr>
        <p:blipFill>
          <a:blip r:embed="rId5" cstate="screen">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62807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Disaster Planning </a:t>
            </a:r>
            <a:br>
              <a:rPr lang="en-US" dirty="0"/>
            </a:br>
            <a:r>
              <a:rPr lang="en-US" dirty="0"/>
              <a:t>and CDC</a:t>
            </a:r>
          </a:p>
        </p:txBody>
      </p:sp>
      <p:sp>
        <p:nvSpPr>
          <p:cNvPr id="3" name="Content Placeholder 2">
            <a:extLst>
              <a:ext uri="{FF2B5EF4-FFF2-40B4-BE49-F238E27FC236}">
                <a16:creationId xmlns:a16="http://schemas.microsoft.com/office/drawing/2014/main" id="{91DBCE83-BE42-3041-A0C2-BCD0E09E772E}"/>
              </a:ext>
            </a:extLst>
          </p:cNvPr>
          <p:cNvSpPr>
            <a:spLocks noGrp="1"/>
          </p:cNvSpPr>
          <p:nvPr>
            <p:ph sz="half" idx="1"/>
          </p:nvPr>
        </p:nvSpPr>
        <p:spPr>
          <a:xfrm>
            <a:off x="3702654" y="833882"/>
            <a:ext cx="7621838" cy="5760349"/>
          </a:xfrm>
        </p:spPr>
        <p:txBody>
          <a:bodyPr anchor="t">
            <a:normAutofit/>
          </a:bodyPr>
          <a:lstStyle/>
          <a:p>
            <a:r>
              <a:rPr lang="en-US" sz="2600" dirty="0"/>
              <a:t>CDC provides training programs,</a:t>
            </a:r>
            <a:br>
              <a:rPr lang="en-US" sz="2600" dirty="0"/>
            </a:br>
            <a:r>
              <a:rPr lang="en-US" sz="2600" dirty="0"/>
              <a:t>resources, and guidance to state,</a:t>
            </a:r>
            <a:br>
              <a:rPr lang="en-US" sz="2600" dirty="0"/>
            </a:br>
            <a:r>
              <a:rPr lang="en-US" sz="2600" dirty="0"/>
              <a:t>local, and international health </a:t>
            </a:r>
            <a:br>
              <a:rPr lang="en-US" sz="2600" dirty="0"/>
            </a:br>
            <a:r>
              <a:rPr lang="en-US" sz="2600" dirty="0"/>
              <a:t>departments to aid with disaster</a:t>
            </a:r>
            <a:br>
              <a:rPr lang="en-US" sz="2600" dirty="0"/>
            </a:br>
            <a:r>
              <a:rPr lang="en-US" sz="2600" dirty="0"/>
              <a:t>response</a:t>
            </a:r>
          </a:p>
          <a:p>
            <a:r>
              <a:rPr lang="en-US" sz="2600" dirty="0"/>
              <a:t>CDC activates the Emergency Operations Center (EOC) to respond to immediate public health threats</a:t>
            </a:r>
          </a:p>
          <a:p>
            <a:r>
              <a:rPr lang="en-US" sz="2600" dirty="0"/>
              <a:t>CDC’s Center for Preparedness and Response (CPR) coordinates preparation, response, and recovery from major disasters</a:t>
            </a:r>
          </a:p>
          <a:p>
            <a:r>
              <a:rPr lang="en-US" sz="2600" dirty="0"/>
              <a:t>CDC sometimes provides personnel such as the Global Rapid Response Team, which can deploy at a moment’s notice to respond to health emergencies worldwide</a:t>
            </a:r>
          </a:p>
          <a:p>
            <a:endParaRPr lang="en-US" sz="2600" dirty="0"/>
          </a:p>
        </p:txBody>
      </p:sp>
      <p:pic>
        <p:nvPicPr>
          <p:cNvPr id="6" name="Picture 5">
            <a:extLst>
              <a:ext uri="{FF2B5EF4-FFF2-40B4-BE49-F238E27FC236}">
                <a16:creationId xmlns:a16="http://schemas.microsoft.com/office/drawing/2014/main" id="{EB000298-A037-49C9-ADFB-EBE508197B0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74725" y="176252"/>
            <a:ext cx="3147644" cy="2359374"/>
          </a:xfrm>
          <a:prstGeom prst="rect">
            <a:avLst/>
          </a:prstGeom>
          <a:noFill/>
          <a:ln>
            <a:no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5" cstate="screen">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4028045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Disaster Planning </a:t>
            </a:r>
            <a:br>
              <a:rPr lang="en-US" dirty="0"/>
            </a:br>
            <a:r>
              <a:rPr lang="en-US" dirty="0"/>
              <a:t>and CDC </a:t>
            </a:r>
          </a:p>
        </p:txBody>
      </p:sp>
      <p:sp>
        <p:nvSpPr>
          <p:cNvPr id="3" name="Content Placeholder 2">
            <a:extLst>
              <a:ext uri="{FF2B5EF4-FFF2-40B4-BE49-F238E27FC236}">
                <a16:creationId xmlns:a16="http://schemas.microsoft.com/office/drawing/2014/main" id="{91DBCE83-BE42-3041-A0C2-BCD0E09E772E}"/>
              </a:ext>
            </a:extLst>
          </p:cNvPr>
          <p:cNvSpPr>
            <a:spLocks noGrp="1"/>
          </p:cNvSpPr>
          <p:nvPr>
            <p:ph sz="half" idx="1"/>
          </p:nvPr>
        </p:nvSpPr>
        <p:spPr>
          <a:xfrm>
            <a:off x="3702654" y="833882"/>
            <a:ext cx="7283792" cy="5272349"/>
          </a:xfrm>
        </p:spPr>
        <p:txBody>
          <a:bodyPr anchor="t">
            <a:normAutofit/>
          </a:bodyPr>
          <a:lstStyle/>
          <a:p>
            <a:r>
              <a:rPr lang="en-US" sz="2600" dirty="0"/>
              <a:t>What types of emergencies does CDC respond to?</a:t>
            </a:r>
          </a:p>
          <a:p>
            <a:pPr lvl="1"/>
            <a:r>
              <a:rPr lang="en-US" sz="2400" dirty="0"/>
              <a:t>Natural disasters like storms, tornadoes, flooding, earthquakes, wildfires, hurricanes, landslides, mudslides, extreme heat, and winter weather</a:t>
            </a:r>
          </a:p>
          <a:p>
            <a:pPr lvl="1"/>
            <a:r>
              <a:rPr lang="en-US" sz="2400" dirty="0"/>
              <a:t>Human-made disasters such as chemical releases, radiation emergencies, and terrorism</a:t>
            </a:r>
          </a:p>
          <a:p>
            <a:pPr lvl="1"/>
            <a:r>
              <a:rPr lang="en-US" sz="2400" dirty="0"/>
              <a:t>Disease outbreaks such as tuberculosis, Ebola, Legionnaire’s disease, hepatitis, </a:t>
            </a:r>
            <a:r>
              <a:rPr lang="en-US" sz="2400" i="1" dirty="0"/>
              <a:t>Salmonella</a:t>
            </a:r>
            <a:r>
              <a:rPr lang="en-US" sz="2400" dirty="0"/>
              <a:t>, cholera, COVID-19, influenza, </a:t>
            </a:r>
            <a:r>
              <a:rPr lang="en-US" sz="2400" i="1" dirty="0"/>
              <a:t>E. coli</a:t>
            </a:r>
            <a:r>
              <a:rPr lang="en-US" sz="2400" dirty="0"/>
              <a:t>, measles</a:t>
            </a:r>
          </a:p>
        </p:txBody>
      </p:sp>
      <p:pic>
        <p:nvPicPr>
          <p:cNvPr id="6" name="Picture 5">
            <a:extLst>
              <a:ext uri="{FF2B5EF4-FFF2-40B4-BE49-F238E27FC236}">
                <a16:creationId xmlns:a16="http://schemas.microsoft.com/office/drawing/2014/main" id="{4B1F72C1-8208-4E9B-B58A-DF8ABF1907FA}"/>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199657" y="172586"/>
            <a:ext cx="2502997" cy="2490409"/>
          </a:xfrm>
          <a:prstGeom prst="rect">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3074" name="Picture 2">
            <a:extLst>
              <a:ext uri="{FF2B5EF4-FFF2-40B4-BE49-F238E27FC236}">
                <a16:creationId xmlns:a16="http://schemas.microsoft.com/office/drawing/2014/main" id="{6E7989FC-F0BB-4C6A-A6CD-B9EDDBFE423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34950" y="4455268"/>
            <a:ext cx="5976204" cy="20674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6" cstate="screen">
            <a:alphaModFix/>
            <a:extLst>
              <a:ext uri="{BEBA8EAE-BF5A-486C-A8C5-ECC9F3942E4B}">
                <a14:imgProps xmlns:a14="http://schemas.microsoft.com/office/drawing/2010/main">
                  <a14:imgLayer r:embed="rId7">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81100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 </a:t>
            </a:r>
          </a:p>
        </p:txBody>
      </p: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7335358" cy="5120640"/>
          </a:xfrm>
        </p:spPr>
        <p:txBody>
          <a:bodyPr>
            <a:normAutofit/>
          </a:bodyPr>
          <a:lstStyle/>
          <a:p>
            <a:pPr marL="514350" lvl="0" indent="-514350">
              <a:spcBef>
                <a:spcPts val="0"/>
              </a:spcBef>
              <a:spcAft>
                <a:spcPts val="1600"/>
              </a:spcAft>
              <a:buFont typeface="+mj-lt"/>
              <a:buAutoNum type="arabicPeriod"/>
            </a:pPr>
            <a:r>
              <a:rPr lang="en-US" sz="2800" dirty="0">
                <a:solidFill>
                  <a:schemeClr val="tx2"/>
                </a:solidFill>
              </a:rPr>
              <a:t>What are two things you found surprising in this reading?</a:t>
            </a:r>
          </a:p>
          <a:p>
            <a:pPr marL="514350" lvl="0" indent="-514350">
              <a:spcBef>
                <a:spcPts val="0"/>
              </a:spcBef>
              <a:spcAft>
                <a:spcPts val="1600"/>
              </a:spcAft>
              <a:buFont typeface="+mj-lt"/>
              <a:buAutoNum type="arabicPeriod"/>
            </a:pPr>
            <a:r>
              <a:rPr lang="en-US" sz="2800" dirty="0">
                <a:solidFill>
                  <a:schemeClr val="tx2"/>
                </a:solidFill>
              </a:rPr>
              <a:t>Why do </a:t>
            </a:r>
            <a:r>
              <a:rPr lang="en-US" sz="2800" b="1" dirty="0">
                <a:solidFill>
                  <a:schemeClr val="tx2"/>
                </a:solidFill>
              </a:rPr>
              <a:t>outbreaks </a:t>
            </a:r>
            <a:r>
              <a:rPr lang="en-US" sz="2800" dirty="0">
                <a:solidFill>
                  <a:schemeClr val="tx2"/>
                </a:solidFill>
              </a:rPr>
              <a:t>of infectious diseases commonly occur after a natural disaster?</a:t>
            </a:r>
          </a:p>
          <a:p>
            <a:pPr marL="514350" lvl="0" indent="-514350">
              <a:spcBef>
                <a:spcPts val="0"/>
              </a:spcBef>
              <a:spcAft>
                <a:spcPts val="1600"/>
              </a:spcAft>
              <a:buFont typeface="+mj-lt"/>
              <a:buAutoNum type="arabicPeriod"/>
            </a:pPr>
            <a:r>
              <a:rPr lang="en-US" sz="2800" dirty="0">
                <a:solidFill>
                  <a:schemeClr val="tx2"/>
                </a:solidFill>
              </a:rPr>
              <a:t>What are two ways that CDC works with local and state health departments to help communities prepare for disaster?</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561EE841-FD01-044A-91AD-DD45425D0D1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6897CE92-5DDB-764C-A2ED-AE98E24779AE}"/>
              </a:ext>
              <a:ext uri="{C183D7F6-B498-43B3-948B-1728B52AA6E4}">
                <adec:decorative xmlns:adec="http://schemas.microsoft.com/office/drawing/2017/decorative" val="1"/>
              </a:ext>
            </a:extLst>
          </p:cNvPr>
          <p:cNvPicPr>
            <a:picLocks noChangeAspect="1"/>
          </p:cNvPicPr>
          <p:nvPr/>
        </p:nvPicPr>
        <p:blipFill>
          <a:blip r:embed="rId5" cstate="screen">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790243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4D852-06A4-F74E-90C9-31B2FF1B11AE}"/>
              </a:ext>
            </a:extLst>
          </p:cNvPr>
          <p:cNvSpPr>
            <a:spLocks noGrp="1"/>
          </p:cNvSpPr>
          <p:nvPr>
            <p:ph type="title"/>
          </p:nvPr>
        </p:nvSpPr>
        <p:spPr/>
        <p:txBody>
          <a:bodyPr/>
          <a:lstStyle/>
          <a:p>
            <a:r>
              <a:rPr lang="en-US" dirty="0"/>
              <a:t>From the Experts</a:t>
            </a:r>
          </a:p>
        </p:txBody>
      </p:sp>
      <p:pic>
        <p:nvPicPr>
          <p:cNvPr id="5" name="Online Media 4" descr="Screen capture showing a clip of the “Emergency Operations Center (EOC) 101” video on YouTube.">
            <a:hlinkClick r:id="" action="ppaction://media"/>
            <a:extLst>
              <a:ext uri="{FF2B5EF4-FFF2-40B4-BE49-F238E27FC236}">
                <a16:creationId xmlns:a16="http://schemas.microsoft.com/office/drawing/2014/main" id="{B8959085-7DA1-4FE0-B514-3E21B387594E}"/>
              </a:ext>
            </a:extLst>
          </p:cNvPr>
          <p:cNvPicPr>
            <a:picLocks noRot="1" noChangeAspect="1"/>
          </p:cNvPicPr>
          <p:nvPr>
            <a:videoFile r:link="rId1"/>
          </p:nvPr>
        </p:nvPicPr>
        <p:blipFill>
          <a:blip r:embed="rId4"/>
          <a:stretch>
            <a:fillRect/>
          </a:stretch>
        </p:blipFill>
        <p:spPr>
          <a:xfrm>
            <a:off x="5316323" y="1504916"/>
            <a:ext cx="6305061" cy="3562359"/>
          </a:xfrm>
          <a:prstGeom prst="rect">
            <a:avLst/>
          </a:prstGeom>
        </p:spPr>
      </p:pic>
      <p:sp>
        <p:nvSpPr>
          <p:cNvPr id="3" name="Content Placeholder 2">
            <a:extLst>
              <a:ext uri="{FF2B5EF4-FFF2-40B4-BE49-F238E27FC236}">
                <a16:creationId xmlns:a16="http://schemas.microsoft.com/office/drawing/2014/main" id="{43D02A1D-A84C-854C-84AF-BD3D44625E11}"/>
              </a:ext>
            </a:extLst>
          </p:cNvPr>
          <p:cNvSpPr>
            <a:spLocks noGrp="1"/>
          </p:cNvSpPr>
          <p:nvPr>
            <p:ph idx="1"/>
          </p:nvPr>
        </p:nvSpPr>
        <p:spPr>
          <a:xfrm>
            <a:off x="7965830" y="5067275"/>
            <a:ext cx="3778646" cy="468368"/>
          </a:xfrm>
        </p:spPr>
        <p:txBody>
          <a:bodyPr>
            <a:noAutofit/>
          </a:bodyPr>
          <a:lstStyle/>
          <a:p>
            <a:pPr marL="0" indent="0" algn="r">
              <a:buNone/>
            </a:pPr>
            <a:r>
              <a:rPr lang="en-US" sz="1800" u="sng"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hlinkClick r:id="rId5"/>
              </a:rPr>
              <a:t>https://youtu.be/RwtEp84tGYQ</a:t>
            </a:r>
            <a:endParaRPr lang="en-US" dirty="0">
              <a:solidFill>
                <a:schemeClr val="tx1"/>
              </a:solidFill>
            </a:endParaRPr>
          </a:p>
        </p:txBody>
      </p:sp>
      <p:pic>
        <p:nvPicPr>
          <p:cNvPr id="7" name="Picture 6">
            <a:extLst>
              <a:ext uri="{FF2B5EF4-FFF2-40B4-BE49-F238E27FC236}">
                <a16:creationId xmlns:a16="http://schemas.microsoft.com/office/drawing/2014/main" id="{C9CF23AF-1930-AC4B-9709-7305AF4D8668}"/>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8" name="Picture 7">
            <a:extLst>
              <a:ext uri="{FF2B5EF4-FFF2-40B4-BE49-F238E27FC236}">
                <a16:creationId xmlns:a16="http://schemas.microsoft.com/office/drawing/2014/main" id="{B1630A0B-8058-4747-B596-808E62C67BAB}"/>
              </a:ext>
              <a:ext uri="{C183D7F6-B498-43B3-948B-1728B52AA6E4}">
                <adec:decorative xmlns:adec="http://schemas.microsoft.com/office/drawing/2017/decorative" val="1"/>
              </a:ext>
            </a:extLst>
          </p:cNvPr>
          <p:cNvPicPr>
            <a:picLocks noChangeAspect="1"/>
          </p:cNvPicPr>
          <p:nvPr/>
        </p:nvPicPr>
        <p:blipFill>
          <a:blip r:embed="rId7" cstate="screen">
            <a:alphaModFix/>
            <a:extLst>
              <a:ext uri="{BEBA8EAE-BF5A-486C-A8C5-ECC9F3942E4B}">
                <a14:imgProps xmlns:a14="http://schemas.microsoft.com/office/drawing/2010/main">
                  <a14:imgLayer r:embed="rId8">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94704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  </a:t>
            </a:r>
          </a:p>
        </p:txBody>
      </p: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7265020" cy="5120640"/>
          </a:xfrm>
        </p:spPr>
        <p:txBody>
          <a:bodyPr>
            <a:normAutofit/>
          </a:bodyPr>
          <a:lstStyle/>
          <a:p>
            <a:pPr marL="514350" lvl="0" indent="-514350">
              <a:spcBef>
                <a:spcPts val="0"/>
              </a:spcBef>
              <a:spcAft>
                <a:spcPts val="1600"/>
              </a:spcAft>
              <a:buFont typeface="+mj-lt"/>
              <a:buAutoNum type="arabicPeriod"/>
            </a:pPr>
            <a:r>
              <a:rPr lang="en-US" sz="2800" dirty="0">
                <a:solidFill>
                  <a:schemeClr val="tx2"/>
                </a:solidFill>
              </a:rPr>
              <a:t>If you woke up to a fire and could save only 3 things, what would you grab? Why?</a:t>
            </a:r>
          </a:p>
          <a:p>
            <a:pPr marL="514350" lvl="0" indent="-514350">
              <a:spcBef>
                <a:spcPts val="0"/>
              </a:spcBef>
              <a:spcAft>
                <a:spcPts val="1600"/>
              </a:spcAft>
              <a:buFont typeface="+mj-lt"/>
              <a:buAutoNum type="arabicPeriod"/>
            </a:pPr>
            <a:r>
              <a:rPr lang="en-US" sz="2800" dirty="0">
                <a:solidFill>
                  <a:schemeClr val="tx2"/>
                </a:solidFill>
              </a:rPr>
              <a:t>What do your 3 things tell you about your priorities in an emergency? How can you use this information to help you plan for future disasters? </a:t>
            </a:r>
          </a:p>
          <a:p>
            <a:pPr marL="514350" lvl="0" indent="-514350">
              <a:spcBef>
                <a:spcPts val="0"/>
              </a:spcBef>
              <a:spcAft>
                <a:spcPts val="1600"/>
              </a:spcAft>
              <a:buFont typeface="+mj-lt"/>
              <a:buAutoNum type="arabicPeriod"/>
            </a:pPr>
            <a:r>
              <a:rPr lang="en-US" sz="2800" dirty="0">
                <a:solidFill>
                  <a:schemeClr val="tx2"/>
                </a:solidFill>
              </a:rPr>
              <a:t>How do you respond in an emergency: cool and calm or panicked and anxious? How will you incorporate your typical reaction style into your disaster plan?</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D6008319-3C76-7643-B8F2-37DBD2CBDE7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172C4605-7FC4-064F-BF42-0079AC32D2DD}"/>
              </a:ext>
              <a:ext uri="{C183D7F6-B498-43B3-948B-1728B52AA6E4}">
                <adec:decorative xmlns:adec="http://schemas.microsoft.com/office/drawing/2017/decorative" val="1"/>
              </a:ext>
            </a:extLst>
          </p:cNvPr>
          <p:cNvPicPr>
            <a:picLocks noChangeAspect="1"/>
          </p:cNvPicPr>
          <p:nvPr/>
        </p:nvPicPr>
        <p:blipFill>
          <a:blip r:embed="rId5" cstate="screen">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23831669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5c1fcb88-6598-47af-8e79-705c90a48c47"/>
  <p:tag name="TPVERSION" val="8"/>
  <p:tag name="TPFULLVERSION" val="8.9.2.12"/>
  <p:tag name="PPTVERSION" val="16"/>
  <p:tag name="TPOS" val="2"/>
  <p:tag name="TPLASTSAVEVERSION" val="6.4 PC"/>
</p:tagLst>
</file>

<file path=ppt/theme/theme1.xml><?xml version="1.0" encoding="utf-8"?>
<a:theme xmlns:a="http://schemas.openxmlformats.org/drawingml/2006/main" name="Frame">
  <a:themeElements>
    <a:clrScheme name="CDC Museum colors">
      <a:dk1>
        <a:srgbClr val="000000"/>
      </a:dk1>
      <a:lt1>
        <a:srgbClr val="FFFFFF"/>
      </a:lt1>
      <a:dk2>
        <a:srgbClr val="545454"/>
      </a:dk2>
      <a:lt2>
        <a:srgbClr val="BFBFBF"/>
      </a:lt2>
      <a:accent1>
        <a:srgbClr val="00957C"/>
      </a:accent1>
      <a:accent2>
        <a:srgbClr val="FDB913"/>
      </a:accent2>
      <a:accent3>
        <a:srgbClr val="FFDC11"/>
      </a:accent3>
      <a:accent4>
        <a:srgbClr val="F15927"/>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55EAC6ABEDA34FAE9CF6A34DAC2F14" ma:contentTypeVersion="2" ma:contentTypeDescription="Create a new document." ma:contentTypeScope="" ma:versionID="b5ea7a3ff8b2de2c57ec7bc5ee36f267">
  <xsd:schema xmlns:xsd="http://www.w3.org/2001/XMLSchema" xmlns:xs="http://www.w3.org/2001/XMLSchema" xmlns:p="http://schemas.microsoft.com/office/2006/metadata/properties" xmlns:ns3="5209fd75-7a81-4168-b980-79f8c369b5ef" targetNamespace="http://schemas.microsoft.com/office/2006/metadata/properties" ma:root="true" ma:fieldsID="03fec3d55c1cf020c36dcc482f56f43b" ns3:_="">
    <xsd:import namespace="5209fd75-7a81-4168-b980-79f8c369b5e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9fd75-7a81-4168-b980-79f8c369b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DDCBDF-21DA-465A-B361-B8DF177941CC}">
  <ds:schemaRefs>
    <ds:schemaRef ds:uri="http://schemas.microsoft.com/sharepoint/v3/contenttype/forms"/>
  </ds:schemaRefs>
</ds:datastoreItem>
</file>

<file path=customXml/itemProps2.xml><?xml version="1.0" encoding="utf-8"?>
<ds:datastoreItem xmlns:ds="http://schemas.openxmlformats.org/officeDocument/2006/customXml" ds:itemID="{C0531BD6-B922-454C-A433-0744AFF32838}">
  <ds:schemaRefs>
    <ds:schemaRef ds:uri="http://purl.org/dc/terms/"/>
    <ds:schemaRef ds:uri="http://schemas.openxmlformats.org/package/2006/metadata/core-properties"/>
    <ds:schemaRef ds:uri="http://schemas.microsoft.com/office/2006/documentManagement/types"/>
    <ds:schemaRef ds:uri="http://www.w3.org/XML/1998/namespace"/>
    <ds:schemaRef ds:uri="http://schemas.microsoft.com/office/2006/metadata/properties"/>
    <ds:schemaRef ds:uri="http://purl.org/dc/elements/1.1/"/>
    <ds:schemaRef ds:uri="http://purl.org/dc/dcmitype/"/>
    <ds:schemaRef ds:uri="http://schemas.microsoft.com/office/infopath/2007/PartnerControls"/>
    <ds:schemaRef ds:uri="5209fd75-7a81-4168-b980-79f8c369b5ef"/>
  </ds:schemaRefs>
</ds:datastoreItem>
</file>

<file path=customXml/itemProps3.xml><?xml version="1.0" encoding="utf-8"?>
<ds:datastoreItem xmlns:ds="http://schemas.openxmlformats.org/officeDocument/2006/customXml" ds:itemID="{E600CEF0-DBFE-44FD-88A6-8111455294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9fd75-7a81-4168-b980-79f8c369b5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1766</TotalTime>
  <Words>3842</Words>
  <Application>Microsoft Office PowerPoint</Application>
  <PresentationFormat>Widescreen</PresentationFormat>
  <Paragraphs>243</Paragraphs>
  <Slides>15</Slides>
  <Notes>15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Century Gothic</vt:lpstr>
      <vt:lpstr>Corbel</vt:lpstr>
      <vt:lpstr>Wingdings</vt:lpstr>
      <vt:lpstr>Wingdings 2</vt:lpstr>
      <vt:lpstr>Frame</vt:lpstr>
      <vt:lpstr>Preparing for Disasters</vt:lpstr>
      <vt:lpstr>Terms to Know</vt:lpstr>
      <vt:lpstr>Understanding Disaster Planning</vt:lpstr>
      <vt:lpstr>Think About It</vt:lpstr>
      <vt:lpstr>Disaster Planning  and CDC</vt:lpstr>
      <vt:lpstr>Disaster Planning  and CDC </vt:lpstr>
      <vt:lpstr>Think About It </vt:lpstr>
      <vt:lpstr>From the Experts</vt:lpstr>
      <vt:lpstr>Think About It  </vt:lpstr>
      <vt:lpstr>Give it a Try</vt:lpstr>
      <vt:lpstr>Use the Engineering Design Process</vt:lpstr>
      <vt:lpstr>Give it a Try </vt:lpstr>
      <vt:lpstr>Give it a Try  </vt:lpstr>
      <vt:lpstr>Give it a Try   </vt:lpstr>
      <vt:lpstr>Questions?</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Disasters - Slides</dc:title>
  <dc:creator>CDC Museum Public Health Academy</dc:creator>
  <cp:lastModifiedBy>Connor Peck</cp:lastModifiedBy>
  <cp:revision>3</cp:revision>
  <cp:lastPrinted>2021-09-03T14:53:05Z</cp:lastPrinted>
  <dcterms:created xsi:type="dcterms:W3CDTF">2021-01-13T22:46:39Z</dcterms:created>
  <dcterms:modified xsi:type="dcterms:W3CDTF">2022-08-12T15:15:04Z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2021-01-15T14:28:02Z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89cd389e-e232-47cc-9642-6b817dfcbe1a</vt:lpwstr>
  </property>
  <property fmtid="{D5CDD505-2E9C-101B-9397-08002B2CF9AE}" pid="8" name="MSIP_Label_8af03ff0-41c5-4c41-b55e-fabb8fae94be_ContentBits">
    <vt:lpwstr>0</vt:lpwstr>
  </property>
  <property fmtid="{D5CDD505-2E9C-101B-9397-08002B2CF9AE}" pid="9" name="ContentTypeId">
    <vt:lpwstr>0x010100C355EAC6ABEDA34FAE9CF6A34DAC2F14</vt:lpwstr>
  </property>
</Properties>
</file>